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2" r:id="rId1"/>
  </p:sldMasterIdLst>
  <p:notesMasterIdLst>
    <p:notesMasterId r:id="rId27"/>
  </p:notesMasterIdLst>
  <p:sldIdLst>
    <p:sldId id="301" r:id="rId2"/>
    <p:sldId id="287" r:id="rId3"/>
    <p:sldId id="288" r:id="rId4"/>
    <p:sldId id="260" r:id="rId5"/>
    <p:sldId id="261" r:id="rId6"/>
    <p:sldId id="262" r:id="rId7"/>
    <p:sldId id="289" r:id="rId8"/>
    <p:sldId id="264" r:id="rId9"/>
    <p:sldId id="295" r:id="rId10"/>
    <p:sldId id="267" r:id="rId11"/>
    <p:sldId id="268" r:id="rId12"/>
    <p:sldId id="269" r:id="rId13"/>
    <p:sldId id="272" r:id="rId14"/>
    <p:sldId id="274" r:id="rId15"/>
    <p:sldId id="296" r:id="rId16"/>
    <p:sldId id="276" r:id="rId17"/>
    <p:sldId id="275" r:id="rId18"/>
    <p:sldId id="297" r:id="rId19"/>
    <p:sldId id="278" r:id="rId20"/>
    <p:sldId id="279" r:id="rId21"/>
    <p:sldId id="280" r:id="rId22"/>
    <p:sldId id="281" r:id="rId23"/>
    <p:sldId id="298" r:id="rId24"/>
    <p:sldId id="283" r:id="rId25"/>
    <p:sldId id="299"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8" d="100"/>
          <a:sy n="108" d="100"/>
        </p:scale>
        <p:origin x="120" y="102"/>
      </p:cViewPr>
      <p:guideLst>
        <p:guide orient="horz" pos="2183"/>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hdphoto2.wdp>
</file>

<file path=ppt/media/image1.jpg>
</file>

<file path=ppt/media/image10.jpeg>
</file>

<file path=ppt/media/image11.jpeg>
</file>

<file path=ppt/media/image12.png>
</file>

<file path=ppt/media/image13.png>
</file>

<file path=ppt/media/image15.jpg>
</file>

<file path=ppt/media/image2.png>
</file>

<file path=ppt/media/image3.png>
</file>

<file path=ppt/media/image4.png>
</file>

<file path=ppt/media/image5.png>
</file>

<file path=ppt/media/image6.png>
</file>

<file path=ppt/media/image7.jpg>
</file>

<file path=ppt/media/image8.jp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EA6F3-4DFC-43C6-AD2D-8165C2CA808E}" type="datetimeFigureOut">
              <a:rPr lang="zh-CN" altLang="en-US" smtClean="0"/>
              <a:t>2018/5/12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3A5C2A-718A-4962-9B43-E65888496CD4}" type="slidenum">
              <a:rPr lang="zh-CN" altLang="en-US" smtClean="0"/>
              <a:t>‹#›</a:t>
            </a:fld>
            <a:endParaRPr lang="zh-CN" altLang="en-US"/>
          </a:p>
        </p:txBody>
      </p:sp>
    </p:spTree>
    <p:extLst>
      <p:ext uri="{BB962C8B-B14F-4D97-AF65-F5344CB8AC3E}">
        <p14:creationId xmlns:p14="http://schemas.microsoft.com/office/powerpoint/2010/main" val="1822407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3A5C2A-718A-4962-9B43-E65888496CD4}" type="slidenum">
              <a:rPr lang="zh-CN" altLang="en-US" smtClean="0"/>
              <a:t>1</a:t>
            </a:fld>
            <a:endParaRPr lang="zh-CN" altLang="en-US"/>
          </a:p>
        </p:txBody>
      </p:sp>
    </p:spTree>
    <p:extLst>
      <p:ext uri="{BB962C8B-B14F-4D97-AF65-F5344CB8AC3E}">
        <p14:creationId xmlns:p14="http://schemas.microsoft.com/office/powerpoint/2010/main" val="2821176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158001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502115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08978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69904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67426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15</a:t>
            </a:fld>
            <a:endParaRPr lang="zh-CN" altLang="en-US"/>
          </a:p>
        </p:txBody>
      </p:sp>
    </p:spTree>
    <p:extLst>
      <p:ext uri="{BB962C8B-B14F-4D97-AF65-F5344CB8AC3E}">
        <p14:creationId xmlns:p14="http://schemas.microsoft.com/office/powerpoint/2010/main" val="11759407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20333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473392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18</a:t>
            </a:fld>
            <a:endParaRPr lang="zh-CN" altLang="en-US"/>
          </a:p>
        </p:txBody>
      </p:sp>
    </p:spTree>
    <p:extLst>
      <p:ext uri="{BB962C8B-B14F-4D97-AF65-F5344CB8AC3E}">
        <p14:creationId xmlns:p14="http://schemas.microsoft.com/office/powerpoint/2010/main" val="3506011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861452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2</a:t>
            </a:fld>
            <a:endParaRPr lang="zh-CN" altLang="en-US"/>
          </a:p>
        </p:txBody>
      </p:sp>
    </p:spTree>
    <p:extLst>
      <p:ext uri="{BB962C8B-B14F-4D97-AF65-F5344CB8AC3E}">
        <p14:creationId xmlns:p14="http://schemas.microsoft.com/office/powerpoint/2010/main" val="9764698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299233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551721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3118401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23</a:t>
            </a:fld>
            <a:endParaRPr lang="zh-CN" altLang="en-US"/>
          </a:p>
        </p:txBody>
      </p:sp>
    </p:spTree>
    <p:extLst>
      <p:ext uri="{BB962C8B-B14F-4D97-AF65-F5344CB8AC3E}">
        <p14:creationId xmlns:p14="http://schemas.microsoft.com/office/powerpoint/2010/main" val="28518053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5758864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3A5C2A-718A-4962-9B43-E65888496CD4}" type="slidenum">
              <a:rPr lang="zh-CN" altLang="en-US" smtClean="0"/>
              <a:t>25</a:t>
            </a:fld>
            <a:endParaRPr lang="zh-CN" altLang="en-US"/>
          </a:p>
        </p:txBody>
      </p:sp>
    </p:spTree>
    <p:extLst>
      <p:ext uri="{BB962C8B-B14F-4D97-AF65-F5344CB8AC3E}">
        <p14:creationId xmlns:p14="http://schemas.microsoft.com/office/powerpoint/2010/main" val="2134832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3</a:t>
            </a:fld>
            <a:endParaRPr lang="zh-CN" altLang="en-US"/>
          </a:p>
        </p:txBody>
      </p:sp>
    </p:spTree>
    <p:extLst>
      <p:ext uri="{BB962C8B-B14F-4D97-AF65-F5344CB8AC3E}">
        <p14:creationId xmlns:p14="http://schemas.microsoft.com/office/powerpoint/2010/main" val="1606829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499183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703969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24814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7</a:t>
            </a:fld>
            <a:endParaRPr lang="zh-CN" altLang="en-US"/>
          </a:p>
        </p:txBody>
      </p:sp>
    </p:spTree>
    <p:extLst>
      <p:ext uri="{BB962C8B-B14F-4D97-AF65-F5344CB8AC3E}">
        <p14:creationId xmlns:p14="http://schemas.microsoft.com/office/powerpoint/2010/main" val="3245940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7C8CD7-FFBC-403A-AAB7-CE7ABB33017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656671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t>9</a:t>
            </a:fld>
            <a:endParaRPr lang="zh-CN" altLang="en-US"/>
          </a:p>
        </p:txBody>
      </p:sp>
    </p:spTree>
    <p:extLst>
      <p:ext uri="{BB962C8B-B14F-4D97-AF65-F5344CB8AC3E}">
        <p14:creationId xmlns:p14="http://schemas.microsoft.com/office/powerpoint/2010/main" val="18859362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首尾页">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666326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sp>
        <p:nvSpPr>
          <p:cNvPr id="3" name="Rectangle 41">
            <a:extLst>
              <a:ext uri="{FF2B5EF4-FFF2-40B4-BE49-F238E27FC236}">
                <a16:creationId xmlns:a16="http://schemas.microsoft.com/office/drawing/2014/main" id="{AB2C1D85-A75F-49D4-A25A-63956EDD5915}"/>
              </a:ext>
            </a:extLst>
          </p:cNvPr>
          <p:cNvSpPr/>
          <p:nvPr userDrawn="1"/>
        </p:nvSpPr>
        <p:spPr>
          <a:xfrm rot="16200000">
            <a:off x="-51961" y="603655"/>
            <a:ext cx="605446" cy="36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Rectangle 41">
            <a:extLst>
              <a:ext uri="{FF2B5EF4-FFF2-40B4-BE49-F238E27FC236}">
                <a16:creationId xmlns:a16="http://schemas.microsoft.com/office/drawing/2014/main" id="{51E60437-AFFB-4286-A262-3160C39CF7D1}"/>
              </a:ext>
            </a:extLst>
          </p:cNvPr>
          <p:cNvSpPr/>
          <p:nvPr userDrawn="1"/>
        </p:nvSpPr>
        <p:spPr>
          <a:xfrm rot="16200000">
            <a:off x="-211650" y="530748"/>
            <a:ext cx="605446" cy="1821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5" name="直接连接符 4">
            <a:extLst>
              <a:ext uri="{FF2B5EF4-FFF2-40B4-BE49-F238E27FC236}">
                <a16:creationId xmlns:a16="http://schemas.microsoft.com/office/drawing/2014/main" id="{B171296D-6E66-4C7A-A87C-A0F563F2E47B}"/>
              </a:ext>
            </a:extLst>
          </p:cNvPr>
          <p:cNvCxnSpPr/>
          <p:nvPr userDrawn="1"/>
        </p:nvCxnSpPr>
        <p:spPr>
          <a:xfrm>
            <a:off x="3641738" y="627477"/>
            <a:ext cx="8321962"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258522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C22C479-C441-4F0C-9769-88AA47B6DC06}"/>
              </a:ext>
            </a:extLst>
          </p:cNvPr>
          <p:cNvPicPr>
            <a:picLocks noChangeAspect="1"/>
          </p:cNvPicPr>
          <p:nvPr userDrawn="1"/>
        </p:nvPicPr>
        <p:blipFill>
          <a:blip r:embed="rId2">
            <a:biLevel thresh="25000"/>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1019569" y="1034271"/>
            <a:ext cx="4049395" cy="4049395"/>
          </a:xfrm>
          <a:prstGeom prst="rect">
            <a:avLst/>
          </a:prstGeom>
        </p:spPr>
      </p:pic>
      <p:grpSp>
        <p:nvGrpSpPr>
          <p:cNvPr id="3" name="组合 2">
            <a:extLst>
              <a:ext uri="{FF2B5EF4-FFF2-40B4-BE49-F238E27FC236}">
                <a16:creationId xmlns:a16="http://schemas.microsoft.com/office/drawing/2014/main" id="{AF0B85E0-AF55-485F-987C-2BFAF44F34D4}"/>
              </a:ext>
            </a:extLst>
          </p:cNvPr>
          <p:cNvGrpSpPr/>
          <p:nvPr userDrawn="1"/>
        </p:nvGrpSpPr>
        <p:grpSpPr>
          <a:xfrm>
            <a:off x="4609465" y="2141855"/>
            <a:ext cx="7581900" cy="5080"/>
            <a:chOff x="7259" y="3373"/>
            <a:chExt cx="11940" cy="8"/>
          </a:xfrm>
        </p:grpSpPr>
        <p:cxnSp>
          <p:nvCxnSpPr>
            <p:cNvPr id="4" name="直接连接符 3">
              <a:extLst>
                <a:ext uri="{FF2B5EF4-FFF2-40B4-BE49-F238E27FC236}">
                  <a16:creationId xmlns:a16="http://schemas.microsoft.com/office/drawing/2014/main" id="{A7AEA6B9-24D3-4029-8641-30A969AD6606}"/>
                </a:ext>
              </a:extLst>
            </p:cNvPr>
            <p:cNvCxnSpPr/>
            <p:nvPr/>
          </p:nvCxnSpPr>
          <p:spPr>
            <a:xfrm>
              <a:off x="7259" y="3373"/>
              <a:ext cx="7551" cy="9"/>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B4B150BE-9D54-4196-8245-60CBF246E846}"/>
                </a:ext>
              </a:extLst>
            </p:cNvPr>
            <p:cNvCxnSpPr/>
            <p:nvPr/>
          </p:nvCxnSpPr>
          <p:spPr>
            <a:xfrm>
              <a:off x="14285" y="3373"/>
              <a:ext cx="491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 name="组合 5">
            <a:extLst>
              <a:ext uri="{FF2B5EF4-FFF2-40B4-BE49-F238E27FC236}">
                <a16:creationId xmlns:a16="http://schemas.microsoft.com/office/drawing/2014/main" id="{D5F37656-0494-411A-98C4-E0E293A0A1AE}"/>
              </a:ext>
            </a:extLst>
          </p:cNvPr>
          <p:cNvGrpSpPr/>
          <p:nvPr userDrawn="1"/>
        </p:nvGrpSpPr>
        <p:grpSpPr>
          <a:xfrm>
            <a:off x="0" y="4806097"/>
            <a:ext cx="8279130" cy="5080"/>
            <a:chOff x="0" y="7413"/>
            <a:chExt cx="13038" cy="8"/>
          </a:xfrm>
        </p:grpSpPr>
        <p:cxnSp>
          <p:nvCxnSpPr>
            <p:cNvPr id="7" name="直接连接符 6">
              <a:extLst>
                <a:ext uri="{FF2B5EF4-FFF2-40B4-BE49-F238E27FC236}">
                  <a16:creationId xmlns:a16="http://schemas.microsoft.com/office/drawing/2014/main" id="{6BB23C2A-A67F-4622-86AB-D4A2778515B5}"/>
                </a:ext>
              </a:extLst>
            </p:cNvPr>
            <p:cNvCxnSpPr/>
            <p:nvPr/>
          </p:nvCxnSpPr>
          <p:spPr>
            <a:xfrm>
              <a:off x="0" y="7413"/>
              <a:ext cx="628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A744F8E1-22E9-408E-91DE-206090140A42}"/>
                </a:ext>
              </a:extLst>
            </p:cNvPr>
            <p:cNvCxnSpPr/>
            <p:nvPr/>
          </p:nvCxnSpPr>
          <p:spPr>
            <a:xfrm>
              <a:off x="5488" y="7413"/>
              <a:ext cx="7551" cy="9"/>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03614204"/>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par>
                          <p:cTn id="17" fill="hold">
                            <p:stCondLst>
                              <p:cond delay="1000"/>
                            </p:stCondLst>
                            <p:childTnLst>
                              <p:par>
                                <p:cTn id="18" presetID="8" presetClass="emph" presetSubtype="0" fill="hold" nodeType="afterEffect">
                                  <p:stCondLst>
                                    <p:cond delay="0"/>
                                  </p:stCondLst>
                                  <p:childTnLst>
                                    <p:animRot by="21600000">
                                      <p:cBhvr>
                                        <p:cTn id="19" dur="2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0" r="-10000"/>
          </a:stretch>
        </a:blip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D6983B-0490-4467-B187-4D28D2FD261A}"/>
              </a:ext>
            </a:extLst>
          </p:cNvPr>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感谢您下载换文字平台上提供的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作品，为了您和换文字以及原创作者的利益，请勿复制、传播、销售，否则将承担法律责任！换文字将对作品进行维权，按照传播下载次数进行十倍的索取赔偿！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extLst>
      <p:ext uri="{BB962C8B-B14F-4D97-AF65-F5344CB8AC3E}">
        <p14:creationId xmlns:p14="http://schemas.microsoft.com/office/powerpoint/2010/main" val="3848873138"/>
      </p:ext>
    </p:extLst>
  </p:cSld>
  <p:clrMap bg1="lt1" tx1="dk1" bg2="lt2" tx2="dk2" accent1="accent1" accent2="accent2" accent3="accent3" accent4="accent4" accent5="accent5" accent6="accent6" hlink="hlink" folHlink="folHlink"/>
  <p:sldLayoutIdLst>
    <p:sldLayoutId id="2147483664" r:id="rId1"/>
    <p:sldLayoutId id="2147483668" r:id="rId2"/>
    <p:sldLayoutId id="2147483667" r:id="rId3"/>
  </p:sldLayoutIdLst>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14.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8AE2CA17-785B-47DD-870A-0A5A83B56C37}"/>
              </a:ext>
            </a:extLst>
          </p:cNvPr>
          <p:cNvSpPr txBox="1"/>
          <p:nvPr/>
        </p:nvSpPr>
        <p:spPr>
          <a:xfrm>
            <a:off x="1139366" y="2717233"/>
            <a:ext cx="7131868" cy="646331"/>
          </a:xfrm>
          <a:prstGeom prst="rect">
            <a:avLst/>
          </a:prstGeom>
          <a:noFill/>
          <a:effectLst/>
        </p:spPr>
        <p:txBody>
          <a:bodyPr wrap="square" rtlCol="0">
            <a:spAutoFit/>
          </a:bodyPr>
          <a:lstStyle/>
          <a:p>
            <a:r>
              <a:rPr lang="zh-CN" altLang="en-US" sz="36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基于区块链的游戏道具交易系统</a:t>
            </a:r>
          </a:p>
        </p:txBody>
      </p:sp>
      <p:sp>
        <p:nvSpPr>
          <p:cNvPr id="11" name="文本框 10">
            <a:extLst>
              <a:ext uri="{FF2B5EF4-FFF2-40B4-BE49-F238E27FC236}">
                <a16:creationId xmlns:a16="http://schemas.microsoft.com/office/drawing/2014/main" id="{22315A40-9BBD-4E08-A6DD-ECB78A08B7DC}"/>
              </a:ext>
            </a:extLst>
          </p:cNvPr>
          <p:cNvSpPr txBox="1"/>
          <p:nvPr/>
        </p:nvSpPr>
        <p:spPr>
          <a:xfrm>
            <a:off x="1139366" y="3454580"/>
            <a:ext cx="5351801" cy="338554"/>
          </a:xfrm>
          <a:prstGeom prst="rect">
            <a:avLst/>
          </a:prstGeom>
          <a:noFill/>
        </p:spPr>
        <p:txBody>
          <a:bodyPr wrap="square" rtlCol="0">
            <a:spAutoFit/>
          </a:bodyPr>
          <a:lstStyle/>
          <a:p>
            <a:r>
              <a:rPr lang="en-US" altLang="zh-CN" sz="1600" dirty="0">
                <a:solidFill>
                  <a:schemeClr val="bg1"/>
                </a:solidFill>
              </a:rPr>
              <a:t>High-end technology chain block is introduced</a:t>
            </a:r>
            <a:endParaRPr lang="zh-CN" altLang="en-US" sz="16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cxnSp>
        <p:nvCxnSpPr>
          <p:cNvPr id="12" name="直接连接符 11">
            <a:extLst>
              <a:ext uri="{FF2B5EF4-FFF2-40B4-BE49-F238E27FC236}">
                <a16:creationId xmlns:a16="http://schemas.microsoft.com/office/drawing/2014/main" id="{4CCACC40-777E-48D6-8AAE-170ED572A8F3}"/>
              </a:ext>
            </a:extLst>
          </p:cNvPr>
          <p:cNvCxnSpPr>
            <a:cxnSpLocks/>
          </p:cNvCxnSpPr>
          <p:nvPr/>
        </p:nvCxnSpPr>
        <p:spPr>
          <a:xfrm flipH="1">
            <a:off x="1219194" y="3909246"/>
            <a:ext cx="6756406" cy="0"/>
          </a:xfrm>
          <a:prstGeom prst="line">
            <a:avLst/>
          </a:prstGeom>
          <a:ln w="22225">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155" name="组合 154">
            <a:extLst>
              <a:ext uri="{FF2B5EF4-FFF2-40B4-BE49-F238E27FC236}">
                <a16:creationId xmlns:a16="http://schemas.microsoft.com/office/drawing/2014/main" id="{88F2B79C-5434-4CF1-8370-6EA6A12A2FF9}"/>
              </a:ext>
            </a:extLst>
          </p:cNvPr>
          <p:cNvGrpSpPr/>
          <p:nvPr/>
        </p:nvGrpSpPr>
        <p:grpSpPr>
          <a:xfrm>
            <a:off x="1219194" y="1291922"/>
            <a:ext cx="2892946" cy="1259878"/>
            <a:chOff x="2499678" y="-300549"/>
            <a:chExt cx="7953810" cy="3463885"/>
          </a:xfrm>
        </p:grpSpPr>
        <p:sp>
          <p:nvSpPr>
            <p:cNvPr id="156" name="[动画大师]_Oval 426">
              <a:extLst>
                <a:ext uri="{FF2B5EF4-FFF2-40B4-BE49-F238E27FC236}">
                  <a16:creationId xmlns:a16="http://schemas.microsoft.com/office/drawing/2014/main" id="{8DC98304-F801-4D97-B4A9-3CFD4D7F3094}"/>
                </a:ext>
              </a:extLst>
            </p:cNvPr>
            <p:cNvSpPr>
              <a:spLocks noChangeArrowheads="1"/>
            </p:cNvSpPr>
            <p:nvPr/>
          </p:nvSpPr>
          <p:spPr bwMode="auto">
            <a:xfrm>
              <a:off x="3433128" y="-2941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7" name="[动画大师]_Oval 426">
              <a:extLst>
                <a:ext uri="{FF2B5EF4-FFF2-40B4-BE49-F238E27FC236}">
                  <a16:creationId xmlns:a16="http://schemas.microsoft.com/office/drawing/2014/main" id="{8F827259-6EBD-4041-AFF7-FA65951484CD}"/>
                </a:ext>
              </a:extLst>
            </p:cNvPr>
            <p:cNvSpPr>
              <a:spLocks noChangeArrowheads="1"/>
            </p:cNvSpPr>
            <p:nvPr/>
          </p:nvSpPr>
          <p:spPr bwMode="auto">
            <a:xfrm>
              <a:off x="3064828" y="-3005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58" name="组合 157">
              <a:extLst>
                <a:ext uri="{FF2B5EF4-FFF2-40B4-BE49-F238E27FC236}">
                  <a16:creationId xmlns:a16="http://schemas.microsoft.com/office/drawing/2014/main" id="{2ECC883A-9511-47F8-8E69-7330B3078205}"/>
                </a:ext>
              </a:extLst>
            </p:cNvPr>
            <p:cNvGrpSpPr/>
            <p:nvPr/>
          </p:nvGrpSpPr>
          <p:grpSpPr>
            <a:xfrm>
              <a:off x="2519137" y="937645"/>
              <a:ext cx="4852988" cy="2151063"/>
              <a:chOff x="2486288" y="1261831"/>
              <a:chExt cx="4852988" cy="2151063"/>
            </a:xfrm>
            <a:effectLst>
              <a:outerShdw blurRad="127000" dist="63500" dir="2700000" algn="tl" rotWithShape="0">
                <a:prstClr val="black">
                  <a:alpha val="40000"/>
                </a:prstClr>
              </a:outerShdw>
            </a:effectLst>
          </p:grpSpPr>
          <p:grpSp>
            <p:nvGrpSpPr>
              <p:cNvPr id="188" name="组合 187">
                <a:extLst>
                  <a:ext uri="{FF2B5EF4-FFF2-40B4-BE49-F238E27FC236}">
                    <a16:creationId xmlns:a16="http://schemas.microsoft.com/office/drawing/2014/main" id="{0448FC6C-2900-4150-9F71-F860E2EF838B}"/>
                  </a:ext>
                </a:extLst>
              </p:cNvPr>
              <p:cNvGrpSpPr/>
              <p:nvPr/>
            </p:nvGrpSpPr>
            <p:grpSpPr>
              <a:xfrm>
                <a:off x="2486288" y="1261831"/>
                <a:ext cx="1435099" cy="2116138"/>
                <a:chOff x="2498725" y="1625600"/>
                <a:chExt cx="1435099" cy="2116138"/>
              </a:xfrm>
            </p:grpSpPr>
            <p:sp>
              <p:nvSpPr>
                <p:cNvPr id="212" name="Freeform 5">
                  <a:extLst>
                    <a:ext uri="{FF2B5EF4-FFF2-40B4-BE49-F238E27FC236}">
                      <a16:creationId xmlns:a16="http://schemas.microsoft.com/office/drawing/2014/main" id="{F0BEB46A-4EAD-4D1A-8940-EF1BD75ACC1E}"/>
                    </a:ext>
                  </a:extLst>
                </p:cNvPr>
                <p:cNvSpPr/>
                <p:nvPr/>
              </p:nvSpPr>
              <p:spPr bwMode="auto">
                <a:xfrm>
                  <a:off x="2522538" y="2435225"/>
                  <a:ext cx="1363662" cy="22225"/>
                </a:xfrm>
                <a:custGeom>
                  <a:avLst/>
                  <a:gdLst>
                    <a:gd name="T0" fmla="*/ 116 w 117"/>
                    <a:gd name="T1" fmla="*/ 2 h 2"/>
                    <a:gd name="T2" fmla="*/ 1 w 117"/>
                    <a:gd name="T3" fmla="*/ 2 h 2"/>
                    <a:gd name="T4" fmla="*/ 0 w 117"/>
                    <a:gd name="T5" fmla="*/ 1 h 2"/>
                    <a:gd name="T6" fmla="*/ 1 w 117"/>
                    <a:gd name="T7" fmla="*/ 0 h 2"/>
                    <a:gd name="T8" fmla="*/ 116 w 117"/>
                    <a:gd name="T9" fmla="*/ 0 h 2"/>
                    <a:gd name="T10" fmla="*/ 117 w 117"/>
                    <a:gd name="T11" fmla="*/ 1 h 2"/>
                    <a:gd name="T12" fmla="*/ 116 w 11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17" h="2">
                      <a:moveTo>
                        <a:pt x="116" y="2"/>
                      </a:moveTo>
                      <a:cubicBezTo>
                        <a:pt x="1" y="2"/>
                        <a:pt x="1" y="2"/>
                        <a:pt x="1" y="2"/>
                      </a:cubicBezTo>
                      <a:cubicBezTo>
                        <a:pt x="1" y="2"/>
                        <a:pt x="0" y="2"/>
                        <a:pt x="0" y="1"/>
                      </a:cubicBezTo>
                      <a:cubicBezTo>
                        <a:pt x="0" y="1"/>
                        <a:pt x="1" y="0"/>
                        <a:pt x="1" y="0"/>
                      </a:cubicBezTo>
                      <a:cubicBezTo>
                        <a:pt x="116" y="0"/>
                        <a:pt x="116" y="0"/>
                        <a:pt x="116" y="0"/>
                      </a:cubicBezTo>
                      <a:cubicBezTo>
                        <a:pt x="116" y="0"/>
                        <a:pt x="117" y="1"/>
                        <a:pt x="117" y="1"/>
                      </a:cubicBezTo>
                      <a:cubicBezTo>
                        <a:pt x="117" y="2"/>
                        <a:pt x="116" y="2"/>
                        <a:pt x="116"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3" name="Freeform 6">
                  <a:extLst>
                    <a:ext uri="{FF2B5EF4-FFF2-40B4-BE49-F238E27FC236}">
                      <a16:creationId xmlns:a16="http://schemas.microsoft.com/office/drawing/2014/main" id="{92FD94E4-80F6-47DD-B13F-048A707F497C}"/>
                    </a:ext>
                  </a:extLst>
                </p:cNvPr>
                <p:cNvSpPr/>
                <p:nvPr/>
              </p:nvSpPr>
              <p:spPr bwMode="auto">
                <a:xfrm>
                  <a:off x="3128963" y="1682750"/>
                  <a:ext cx="23812" cy="1689100"/>
                </a:xfrm>
                <a:custGeom>
                  <a:avLst/>
                  <a:gdLst>
                    <a:gd name="T0" fmla="*/ 1 w 2"/>
                    <a:gd name="T1" fmla="*/ 146 h 146"/>
                    <a:gd name="T2" fmla="*/ 0 w 2"/>
                    <a:gd name="T3" fmla="*/ 145 h 146"/>
                    <a:gd name="T4" fmla="*/ 0 w 2"/>
                    <a:gd name="T5" fmla="*/ 1 h 146"/>
                    <a:gd name="T6" fmla="*/ 1 w 2"/>
                    <a:gd name="T7" fmla="*/ 0 h 146"/>
                    <a:gd name="T8" fmla="*/ 2 w 2"/>
                    <a:gd name="T9" fmla="*/ 1 h 146"/>
                    <a:gd name="T10" fmla="*/ 2 w 2"/>
                    <a:gd name="T11" fmla="*/ 145 h 146"/>
                    <a:gd name="T12" fmla="*/ 1 w 2"/>
                    <a:gd name="T13" fmla="*/ 146 h 146"/>
                  </a:gdLst>
                  <a:ahLst/>
                  <a:cxnLst>
                    <a:cxn ang="0">
                      <a:pos x="T0" y="T1"/>
                    </a:cxn>
                    <a:cxn ang="0">
                      <a:pos x="T2" y="T3"/>
                    </a:cxn>
                    <a:cxn ang="0">
                      <a:pos x="T4" y="T5"/>
                    </a:cxn>
                    <a:cxn ang="0">
                      <a:pos x="T6" y="T7"/>
                    </a:cxn>
                    <a:cxn ang="0">
                      <a:pos x="T8" y="T9"/>
                    </a:cxn>
                    <a:cxn ang="0">
                      <a:pos x="T10" y="T11"/>
                    </a:cxn>
                    <a:cxn ang="0">
                      <a:pos x="T12" y="T13"/>
                    </a:cxn>
                  </a:cxnLst>
                  <a:rect l="0" t="0" r="r" b="b"/>
                  <a:pathLst>
                    <a:path w="2" h="146">
                      <a:moveTo>
                        <a:pt x="1" y="146"/>
                      </a:moveTo>
                      <a:cubicBezTo>
                        <a:pt x="1" y="146"/>
                        <a:pt x="0" y="145"/>
                        <a:pt x="0" y="145"/>
                      </a:cubicBezTo>
                      <a:cubicBezTo>
                        <a:pt x="0" y="1"/>
                        <a:pt x="0" y="1"/>
                        <a:pt x="0" y="1"/>
                      </a:cubicBezTo>
                      <a:cubicBezTo>
                        <a:pt x="0" y="0"/>
                        <a:pt x="1" y="0"/>
                        <a:pt x="1" y="0"/>
                      </a:cubicBezTo>
                      <a:cubicBezTo>
                        <a:pt x="2" y="0"/>
                        <a:pt x="2" y="0"/>
                        <a:pt x="2" y="1"/>
                      </a:cubicBezTo>
                      <a:cubicBezTo>
                        <a:pt x="2" y="145"/>
                        <a:pt x="2" y="145"/>
                        <a:pt x="2" y="145"/>
                      </a:cubicBezTo>
                      <a:cubicBezTo>
                        <a:pt x="2" y="145"/>
                        <a:pt x="2" y="146"/>
                        <a:pt x="1" y="14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4" name="Freeform 7">
                  <a:extLst>
                    <a:ext uri="{FF2B5EF4-FFF2-40B4-BE49-F238E27FC236}">
                      <a16:creationId xmlns:a16="http://schemas.microsoft.com/office/drawing/2014/main" id="{59408669-1489-42EE-BE1E-A1CC4A1D7146}"/>
                    </a:ext>
                  </a:extLst>
                </p:cNvPr>
                <p:cNvSpPr/>
                <p:nvPr/>
              </p:nvSpPr>
              <p:spPr bwMode="auto">
                <a:xfrm>
                  <a:off x="2533650" y="2133600"/>
                  <a:ext cx="1328737" cy="1319213"/>
                </a:xfrm>
                <a:custGeom>
                  <a:avLst/>
                  <a:gdLst>
                    <a:gd name="T0" fmla="*/ 1 w 114"/>
                    <a:gd name="T1" fmla="*/ 114 h 114"/>
                    <a:gd name="T2" fmla="*/ 0 w 114"/>
                    <a:gd name="T3" fmla="*/ 114 h 114"/>
                    <a:gd name="T4" fmla="*/ 0 w 114"/>
                    <a:gd name="T5" fmla="*/ 113 h 114"/>
                    <a:gd name="T6" fmla="*/ 112 w 114"/>
                    <a:gd name="T7" fmla="*/ 0 h 114"/>
                    <a:gd name="T8" fmla="*/ 114 w 114"/>
                    <a:gd name="T9" fmla="*/ 0 h 114"/>
                    <a:gd name="T10" fmla="*/ 114 w 114"/>
                    <a:gd name="T11" fmla="*/ 1 h 114"/>
                    <a:gd name="T12" fmla="*/ 1 w 114"/>
                    <a:gd name="T13" fmla="*/ 114 h 114"/>
                    <a:gd name="T14" fmla="*/ 1 w 114"/>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114">
                      <a:moveTo>
                        <a:pt x="1" y="114"/>
                      </a:moveTo>
                      <a:cubicBezTo>
                        <a:pt x="0" y="114"/>
                        <a:pt x="0" y="114"/>
                        <a:pt x="0" y="114"/>
                      </a:cubicBezTo>
                      <a:cubicBezTo>
                        <a:pt x="0" y="114"/>
                        <a:pt x="0" y="113"/>
                        <a:pt x="0" y="113"/>
                      </a:cubicBezTo>
                      <a:cubicBezTo>
                        <a:pt x="112" y="0"/>
                        <a:pt x="112" y="0"/>
                        <a:pt x="112" y="0"/>
                      </a:cubicBezTo>
                      <a:cubicBezTo>
                        <a:pt x="113" y="0"/>
                        <a:pt x="113" y="0"/>
                        <a:pt x="114" y="0"/>
                      </a:cubicBezTo>
                      <a:cubicBezTo>
                        <a:pt x="114" y="1"/>
                        <a:pt x="114" y="1"/>
                        <a:pt x="114" y="1"/>
                      </a:cubicBezTo>
                      <a:cubicBezTo>
                        <a:pt x="1" y="114"/>
                        <a:pt x="1" y="114"/>
                        <a:pt x="1" y="114"/>
                      </a:cubicBezTo>
                      <a:cubicBezTo>
                        <a:pt x="1" y="114"/>
                        <a:pt x="1" y="114"/>
                        <a:pt x="1"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5" name="Freeform 8">
                  <a:extLst>
                    <a:ext uri="{FF2B5EF4-FFF2-40B4-BE49-F238E27FC236}">
                      <a16:creationId xmlns:a16="http://schemas.microsoft.com/office/drawing/2014/main" id="{1BDDA85A-754A-4988-BBBA-27D30A8D6093}"/>
                    </a:ext>
                  </a:extLst>
                </p:cNvPr>
                <p:cNvSpPr/>
                <p:nvPr/>
              </p:nvSpPr>
              <p:spPr bwMode="auto">
                <a:xfrm>
                  <a:off x="2522538" y="2133600"/>
                  <a:ext cx="1339850" cy="323850"/>
                </a:xfrm>
                <a:custGeom>
                  <a:avLst/>
                  <a:gdLst>
                    <a:gd name="T0" fmla="*/ 1 w 115"/>
                    <a:gd name="T1" fmla="*/ 28 h 28"/>
                    <a:gd name="T2" fmla="*/ 0 w 115"/>
                    <a:gd name="T3" fmla="*/ 28 h 28"/>
                    <a:gd name="T4" fmla="*/ 1 w 115"/>
                    <a:gd name="T5" fmla="*/ 27 h 28"/>
                    <a:gd name="T6" fmla="*/ 114 w 115"/>
                    <a:gd name="T7" fmla="*/ 0 h 28"/>
                    <a:gd name="T8" fmla="*/ 115 w 115"/>
                    <a:gd name="T9" fmla="*/ 1 h 28"/>
                    <a:gd name="T10" fmla="*/ 114 w 115"/>
                    <a:gd name="T11" fmla="*/ 2 h 28"/>
                    <a:gd name="T12" fmla="*/ 2 w 115"/>
                    <a:gd name="T13" fmla="*/ 28 h 28"/>
                    <a:gd name="T14" fmla="*/ 1 w 115"/>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28">
                      <a:moveTo>
                        <a:pt x="1" y="28"/>
                      </a:moveTo>
                      <a:cubicBezTo>
                        <a:pt x="1" y="28"/>
                        <a:pt x="1" y="28"/>
                        <a:pt x="0" y="28"/>
                      </a:cubicBezTo>
                      <a:cubicBezTo>
                        <a:pt x="0" y="27"/>
                        <a:pt x="1" y="27"/>
                        <a:pt x="1" y="27"/>
                      </a:cubicBezTo>
                      <a:cubicBezTo>
                        <a:pt x="114" y="0"/>
                        <a:pt x="114" y="0"/>
                        <a:pt x="114" y="0"/>
                      </a:cubicBezTo>
                      <a:cubicBezTo>
                        <a:pt x="114" y="0"/>
                        <a:pt x="115" y="0"/>
                        <a:pt x="115" y="1"/>
                      </a:cubicBezTo>
                      <a:cubicBezTo>
                        <a:pt x="115" y="1"/>
                        <a:pt x="115" y="2"/>
                        <a:pt x="114" y="2"/>
                      </a:cubicBezTo>
                      <a:cubicBezTo>
                        <a:pt x="2" y="28"/>
                        <a:pt x="2" y="28"/>
                        <a:pt x="2" y="28"/>
                      </a:cubicBezTo>
                      <a:cubicBezTo>
                        <a:pt x="1" y="28"/>
                        <a:pt x="1" y="28"/>
                        <a:pt x="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6" name="Freeform 9">
                  <a:extLst>
                    <a:ext uri="{FF2B5EF4-FFF2-40B4-BE49-F238E27FC236}">
                      <a16:creationId xmlns:a16="http://schemas.microsoft.com/office/drawing/2014/main" id="{B76493A8-39A6-4DA2-BFC9-A245AC6B2D33}"/>
                    </a:ext>
                  </a:extLst>
                </p:cNvPr>
                <p:cNvSpPr/>
                <p:nvPr/>
              </p:nvSpPr>
              <p:spPr bwMode="auto">
                <a:xfrm>
                  <a:off x="3128963" y="1682750"/>
                  <a:ext cx="757237" cy="774700"/>
                </a:xfrm>
                <a:custGeom>
                  <a:avLst/>
                  <a:gdLst>
                    <a:gd name="T0" fmla="*/ 64 w 65"/>
                    <a:gd name="T1" fmla="*/ 67 h 67"/>
                    <a:gd name="T2" fmla="*/ 63 w 65"/>
                    <a:gd name="T3" fmla="*/ 67 h 67"/>
                    <a:gd name="T4" fmla="*/ 1 w 65"/>
                    <a:gd name="T5" fmla="*/ 2 h 67"/>
                    <a:gd name="T6" fmla="*/ 1 w 65"/>
                    <a:gd name="T7" fmla="*/ 0 h 67"/>
                    <a:gd name="T8" fmla="*/ 2 w 65"/>
                    <a:gd name="T9" fmla="*/ 0 h 67"/>
                    <a:gd name="T10" fmla="*/ 65 w 65"/>
                    <a:gd name="T11" fmla="*/ 66 h 67"/>
                    <a:gd name="T12" fmla="*/ 64 w 65"/>
                    <a:gd name="T13" fmla="*/ 67 h 67"/>
                    <a:gd name="T14" fmla="*/ 64 w 65"/>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7">
                      <a:moveTo>
                        <a:pt x="64" y="67"/>
                      </a:moveTo>
                      <a:cubicBezTo>
                        <a:pt x="64" y="67"/>
                        <a:pt x="63" y="67"/>
                        <a:pt x="63" y="67"/>
                      </a:cubicBezTo>
                      <a:cubicBezTo>
                        <a:pt x="1" y="2"/>
                        <a:pt x="1" y="2"/>
                        <a:pt x="1" y="2"/>
                      </a:cubicBezTo>
                      <a:cubicBezTo>
                        <a:pt x="0" y="1"/>
                        <a:pt x="0" y="1"/>
                        <a:pt x="1" y="0"/>
                      </a:cubicBezTo>
                      <a:cubicBezTo>
                        <a:pt x="1" y="0"/>
                        <a:pt x="2" y="0"/>
                        <a:pt x="2" y="0"/>
                      </a:cubicBezTo>
                      <a:cubicBezTo>
                        <a:pt x="65" y="66"/>
                        <a:pt x="65" y="66"/>
                        <a:pt x="65" y="66"/>
                      </a:cubicBezTo>
                      <a:cubicBezTo>
                        <a:pt x="65" y="66"/>
                        <a:pt x="65" y="67"/>
                        <a:pt x="64" y="67"/>
                      </a:cubicBezTo>
                      <a:cubicBezTo>
                        <a:pt x="64" y="67"/>
                        <a:pt x="64" y="67"/>
                        <a:pt x="64" y="6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7" name="Freeform 10">
                  <a:extLst>
                    <a:ext uri="{FF2B5EF4-FFF2-40B4-BE49-F238E27FC236}">
                      <a16:creationId xmlns:a16="http://schemas.microsoft.com/office/drawing/2014/main" id="{440D8631-D2D4-4F70-A443-FA9CFB258F55}"/>
                    </a:ext>
                  </a:extLst>
                </p:cNvPr>
                <p:cNvSpPr/>
                <p:nvPr/>
              </p:nvSpPr>
              <p:spPr bwMode="auto">
                <a:xfrm>
                  <a:off x="2533650" y="3429000"/>
                  <a:ext cx="1352550" cy="288925"/>
                </a:xfrm>
                <a:custGeom>
                  <a:avLst/>
                  <a:gdLst>
                    <a:gd name="T0" fmla="*/ 115 w 116"/>
                    <a:gd name="T1" fmla="*/ 25 h 25"/>
                    <a:gd name="T2" fmla="*/ 115 w 116"/>
                    <a:gd name="T3" fmla="*/ 25 h 25"/>
                    <a:gd name="T4" fmla="*/ 0 w 116"/>
                    <a:gd name="T5" fmla="*/ 2 h 25"/>
                    <a:gd name="T6" fmla="*/ 0 w 116"/>
                    <a:gd name="T7" fmla="*/ 1 h 25"/>
                    <a:gd name="T8" fmla="*/ 1 w 116"/>
                    <a:gd name="T9" fmla="*/ 0 h 25"/>
                    <a:gd name="T10" fmla="*/ 116 w 116"/>
                    <a:gd name="T11" fmla="*/ 23 h 25"/>
                    <a:gd name="T12" fmla="*/ 116 w 116"/>
                    <a:gd name="T13" fmla="*/ 24 h 25"/>
                    <a:gd name="T14" fmla="*/ 115 w 116"/>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5">
                      <a:moveTo>
                        <a:pt x="115" y="25"/>
                      </a:moveTo>
                      <a:cubicBezTo>
                        <a:pt x="115" y="25"/>
                        <a:pt x="115" y="25"/>
                        <a:pt x="115" y="25"/>
                      </a:cubicBezTo>
                      <a:cubicBezTo>
                        <a:pt x="0" y="2"/>
                        <a:pt x="0" y="2"/>
                        <a:pt x="0" y="2"/>
                      </a:cubicBezTo>
                      <a:cubicBezTo>
                        <a:pt x="0" y="2"/>
                        <a:pt x="0" y="2"/>
                        <a:pt x="0" y="1"/>
                      </a:cubicBezTo>
                      <a:cubicBezTo>
                        <a:pt x="0" y="1"/>
                        <a:pt x="0" y="0"/>
                        <a:pt x="1" y="0"/>
                      </a:cubicBezTo>
                      <a:cubicBezTo>
                        <a:pt x="116" y="23"/>
                        <a:pt x="116" y="23"/>
                        <a:pt x="116" y="23"/>
                      </a:cubicBezTo>
                      <a:cubicBezTo>
                        <a:pt x="116" y="23"/>
                        <a:pt x="116" y="23"/>
                        <a:pt x="116" y="24"/>
                      </a:cubicBezTo>
                      <a:cubicBezTo>
                        <a:pt x="116" y="24"/>
                        <a:pt x="116" y="25"/>
                        <a:pt x="115" y="2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8" name="Freeform 11">
                  <a:extLst>
                    <a:ext uri="{FF2B5EF4-FFF2-40B4-BE49-F238E27FC236}">
                      <a16:creationId xmlns:a16="http://schemas.microsoft.com/office/drawing/2014/main" id="{988A7F9C-822F-460B-BE51-7AE266B09EC8}"/>
                    </a:ext>
                  </a:extLst>
                </p:cNvPr>
                <p:cNvSpPr/>
                <p:nvPr/>
              </p:nvSpPr>
              <p:spPr bwMode="auto">
                <a:xfrm>
                  <a:off x="2533650" y="2827338"/>
                  <a:ext cx="619125" cy="890588"/>
                </a:xfrm>
                <a:custGeom>
                  <a:avLst/>
                  <a:gdLst>
                    <a:gd name="T0" fmla="*/ 1 w 53"/>
                    <a:gd name="T1" fmla="*/ 77 h 77"/>
                    <a:gd name="T2" fmla="*/ 0 w 53"/>
                    <a:gd name="T3" fmla="*/ 76 h 77"/>
                    <a:gd name="T4" fmla="*/ 0 w 53"/>
                    <a:gd name="T5" fmla="*/ 75 h 77"/>
                    <a:gd name="T6" fmla="*/ 52 w 53"/>
                    <a:gd name="T7" fmla="*/ 1 h 77"/>
                    <a:gd name="T8" fmla="*/ 53 w 53"/>
                    <a:gd name="T9" fmla="*/ 1 h 77"/>
                    <a:gd name="T10" fmla="*/ 53 w 53"/>
                    <a:gd name="T11" fmla="*/ 2 h 77"/>
                    <a:gd name="T12" fmla="*/ 1 w 53"/>
                    <a:gd name="T13" fmla="*/ 76 h 77"/>
                    <a:gd name="T14" fmla="*/ 1 w 53"/>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77">
                      <a:moveTo>
                        <a:pt x="1" y="77"/>
                      </a:moveTo>
                      <a:cubicBezTo>
                        <a:pt x="0" y="77"/>
                        <a:pt x="0" y="77"/>
                        <a:pt x="0" y="76"/>
                      </a:cubicBezTo>
                      <a:cubicBezTo>
                        <a:pt x="0" y="76"/>
                        <a:pt x="0" y="76"/>
                        <a:pt x="0" y="75"/>
                      </a:cubicBezTo>
                      <a:cubicBezTo>
                        <a:pt x="52" y="1"/>
                        <a:pt x="52" y="1"/>
                        <a:pt x="52" y="1"/>
                      </a:cubicBezTo>
                      <a:cubicBezTo>
                        <a:pt x="52" y="1"/>
                        <a:pt x="52" y="0"/>
                        <a:pt x="53" y="1"/>
                      </a:cubicBezTo>
                      <a:cubicBezTo>
                        <a:pt x="53" y="1"/>
                        <a:pt x="53" y="2"/>
                        <a:pt x="53" y="2"/>
                      </a:cubicBezTo>
                      <a:cubicBezTo>
                        <a:pt x="1" y="76"/>
                        <a:pt x="1" y="76"/>
                        <a:pt x="1" y="76"/>
                      </a:cubicBezTo>
                      <a:cubicBezTo>
                        <a:pt x="1" y="76"/>
                        <a:pt x="1" y="77"/>
                        <a:pt x="1"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9" name="Freeform 12">
                  <a:extLst>
                    <a:ext uri="{FF2B5EF4-FFF2-40B4-BE49-F238E27FC236}">
                      <a16:creationId xmlns:a16="http://schemas.microsoft.com/office/drawing/2014/main" id="{ACED8B25-384A-4164-9099-98F712804627}"/>
                    </a:ext>
                  </a:extLst>
                </p:cNvPr>
                <p:cNvSpPr/>
                <p:nvPr/>
              </p:nvSpPr>
              <p:spPr bwMode="auto">
                <a:xfrm>
                  <a:off x="2522538" y="2435225"/>
                  <a:ext cx="630237" cy="415925"/>
                </a:xfrm>
                <a:custGeom>
                  <a:avLst/>
                  <a:gdLst>
                    <a:gd name="T0" fmla="*/ 53 w 54"/>
                    <a:gd name="T1" fmla="*/ 36 h 36"/>
                    <a:gd name="T2" fmla="*/ 53 w 54"/>
                    <a:gd name="T3" fmla="*/ 36 h 36"/>
                    <a:gd name="T4" fmla="*/ 1 w 54"/>
                    <a:gd name="T5" fmla="*/ 2 h 36"/>
                    <a:gd name="T6" fmla="*/ 1 w 54"/>
                    <a:gd name="T7" fmla="*/ 1 h 36"/>
                    <a:gd name="T8" fmla="*/ 2 w 54"/>
                    <a:gd name="T9" fmla="*/ 1 h 36"/>
                    <a:gd name="T10" fmla="*/ 54 w 54"/>
                    <a:gd name="T11" fmla="*/ 35 h 36"/>
                    <a:gd name="T12" fmla="*/ 54 w 54"/>
                    <a:gd name="T13" fmla="*/ 36 h 36"/>
                    <a:gd name="T14" fmla="*/ 53 w 5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36">
                      <a:moveTo>
                        <a:pt x="53" y="36"/>
                      </a:moveTo>
                      <a:cubicBezTo>
                        <a:pt x="53" y="36"/>
                        <a:pt x="53" y="36"/>
                        <a:pt x="53" y="36"/>
                      </a:cubicBezTo>
                      <a:cubicBezTo>
                        <a:pt x="1" y="2"/>
                        <a:pt x="1" y="2"/>
                        <a:pt x="1" y="2"/>
                      </a:cubicBezTo>
                      <a:cubicBezTo>
                        <a:pt x="0" y="2"/>
                        <a:pt x="0" y="1"/>
                        <a:pt x="1" y="1"/>
                      </a:cubicBezTo>
                      <a:cubicBezTo>
                        <a:pt x="1" y="0"/>
                        <a:pt x="1" y="0"/>
                        <a:pt x="2" y="1"/>
                      </a:cubicBezTo>
                      <a:cubicBezTo>
                        <a:pt x="54" y="35"/>
                        <a:pt x="54" y="35"/>
                        <a:pt x="54" y="35"/>
                      </a:cubicBezTo>
                      <a:cubicBezTo>
                        <a:pt x="54" y="35"/>
                        <a:pt x="54" y="36"/>
                        <a:pt x="54" y="36"/>
                      </a:cubicBezTo>
                      <a:cubicBezTo>
                        <a:pt x="54" y="36"/>
                        <a:pt x="54" y="36"/>
                        <a:pt x="53"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0" name="Freeform 13">
                  <a:extLst>
                    <a:ext uri="{FF2B5EF4-FFF2-40B4-BE49-F238E27FC236}">
                      <a16:creationId xmlns:a16="http://schemas.microsoft.com/office/drawing/2014/main" id="{CAF9672C-1401-4356-9853-141BC8F518F6}"/>
                    </a:ext>
                  </a:extLst>
                </p:cNvPr>
                <p:cNvSpPr/>
                <p:nvPr/>
              </p:nvSpPr>
              <p:spPr bwMode="auto">
                <a:xfrm>
                  <a:off x="2498725" y="1625600"/>
                  <a:ext cx="1435099" cy="2116138"/>
                </a:xfrm>
                <a:custGeom>
                  <a:avLst/>
                  <a:gdLst>
                    <a:gd name="T0" fmla="*/ 118 w 123"/>
                    <a:gd name="T1" fmla="*/ 183 h 183"/>
                    <a:gd name="T2" fmla="*/ 4 w 123"/>
                    <a:gd name="T3" fmla="*/ 183 h 183"/>
                    <a:gd name="T4" fmla="*/ 0 w 123"/>
                    <a:gd name="T5" fmla="*/ 180 h 183"/>
                    <a:gd name="T6" fmla="*/ 0 w 123"/>
                    <a:gd name="T7" fmla="*/ 157 h 183"/>
                    <a:gd name="T8" fmla="*/ 4 w 123"/>
                    <a:gd name="T9" fmla="*/ 154 h 183"/>
                    <a:gd name="T10" fmla="*/ 7 w 123"/>
                    <a:gd name="T11" fmla="*/ 157 h 183"/>
                    <a:gd name="T12" fmla="*/ 7 w 123"/>
                    <a:gd name="T13" fmla="*/ 176 h 183"/>
                    <a:gd name="T14" fmla="*/ 115 w 123"/>
                    <a:gd name="T15" fmla="*/ 176 h 183"/>
                    <a:gd name="T16" fmla="*/ 115 w 123"/>
                    <a:gd name="T17" fmla="*/ 153 h 183"/>
                    <a:gd name="T18" fmla="*/ 55 w 123"/>
                    <a:gd name="T19" fmla="*/ 153 h 183"/>
                    <a:gd name="T20" fmla="*/ 52 w 123"/>
                    <a:gd name="T21" fmla="*/ 151 h 183"/>
                    <a:gd name="T22" fmla="*/ 53 w 123"/>
                    <a:gd name="T23" fmla="*/ 147 h 183"/>
                    <a:gd name="T24" fmla="*/ 84 w 123"/>
                    <a:gd name="T25" fmla="*/ 116 h 183"/>
                    <a:gd name="T26" fmla="*/ 95 w 123"/>
                    <a:gd name="T27" fmla="*/ 105 h 183"/>
                    <a:gd name="T28" fmla="*/ 105 w 123"/>
                    <a:gd name="T29" fmla="*/ 92 h 183"/>
                    <a:gd name="T30" fmla="*/ 113 w 123"/>
                    <a:gd name="T31" fmla="*/ 77 h 183"/>
                    <a:gd name="T32" fmla="*/ 115 w 123"/>
                    <a:gd name="T33" fmla="*/ 61 h 183"/>
                    <a:gd name="T34" fmla="*/ 111 w 123"/>
                    <a:gd name="T35" fmla="*/ 40 h 183"/>
                    <a:gd name="T36" fmla="*/ 100 w 123"/>
                    <a:gd name="T37" fmla="*/ 24 h 183"/>
                    <a:gd name="T38" fmla="*/ 82 w 123"/>
                    <a:gd name="T39" fmla="*/ 13 h 183"/>
                    <a:gd name="T40" fmla="*/ 41 w 123"/>
                    <a:gd name="T41" fmla="*/ 13 h 183"/>
                    <a:gd name="T42" fmla="*/ 24 w 123"/>
                    <a:gd name="T43" fmla="*/ 24 h 183"/>
                    <a:gd name="T44" fmla="*/ 12 w 123"/>
                    <a:gd name="T45" fmla="*/ 43 h 183"/>
                    <a:gd name="T46" fmla="*/ 7 w 123"/>
                    <a:gd name="T47" fmla="*/ 71 h 183"/>
                    <a:gd name="T48" fmla="*/ 3 w 123"/>
                    <a:gd name="T49" fmla="*/ 75 h 183"/>
                    <a:gd name="T50" fmla="*/ 0 w 123"/>
                    <a:gd name="T51" fmla="*/ 71 h 183"/>
                    <a:gd name="T52" fmla="*/ 5 w 123"/>
                    <a:gd name="T53" fmla="*/ 41 h 183"/>
                    <a:gd name="T54" fmla="*/ 19 w 123"/>
                    <a:gd name="T55" fmla="*/ 19 h 183"/>
                    <a:gd name="T56" fmla="*/ 39 w 123"/>
                    <a:gd name="T57" fmla="*/ 6 h 183"/>
                    <a:gd name="T58" fmla="*/ 85 w 123"/>
                    <a:gd name="T59" fmla="*/ 6 h 183"/>
                    <a:gd name="T60" fmla="*/ 105 w 123"/>
                    <a:gd name="T61" fmla="*/ 19 h 183"/>
                    <a:gd name="T62" fmla="*/ 118 w 123"/>
                    <a:gd name="T63" fmla="*/ 37 h 183"/>
                    <a:gd name="T64" fmla="*/ 123 w 123"/>
                    <a:gd name="T65" fmla="*/ 61 h 183"/>
                    <a:gd name="T66" fmla="*/ 119 w 123"/>
                    <a:gd name="T67" fmla="*/ 79 h 183"/>
                    <a:gd name="T68" fmla="*/ 111 w 123"/>
                    <a:gd name="T69" fmla="*/ 96 h 183"/>
                    <a:gd name="T70" fmla="*/ 100 w 123"/>
                    <a:gd name="T71" fmla="*/ 110 h 183"/>
                    <a:gd name="T72" fmla="*/ 89 w 123"/>
                    <a:gd name="T73" fmla="*/ 122 h 183"/>
                    <a:gd name="T74" fmla="*/ 64 w 123"/>
                    <a:gd name="T75" fmla="*/ 146 h 183"/>
                    <a:gd name="T76" fmla="*/ 118 w 123"/>
                    <a:gd name="T77" fmla="*/ 146 h 183"/>
                    <a:gd name="T78" fmla="*/ 122 w 123"/>
                    <a:gd name="T79" fmla="*/ 150 h 183"/>
                    <a:gd name="T80" fmla="*/ 122 w 123"/>
                    <a:gd name="T81" fmla="*/ 180 h 183"/>
                    <a:gd name="T82" fmla="*/ 118 w 123"/>
                    <a:gd name="T8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83">
                      <a:moveTo>
                        <a:pt x="118" y="183"/>
                      </a:moveTo>
                      <a:cubicBezTo>
                        <a:pt x="4" y="183"/>
                        <a:pt x="4" y="183"/>
                        <a:pt x="4" y="183"/>
                      </a:cubicBezTo>
                      <a:cubicBezTo>
                        <a:pt x="2" y="183"/>
                        <a:pt x="0" y="182"/>
                        <a:pt x="0" y="180"/>
                      </a:cubicBezTo>
                      <a:cubicBezTo>
                        <a:pt x="0" y="157"/>
                        <a:pt x="0" y="157"/>
                        <a:pt x="0" y="157"/>
                      </a:cubicBezTo>
                      <a:cubicBezTo>
                        <a:pt x="0" y="155"/>
                        <a:pt x="2" y="154"/>
                        <a:pt x="4" y="154"/>
                      </a:cubicBezTo>
                      <a:cubicBezTo>
                        <a:pt x="6" y="154"/>
                        <a:pt x="7" y="155"/>
                        <a:pt x="7" y="157"/>
                      </a:cubicBezTo>
                      <a:cubicBezTo>
                        <a:pt x="7" y="176"/>
                        <a:pt x="7" y="176"/>
                        <a:pt x="7" y="176"/>
                      </a:cubicBezTo>
                      <a:cubicBezTo>
                        <a:pt x="115" y="176"/>
                        <a:pt x="115" y="176"/>
                        <a:pt x="115" y="176"/>
                      </a:cubicBezTo>
                      <a:cubicBezTo>
                        <a:pt x="115" y="153"/>
                        <a:pt x="115" y="153"/>
                        <a:pt x="115" y="153"/>
                      </a:cubicBezTo>
                      <a:cubicBezTo>
                        <a:pt x="55" y="153"/>
                        <a:pt x="55" y="153"/>
                        <a:pt x="55" y="153"/>
                      </a:cubicBezTo>
                      <a:cubicBezTo>
                        <a:pt x="54" y="153"/>
                        <a:pt x="52" y="153"/>
                        <a:pt x="52" y="151"/>
                      </a:cubicBezTo>
                      <a:cubicBezTo>
                        <a:pt x="51" y="150"/>
                        <a:pt x="52" y="148"/>
                        <a:pt x="53" y="147"/>
                      </a:cubicBezTo>
                      <a:cubicBezTo>
                        <a:pt x="84" y="116"/>
                        <a:pt x="84" y="116"/>
                        <a:pt x="84" y="116"/>
                      </a:cubicBezTo>
                      <a:cubicBezTo>
                        <a:pt x="87" y="113"/>
                        <a:pt x="91" y="109"/>
                        <a:pt x="95" y="105"/>
                      </a:cubicBezTo>
                      <a:cubicBezTo>
                        <a:pt x="98" y="101"/>
                        <a:pt x="102" y="97"/>
                        <a:pt x="105" y="92"/>
                      </a:cubicBezTo>
                      <a:cubicBezTo>
                        <a:pt x="108" y="87"/>
                        <a:pt x="111" y="82"/>
                        <a:pt x="113" y="77"/>
                      </a:cubicBezTo>
                      <a:cubicBezTo>
                        <a:pt x="114" y="72"/>
                        <a:pt x="115" y="66"/>
                        <a:pt x="115" y="61"/>
                      </a:cubicBezTo>
                      <a:cubicBezTo>
                        <a:pt x="115" y="53"/>
                        <a:pt x="114" y="47"/>
                        <a:pt x="111" y="40"/>
                      </a:cubicBezTo>
                      <a:cubicBezTo>
                        <a:pt x="108" y="34"/>
                        <a:pt x="104" y="29"/>
                        <a:pt x="100" y="24"/>
                      </a:cubicBezTo>
                      <a:cubicBezTo>
                        <a:pt x="95" y="20"/>
                        <a:pt x="89" y="16"/>
                        <a:pt x="82" y="13"/>
                      </a:cubicBezTo>
                      <a:cubicBezTo>
                        <a:pt x="70" y="8"/>
                        <a:pt x="55" y="8"/>
                        <a:pt x="41" y="13"/>
                      </a:cubicBezTo>
                      <a:cubicBezTo>
                        <a:pt x="35" y="15"/>
                        <a:pt x="29" y="19"/>
                        <a:pt x="24" y="24"/>
                      </a:cubicBezTo>
                      <a:cubicBezTo>
                        <a:pt x="19" y="29"/>
                        <a:pt x="15" y="36"/>
                        <a:pt x="12" y="43"/>
                      </a:cubicBezTo>
                      <a:cubicBezTo>
                        <a:pt x="9" y="51"/>
                        <a:pt x="7" y="61"/>
                        <a:pt x="7" y="71"/>
                      </a:cubicBezTo>
                      <a:cubicBezTo>
                        <a:pt x="7" y="74"/>
                        <a:pt x="5" y="75"/>
                        <a:pt x="3" y="75"/>
                      </a:cubicBezTo>
                      <a:cubicBezTo>
                        <a:pt x="1" y="75"/>
                        <a:pt x="0" y="73"/>
                        <a:pt x="0" y="71"/>
                      </a:cubicBezTo>
                      <a:cubicBezTo>
                        <a:pt x="0" y="60"/>
                        <a:pt x="2" y="49"/>
                        <a:pt x="5" y="41"/>
                      </a:cubicBezTo>
                      <a:cubicBezTo>
                        <a:pt x="9" y="32"/>
                        <a:pt x="13" y="25"/>
                        <a:pt x="19" y="19"/>
                      </a:cubicBezTo>
                      <a:cubicBezTo>
                        <a:pt x="25" y="13"/>
                        <a:pt x="31" y="9"/>
                        <a:pt x="39" y="6"/>
                      </a:cubicBezTo>
                      <a:cubicBezTo>
                        <a:pt x="54" y="0"/>
                        <a:pt x="71" y="1"/>
                        <a:pt x="85" y="6"/>
                      </a:cubicBezTo>
                      <a:cubicBezTo>
                        <a:pt x="93" y="9"/>
                        <a:pt x="99" y="14"/>
                        <a:pt x="105" y="19"/>
                      </a:cubicBezTo>
                      <a:cubicBezTo>
                        <a:pt x="110" y="24"/>
                        <a:pt x="115" y="30"/>
                        <a:pt x="118" y="37"/>
                      </a:cubicBezTo>
                      <a:cubicBezTo>
                        <a:pt x="121" y="45"/>
                        <a:pt x="123" y="52"/>
                        <a:pt x="123" y="61"/>
                      </a:cubicBezTo>
                      <a:cubicBezTo>
                        <a:pt x="123" y="67"/>
                        <a:pt x="122" y="73"/>
                        <a:pt x="119" y="79"/>
                      </a:cubicBezTo>
                      <a:cubicBezTo>
                        <a:pt x="117" y="85"/>
                        <a:pt x="115" y="91"/>
                        <a:pt x="111" y="96"/>
                      </a:cubicBezTo>
                      <a:cubicBezTo>
                        <a:pt x="108" y="101"/>
                        <a:pt x="104" y="106"/>
                        <a:pt x="100" y="110"/>
                      </a:cubicBezTo>
                      <a:cubicBezTo>
                        <a:pt x="96" y="114"/>
                        <a:pt x="93" y="118"/>
                        <a:pt x="89" y="122"/>
                      </a:cubicBezTo>
                      <a:cubicBezTo>
                        <a:pt x="64" y="146"/>
                        <a:pt x="64" y="146"/>
                        <a:pt x="64" y="146"/>
                      </a:cubicBezTo>
                      <a:cubicBezTo>
                        <a:pt x="118" y="146"/>
                        <a:pt x="118" y="146"/>
                        <a:pt x="118" y="146"/>
                      </a:cubicBezTo>
                      <a:cubicBezTo>
                        <a:pt x="120" y="146"/>
                        <a:pt x="122" y="148"/>
                        <a:pt x="122" y="150"/>
                      </a:cubicBezTo>
                      <a:cubicBezTo>
                        <a:pt x="122" y="180"/>
                        <a:pt x="122" y="180"/>
                        <a:pt x="122" y="180"/>
                      </a:cubicBezTo>
                      <a:cubicBezTo>
                        <a:pt x="122" y="182"/>
                        <a:pt x="120" y="183"/>
                        <a:pt x="118" y="18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1" name="Oval 14">
                  <a:extLst>
                    <a:ext uri="{FF2B5EF4-FFF2-40B4-BE49-F238E27FC236}">
                      <a16:creationId xmlns:a16="http://schemas.microsoft.com/office/drawing/2014/main" id="{E37A844D-4FEC-4D43-A853-9201B0CDDAD0}"/>
                    </a:ext>
                  </a:extLst>
                </p:cNvPr>
                <p:cNvSpPr>
                  <a:spLocks noChangeArrowheads="1"/>
                </p:cNvSpPr>
                <p:nvPr/>
              </p:nvSpPr>
              <p:spPr bwMode="auto">
                <a:xfrm>
                  <a:off x="3081338" y="2794000"/>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2" name="Oval 15">
                  <a:extLst>
                    <a:ext uri="{FF2B5EF4-FFF2-40B4-BE49-F238E27FC236}">
                      <a16:creationId xmlns:a16="http://schemas.microsoft.com/office/drawing/2014/main" id="{D63C022D-77C1-4FDB-BB25-03F76E2BB89D}"/>
                    </a:ext>
                  </a:extLst>
                </p:cNvPr>
                <p:cNvSpPr>
                  <a:spLocks noChangeArrowheads="1"/>
                </p:cNvSpPr>
                <p:nvPr/>
              </p:nvSpPr>
              <p:spPr bwMode="auto">
                <a:xfrm>
                  <a:off x="2638425" y="34178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3" name="Oval 16">
                  <a:extLst>
                    <a:ext uri="{FF2B5EF4-FFF2-40B4-BE49-F238E27FC236}">
                      <a16:creationId xmlns:a16="http://schemas.microsoft.com/office/drawing/2014/main" id="{54D4D0CB-5E49-478E-87C0-470C173F0B95}"/>
                    </a:ext>
                  </a:extLst>
                </p:cNvPr>
                <p:cNvSpPr>
                  <a:spLocks noChangeArrowheads="1"/>
                </p:cNvSpPr>
                <p:nvPr/>
              </p:nvSpPr>
              <p:spPr bwMode="auto">
                <a:xfrm>
                  <a:off x="3571875" y="21463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4" name="Oval 17">
                  <a:extLst>
                    <a:ext uri="{FF2B5EF4-FFF2-40B4-BE49-F238E27FC236}">
                      <a16:creationId xmlns:a16="http://schemas.microsoft.com/office/drawing/2014/main" id="{4025B049-149F-4389-9DBC-A0D17C487F30}"/>
                    </a:ext>
                  </a:extLst>
                </p:cNvPr>
                <p:cNvSpPr>
                  <a:spLocks noChangeArrowheads="1"/>
                </p:cNvSpPr>
                <p:nvPr/>
              </p:nvSpPr>
              <p:spPr bwMode="auto">
                <a:xfrm>
                  <a:off x="3081338" y="2262188"/>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5" name="Oval 18">
                  <a:extLst>
                    <a:ext uri="{FF2B5EF4-FFF2-40B4-BE49-F238E27FC236}">
                      <a16:creationId xmlns:a16="http://schemas.microsoft.com/office/drawing/2014/main" id="{E3D83CE4-3EB5-4F2B-B5F7-22197A99F155}"/>
                    </a:ext>
                  </a:extLst>
                </p:cNvPr>
                <p:cNvSpPr>
                  <a:spLocks noChangeArrowheads="1"/>
                </p:cNvSpPr>
                <p:nvPr/>
              </p:nvSpPr>
              <p:spPr bwMode="auto">
                <a:xfrm>
                  <a:off x="3489325" y="23891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89" name="组合 188">
                <a:extLst>
                  <a:ext uri="{FF2B5EF4-FFF2-40B4-BE49-F238E27FC236}">
                    <a16:creationId xmlns:a16="http://schemas.microsoft.com/office/drawing/2014/main" id="{8270A435-66B5-45A3-916C-0219EED9C359}"/>
                  </a:ext>
                </a:extLst>
              </p:cNvPr>
              <p:cNvGrpSpPr/>
              <p:nvPr/>
            </p:nvGrpSpPr>
            <p:grpSpPr>
              <a:xfrm>
                <a:off x="4411926" y="1285643"/>
                <a:ext cx="1558925" cy="2127251"/>
                <a:chOff x="4424363" y="1649412"/>
                <a:chExt cx="1558925" cy="2127251"/>
              </a:xfrm>
            </p:grpSpPr>
            <p:sp>
              <p:nvSpPr>
                <p:cNvPr id="200" name="Freeform 22">
                  <a:extLst>
                    <a:ext uri="{FF2B5EF4-FFF2-40B4-BE49-F238E27FC236}">
                      <a16:creationId xmlns:a16="http://schemas.microsoft.com/office/drawing/2014/main" id="{5A235DA2-EC01-4DBF-B0BC-A79DC915156A}"/>
                    </a:ext>
                  </a:extLst>
                </p:cNvPr>
                <p:cNvSpPr/>
                <p:nvPr/>
              </p:nvSpPr>
              <p:spPr bwMode="auto">
                <a:xfrm>
                  <a:off x="5191125" y="1671638"/>
                  <a:ext cx="23812" cy="2070100"/>
                </a:xfrm>
                <a:custGeom>
                  <a:avLst/>
                  <a:gdLst>
                    <a:gd name="T0" fmla="*/ 1 w 2"/>
                    <a:gd name="T1" fmla="*/ 179 h 179"/>
                    <a:gd name="T2" fmla="*/ 0 w 2"/>
                    <a:gd name="T3" fmla="*/ 178 h 179"/>
                    <a:gd name="T4" fmla="*/ 0 w 2"/>
                    <a:gd name="T5" fmla="*/ 1 h 179"/>
                    <a:gd name="T6" fmla="*/ 1 w 2"/>
                    <a:gd name="T7" fmla="*/ 0 h 179"/>
                    <a:gd name="T8" fmla="*/ 2 w 2"/>
                    <a:gd name="T9" fmla="*/ 1 h 179"/>
                    <a:gd name="T10" fmla="*/ 2 w 2"/>
                    <a:gd name="T11" fmla="*/ 178 h 179"/>
                    <a:gd name="T12" fmla="*/ 1 w 2"/>
                    <a:gd name="T13" fmla="*/ 179 h 179"/>
                  </a:gdLst>
                  <a:ahLst/>
                  <a:cxnLst>
                    <a:cxn ang="0">
                      <a:pos x="T0" y="T1"/>
                    </a:cxn>
                    <a:cxn ang="0">
                      <a:pos x="T2" y="T3"/>
                    </a:cxn>
                    <a:cxn ang="0">
                      <a:pos x="T4" y="T5"/>
                    </a:cxn>
                    <a:cxn ang="0">
                      <a:pos x="T6" y="T7"/>
                    </a:cxn>
                    <a:cxn ang="0">
                      <a:pos x="T8" y="T9"/>
                    </a:cxn>
                    <a:cxn ang="0">
                      <a:pos x="T10" y="T11"/>
                    </a:cxn>
                    <a:cxn ang="0">
                      <a:pos x="T12" y="T13"/>
                    </a:cxn>
                  </a:cxnLst>
                  <a:rect l="0" t="0" r="r" b="b"/>
                  <a:pathLst>
                    <a:path w="2" h="179">
                      <a:moveTo>
                        <a:pt x="1" y="179"/>
                      </a:moveTo>
                      <a:cubicBezTo>
                        <a:pt x="0" y="179"/>
                        <a:pt x="0" y="179"/>
                        <a:pt x="0" y="178"/>
                      </a:cubicBezTo>
                      <a:cubicBezTo>
                        <a:pt x="0" y="1"/>
                        <a:pt x="0" y="1"/>
                        <a:pt x="0" y="1"/>
                      </a:cubicBezTo>
                      <a:cubicBezTo>
                        <a:pt x="0" y="1"/>
                        <a:pt x="0" y="0"/>
                        <a:pt x="1" y="0"/>
                      </a:cubicBezTo>
                      <a:cubicBezTo>
                        <a:pt x="1" y="0"/>
                        <a:pt x="2" y="1"/>
                        <a:pt x="2" y="1"/>
                      </a:cubicBezTo>
                      <a:cubicBezTo>
                        <a:pt x="2" y="178"/>
                        <a:pt x="2" y="178"/>
                        <a:pt x="2" y="178"/>
                      </a:cubicBezTo>
                      <a:cubicBezTo>
                        <a:pt x="2" y="179"/>
                        <a:pt x="1" y="179"/>
                        <a:pt x="1" y="1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1" name="Freeform 23">
                  <a:extLst>
                    <a:ext uri="{FF2B5EF4-FFF2-40B4-BE49-F238E27FC236}">
                      <a16:creationId xmlns:a16="http://schemas.microsoft.com/office/drawing/2014/main" id="{57A3E616-7012-4B12-97A3-B2CBE451EEE6}"/>
                    </a:ext>
                  </a:extLst>
                </p:cNvPr>
                <p:cNvSpPr/>
                <p:nvPr/>
              </p:nvSpPr>
              <p:spPr bwMode="auto">
                <a:xfrm>
                  <a:off x="4679950" y="1925638"/>
                  <a:ext cx="1209675" cy="1203325"/>
                </a:xfrm>
                <a:custGeom>
                  <a:avLst/>
                  <a:gdLst>
                    <a:gd name="T0" fmla="*/ 103 w 104"/>
                    <a:gd name="T1" fmla="*/ 104 h 104"/>
                    <a:gd name="T2" fmla="*/ 102 w 104"/>
                    <a:gd name="T3" fmla="*/ 103 h 104"/>
                    <a:gd name="T4" fmla="*/ 1 w 104"/>
                    <a:gd name="T5" fmla="*/ 2 h 104"/>
                    <a:gd name="T6" fmla="*/ 1 w 104"/>
                    <a:gd name="T7" fmla="*/ 1 h 104"/>
                    <a:gd name="T8" fmla="*/ 2 w 104"/>
                    <a:gd name="T9" fmla="*/ 1 h 104"/>
                    <a:gd name="T10" fmla="*/ 104 w 104"/>
                    <a:gd name="T11" fmla="*/ 102 h 104"/>
                    <a:gd name="T12" fmla="*/ 104 w 104"/>
                    <a:gd name="T13" fmla="*/ 103 h 104"/>
                    <a:gd name="T14" fmla="*/ 103 w 104"/>
                    <a:gd name="T15" fmla="*/ 104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4">
                      <a:moveTo>
                        <a:pt x="103" y="104"/>
                      </a:moveTo>
                      <a:cubicBezTo>
                        <a:pt x="103" y="104"/>
                        <a:pt x="102" y="104"/>
                        <a:pt x="102" y="103"/>
                      </a:cubicBezTo>
                      <a:cubicBezTo>
                        <a:pt x="1" y="2"/>
                        <a:pt x="1" y="2"/>
                        <a:pt x="1" y="2"/>
                      </a:cubicBezTo>
                      <a:cubicBezTo>
                        <a:pt x="0" y="1"/>
                        <a:pt x="0" y="1"/>
                        <a:pt x="1" y="1"/>
                      </a:cubicBezTo>
                      <a:cubicBezTo>
                        <a:pt x="1" y="0"/>
                        <a:pt x="2" y="0"/>
                        <a:pt x="2" y="1"/>
                      </a:cubicBezTo>
                      <a:cubicBezTo>
                        <a:pt x="104" y="102"/>
                        <a:pt x="104" y="102"/>
                        <a:pt x="104" y="102"/>
                      </a:cubicBezTo>
                      <a:cubicBezTo>
                        <a:pt x="104" y="102"/>
                        <a:pt x="104" y="103"/>
                        <a:pt x="104" y="103"/>
                      </a:cubicBezTo>
                      <a:cubicBezTo>
                        <a:pt x="103" y="104"/>
                        <a:pt x="103" y="104"/>
                        <a:pt x="103" y="10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2" name="Freeform 24">
                  <a:extLst>
                    <a:ext uri="{FF2B5EF4-FFF2-40B4-BE49-F238E27FC236}">
                      <a16:creationId xmlns:a16="http://schemas.microsoft.com/office/drawing/2014/main" id="{24FABE41-D30B-475A-B175-545E08901668}"/>
                    </a:ext>
                  </a:extLst>
                </p:cNvPr>
                <p:cNvSpPr/>
                <p:nvPr/>
              </p:nvSpPr>
              <p:spPr bwMode="auto">
                <a:xfrm>
                  <a:off x="5191125" y="3106738"/>
                  <a:ext cx="698500" cy="635000"/>
                </a:xfrm>
                <a:custGeom>
                  <a:avLst/>
                  <a:gdLst>
                    <a:gd name="T0" fmla="*/ 1 w 60"/>
                    <a:gd name="T1" fmla="*/ 55 h 55"/>
                    <a:gd name="T2" fmla="*/ 0 w 60"/>
                    <a:gd name="T3" fmla="*/ 55 h 55"/>
                    <a:gd name="T4" fmla="*/ 0 w 60"/>
                    <a:gd name="T5" fmla="*/ 54 h 55"/>
                    <a:gd name="T6" fmla="*/ 58 w 60"/>
                    <a:gd name="T7" fmla="*/ 0 h 55"/>
                    <a:gd name="T8" fmla="*/ 60 w 60"/>
                    <a:gd name="T9" fmla="*/ 0 h 55"/>
                    <a:gd name="T10" fmla="*/ 60 w 60"/>
                    <a:gd name="T11" fmla="*/ 1 h 55"/>
                    <a:gd name="T12" fmla="*/ 1 w 60"/>
                    <a:gd name="T13" fmla="*/ 55 h 55"/>
                    <a:gd name="T14" fmla="*/ 1 w 60"/>
                    <a:gd name="T15" fmla="*/ 55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55">
                      <a:moveTo>
                        <a:pt x="1" y="55"/>
                      </a:moveTo>
                      <a:cubicBezTo>
                        <a:pt x="0" y="55"/>
                        <a:pt x="0" y="55"/>
                        <a:pt x="0" y="55"/>
                      </a:cubicBezTo>
                      <a:cubicBezTo>
                        <a:pt x="0" y="55"/>
                        <a:pt x="0" y="54"/>
                        <a:pt x="0" y="54"/>
                      </a:cubicBezTo>
                      <a:cubicBezTo>
                        <a:pt x="58" y="0"/>
                        <a:pt x="58" y="0"/>
                        <a:pt x="58" y="0"/>
                      </a:cubicBezTo>
                      <a:cubicBezTo>
                        <a:pt x="59" y="0"/>
                        <a:pt x="59" y="0"/>
                        <a:pt x="60" y="0"/>
                      </a:cubicBezTo>
                      <a:cubicBezTo>
                        <a:pt x="60" y="1"/>
                        <a:pt x="60" y="1"/>
                        <a:pt x="60" y="1"/>
                      </a:cubicBezTo>
                      <a:cubicBezTo>
                        <a:pt x="1" y="55"/>
                        <a:pt x="1" y="55"/>
                        <a:pt x="1" y="55"/>
                      </a:cubicBezTo>
                      <a:cubicBezTo>
                        <a:pt x="1" y="55"/>
                        <a:pt x="1" y="55"/>
                        <a:pt x="1" y="5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3" name="Freeform 25">
                  <a:extLst>
                    <a:ext uri="{FF2B5EF4-FFF2-40B4-BE49-F238E27FC236}">
                      <a16:creationId xmlns:a16="http://schemas.microsoft.com/office/drawing/2014/main" id="{48B5139C-76C4-4F86-B394-A2CF85CF726C}"/>
                    </a:ext>
                  </a:extLst>
                </p:cNvPr>
                <p:cNvSpPr/>
                <p:nvPr/>
              </p:nvSpPr>
              <p:spPr bwMode="auto">
                <a:xfrm>
                  <a:off x="5191125" y="1671638"/>
                  <a:ext cx="698500" cy="1457325"/>
                </a:xfrm>
                <a:custGeom>
                  <a:avLst/>
                  <a:gdLst>
                    <a:gd name="T0" fmla="*/ 59 w 60"/>
                    <a:gd name="T1" fmla="*/ 126 h 126"/>
                    <a:gd name="T2" fmla="*/ 58 w 60"/>
                    <a:gd name="T3" fmla="*/ 125 h 126"/>
                    <a:gd name="T4" fmla="*/ 0 w 60"/>
                    <a:gd name="T5" fmla="*/ 2 h 126"/>
                    <a:gd name="T6" fmla="*/ 0 w 60"/>
                    <a:gd name="T7" fmla="*/ 1 h 126"/>
                    <a:gd name="T8" fmla="*/ 1 w 60"/>
                    <a:gd name="T9" fmla="*/ 1 h 126"/>
                    <a:gd name="T10" fmla="*/ 60 w 60"/>
                    <a:gd name="T11" fmla="*/ 124 h 126"/>
                    <a:gd name="T12" fmla="*/ 59 w 60"/>
                    <a:gd name="T13" fmla="*/ 126 h 126"/>
                    <a:gd name="T14" fmla="*/ 59 w 60"/>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126">
                      <a:moveTo>
                        <a:pt x="59" y="126"/>
                      </a:moveTo>
                      <a:cubicBezTo>
                        <a:pt x="59" y="126"/>
                        <a:pt x="58" y="126"/>
                        <a:pt x="58" y="125"/>
                      </a:cubicBezTo>
                      <a:cubicBezTo>
                        <a:pt x="0" y="2"/>
                        <a:pt x="0" y="2"/>
                        <a:pt x="0" y="2"/>
                      </a:cubicBezTo>
                      <a:cubicBezTo>
                        <a:pt x="0" y="1"/>
                        <a:pt x="0" y="1"/>
                        <a:pt x="0" y="1"/>
                      </a:cubicBezTo>
                      <a:cubicBezTo>
                        <a:pt x="1" y="0"/>
                        <a:pt x="1" y="1"/>
                        <a:pt x="1" y="1"/>
                      </a:cubicBezTo>
                      <a:cubicBezTo>
                        <a:pt x="60" y="124"/>
                        <a:pt x="60" y="124"/>
                        <a:pt x="60" y="124"/>
                      </a:cubicBezTo>
                      <a:cubicBezTo>
                        <a:pt x="60" y="125"/>
                        <a:pt x="60" y="125"/>
                        <a:pt x="59" y="126"/>
                      </a:cubicBezTo>
                      <a:cubicBezTo>
                        <a:pt x="59" y="126"/>
                        <a:pt x="59" y="126"/>
                        <a:pt x="59" y="1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4" name="Freeform 26">
                  <a:extLst>
                    <a:ext uri="{FF2B5EF4-FFF2-40B4-BE49-F238E27FC236}">
                      <a16:creationId xmlns:a16="http://schemas.microsoft.com/office/drawing/2014/main" id="{9DFA511E-8EBB-4EAF-B3DF-7DB5759B31D0}"/>
                    </a:ext>
                  </a:extLst>
                </p:cNvPr>
                <p:cNvSpPr/>
                <p:nvPr/>
              </p:nvSpPr>
              <p:spPr bwMode="auto">
                <a:xfrm>
                  <a:off x="5191125" y="1925638"/>
                  <a:ext cx="523875" cy="1816100"/>
                </a:xfrm>
                <a:custGeom>
                  <a:avLst/>
                  <a:gdLst>
                    <a:gd name="T0" fmla="*/ 1 w 45"/>
                    <a:gd name="T1" fmla="*/ 157 h 157"/>
                    <a:gd name="T2" fmla="*/ 0 w 45"/>
                    <a:gd name="T3" fmla="*/ 157 h 157"/>
                    <a:gd name="T4" fmla="*/ 0 w 45"/>
                    <a:gd name="T5" fmla="*/ 156 h 157"/>
                    <a:gd name="T6" fmla="*/ 43 w 45"/>
                    <a:gd name="T7" fmla="*/ 1 h 157"/>
                    <a:gd name="T8" fmla="*/ 44 w 45"/>
                    <a:gd name="T9" fmla="*/ 0 h 157"/>
                    <a:gd name="T10" fmla="*/ 45 w 45"/>
                    <a:gd name="T11" fmla="*/ 1 h 157"/>
                    <a:gd name="T12" fmla="*/ 2 w 45"/>
                    <a:gd name="T13" fmla="*/ 157 h 157"/>
                    <a:gd name="T14" fmla="*/ 1 w 45"/>
                    <a:gd name="T15" fmla="*/ 15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57">
                      <a:moveTo>
                        <a:pt x="1" y="157"/>
                      </a:moveTo>
                      <a:cubicBezTo>
                        <a:pt x="1" y="157"/>
                        <a:pt x="0" y="157"/>
                        <a:pt x="0" y="157"/>
                      </a:cubicBezTo>
                      <a:cubicBezTo>
                        <a:pt x="0" y="157"/>
                        <a:pt x="0" y="157"/>
                        <a:pt x="0" y="156"/>
                      </a:cubicBezTo>
                      <a:cubicBezTo>
                        <a:pt x="43" y="1"/>
                        <a:pt x="43" y="1"/>
                        <a:pt x="43" y="1"/>
                      </a:cubicBezTo>
                      <a:cubicBezTo>
                        <a:pt x="43" y="0"/>
                        <a:pt x="44" y="0"/>
                        <a:pt x="44" y="0"/>
                      </a:cubicBezTo>
                      <a:cubicBezTo>
                        <a:pt x="45" y="0"/>
                        <a:pt x="45" y="1"/>
                        <a:pt x="45" y="1"/>
                      </a:cubicBezTo>
                      <a:cubicBezTo>
                        <a:pt x="2" y="157"/>
                        <a:pt x="2" y="157"/>
                        <a:pt x="2" y="157"/>
                      </a:cubicBezTo>
                      <a:cubicBezTo>
                        <a:pt x="1" y="157"/>
                        <a:pt x="1" y="157"/>
                        <a:pt x="1" y="1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5" name="Freeform 27">
                  <a:extLst>
                    <a:ext uri="{FF2B5EF4-FFF2-40B4-BE49-F238E27FC236}">
                      <a16:creationId xmlns:a16="http://schemas.microsoft.com/office/drawing/2014/main" id="{DAF7C417-9E46-4064-83CC-7458E26357E9}"/>
                    </a:ext>
                  </a:extLst>
                </p:cNvPr>
                <p:cNvSpPr>
                  <a:spLocks noEditPoints="1"/>
                </p:cNvSpPr>
                <p:nvPr/>
              </p:nvSpPr>
              <p:spPr bwMode="auto">
                <a:xfrm>
                  <a:off x="4424363" y="1649412"/>
                  <a:ext cx="1558925" cy="2127251"/>
                </a:xfrm>
                <a:custGeom>
                  <a:avLst/>
                  <a:gdLst>
                    <a:gd name="T0" fmla="*/ 67 w 134"/>
                    <a:gd name="T1" fmla="*/ 184 h 184"/>
                    <a:gd name="T2" fmla="*/ 36 w 134"/>
                    <a:gd name="T3" fmla="*/ 175 h 184"/>
                    <a:gd name="T4" fmla="*/ 16 w 134"/>
                    <a:gd name="T5" fmla="*/ 153 h 184"/>
                    <a:gd name="T6" fmla="*/ 4 w 134"/>
                    <a:gd name="T7" fmla="*/ 124 h 184"/>
                    <a:gd name="T8" fmla="*/ 0 w 134"/>
                    <a:gd name="T9" fmla="*/ 91 h 184"/>
                    <a:gd name="T10" fmla="*/ 4 w 134"/>
                    <a:gd name="T11" fmla="*/ 58 h 184"/>
                    <a:gd name="T12" fmla="*/ 16 w 134"/>
                    <a:gd name="T13" fmla="*/ 29 h 184"/>
                    <a:gd name="T14" fmla="*/ 37 w 134"/>
                    <a:gd name="T15" fmla="*/ 8 h 184"/>
                    <a:gd name="T16" fmla="*/ 67 w 134"/>
                    <a:gd name="T17" fmla="*/ 0 h 184"/>
                    <a:gd name="T18" fmla="*/ 96 w 134"/>
                    <a:gd name="T19" fmla="*/ 8 h 184"/>
                    <a:gd name="T20" fmla="*/ 117 w 134"/>
                    <a:gd name="T21" fmla="*/ 29 h 184"/>
                    <a:gd name="T22" fmla="*/ 130 w 134"/>
                    <a:gd name="T23" fmla="*/ 58 h 184"/>
                    <a:gd name="T24" fmla="*/ 134 w 134"/>
                    <a:gd name="T25" fmla="*/ 91 h 184"/>
                    <a:gd name="T26" fmla="*/ 130 w 134"/>
                    <a:gd name="T27" fmla="*/ 124 h 184"/>
                    <a:gd name="T28" fmla="*/ 118 w 134"/>
                    <a:gd name="T29" fmla="*/ 153 h 184"/>
                    <a:gd name="T30" fmla="*/ 97 w 134"/>
                    <a:gd name="T31" fmla="*/ 175 h 184"/>
                    <a:gd name="T32" fmla="*/ 67 w 134"/>
                    <a:gd name="T33" fmla="*/ 184 h 184"/>
                    <a:gd name="T34" fmla="*/ 67 w 134"/>
                    <a:gd name="T35" fmla="*/ 7 h 184"/>
                    <a:gd name="T36" fmla="*/ 41 w 134"/>
                    <a:gd name="T37" fmla="*/ 14 h 184"/>
                    <a:gd name="T38" fmla="*/ 22 w 134"/>
                    <a:gd name="T39" fmla="*/ 33 h 184"/>
                    <a:gd name="T40" fmla="*/ 11 w 134"/>
                    <a:gd name="T41" fmla="*/ 60 h 184"/>
                    <a:gd name="T42" fmla="*/ 7 w 134"/>
                    <a:gd name="T43" fmla="*/ 91 h 184"/>
                    <a:gd name="T44" fmla="*/ 11 w 134"/>
                    <a:gd name="T45" fmla="*/ 122 h 184"/>
                    <a:gd name="T46" fmla="*/ 22 w 134"/>
                    <a:gd name="T47" fmla="*/ 150 h 184"/>
                    <a:gd name="T48" fmla="*/ 41 w 134"/>
                    <a:gd name="T49" fmla="*/ 169 h 184"/>
                    <a:gd name="T50" fmla="*/ 67 w 134"/>
                    <a:gd name="T51" fmla="*/ 177 h 184"/>
                    <a:gd name="T52" fmla="*/ 93 w 134"/>
                    <a:gd name="T53" fmla="*/ 169 h 184"/>
                    <a:gd name="T54" fmla="*/ 111 w 134"/>
                    <a:gd name="T55" fmla="*/ 150 h 184"/>
                    <a:gd name="T56" fmla="*/ 123 w 134"/>
                    <a:gd name="T57" fmla="*/ 122 h 184"/>
                    <a:gd name="T58" fmla="*/ 126 w 134"/>
                    <a:gd name="T59" fmla="*/ 91 h 184"/>
                    <a:gd name="T60" fmla="*/ 123 w 134"/>
                    <a:gd name="T61" fmla="*/ 60 h 184"/>
                    <a:gd name="T62" fmla="*/ 111 w 134"/>
                    <a:gd name="T63" fmla="*/ 33 h 184"/>
                    <a:gd name="T64" fmla="*/ 92 w 134"/>
                    <a:gd name="T65" fmla="*/ 14 h 184"/>
                    <a:gd name="T66" fmla="*/ 67 w 134"/>
                    <a:gd name="T67"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 h="184">
                      <a:moveTo>
                        <a:pt x="67" y="184"/>
                      </a:moveTo>
                      <a:cubicBezTo>
                        <a:pt x="55" y="184"/>
                        <a:pt x="45" y="181"/>
                        <a:pt x="36" y="175"/>
                      </a:cubicBezTo>
                      <a:cubicBezTo>
                        <a:pt x="28" y="170"/>
                        <a:pt x="21" y="162"/>
                        <a:pt x="16" y="153"/>
                      </a:cubicBezTo>
                      <a:cubicBezTo>
                        <a:pt x="10" y="145"/>
                        <a:pt x="6" y="135"/>
                        <a:pt x="4" y="124"/>
                      </a:cubicBezTo>
                      <a:cubicBezTo>
                        <a:pt x="1" y="113"/>
                        <a:pt x="0" y="102"/>
                        <a:pt x="0" y="91"/>
                      </a:cubicBezTo>
                      <a:cubicBezTo>
                        <a:pt x="0" y="80"/>
                        <a:pt x="1" y="69"/>
                        <a:pt x="4" y="58"/>
                      </a:cubicBezTo>
                      <a:cubicBezTo>
                        <a:pt x="6" y="48"/>
                        <a:pt x="10" y="38"/>
                        <a:pt x="16" y="29"/>
                      </a:cubicBezTo>
                      <a:cubicBezTo>
                        <a:pt x="21" y="20"/>
                        <a:pt x="29" y="13"/>
                        <a:pt x="37" y="8"/>
                      </a:cubicBezTo>
                      <a:cubicBezTo>
                        <a:pt x="45" y="2"/>
                        <a:pt x="55" y="0"/>
                        <a:pt x="67" y="0"/>
                      </a:cubicBezTo>
                      <a:cubicBezTo>
                        <a:pt x="78" y="0"/>
                        <a:pt x="88" y="2"/>
                        <a:pt x="96" y="8"/>
                      </a:cubicBezTo>
                      <a:cubicBezTo>
                        <a:pt x="105" y="13"/>
                        <a:pt x="112" y="20"/>
                        <a:pt x="117" y="29"/>
                      </a:cubicBezTo>
                      <a:cubicBezTo>
                        <a:pt x="123" y="38"/>
                        <a:pt x="127" y="48"/>
                        <a:pt x="130" y="58"/>
                      </a:cubicBezTo>
                      <a:cubicBezTo>
                        <a:pt x="132" y="69"/>
                        <a:pt x="134" y="80"/>
                        <a:pt x="134" y="91"/>
                      </a:cubicBezTo>
                      <a:cubicBezTo>
                        <a:pt x="134" y="102"/>
                        <a:pt x="132" y="113"/>
                        <a:pt x="130" y="124"/>
                      </a:cubicBezTo>
                      <a:cubicBezTo>
                        <a:pt x="127" y="135"/>
                        <a:pt x="123" y="145"/>
                        <a:pt x="118" y="153"/>
                      </a:cubicBezTo>
                      <a:cubicBezTo>
                        <a:pt x="112" y="162"/>
                        <a:pt x="105" y="170"/>
                        <a:pt x="97" y="175"/>
                      </a:cubicBezTo>
                      <a:cubicBezTo>
                        <a:pt x="88" y="181"/>
                        <a:pt x="78" y="184"/>
                        <a:pt x="67" y="184"/>
                      </a:cubicBezTo>
                      <a:close/>
                      <a:moveTo>
                        <a:pt x="67" y="7"/>
                      </a:moveTo>
                      <a:cubicBezTo>
                        <a:pt x="57" y="7"/>
                        <a:pt x="48" y="9"/>
                        <a:pt x="41" y="14"/>
                      </a:cubicBezTo>
                      <a:cubicBezTo>
                        <a:pt x="33" y="19"/>
                        <a:pt x="27" y="25"/>
                        <a:pt x="22" y="33"/>
                      </a:cubicBezTo>
                      <a:cubicBezTo>
                        <a:pt x="17" y="41"/>
                        <a:pt x="13" y="50"/>
                        <a:pt x="11" y="60"/>
                      </a:cubicBezTo>
                      <a:cubicBezTo>
                        <a:pt x="8" y="70"/>
                        <a:pt x="7" y="81"/>
                        <a:pt x="7" y="91"/>
                      </a:cubicBezTo>
                      <a:cubicBezTo>
                        <a:pt x="7" y="101"/>
                        <a:pt x="8" y="112"/>
                        <a:pt x="11" y="122"/>
                      </a:cubicBezTo>
                      <a:cubicBezTo>
                        <a:pt x="13" y="132"/>
                        <a:pt x="17" y="141"/>
                        <a:pt x="22" y="150"/>
                      </a:cubicBezTo>
                      <a:cubicBezTo>
                        <a:pt x="27" y="158"/>
                        <a:pt x="33" y="164"/>
                        <a:pt x="41" y="169"/>
                      </a:cubicBezTo>
                      <a:cubicBezTo>
                        <a:pt x="48" y="174"/>
                        <a:pt x="57" y="177"/>
                        <a:pt x="67" y="177"/>
                      </a:cubicBezTo>
                      <a:cubicBezTo>
                        <a:pt x="76" y="177"/>
                        <a:pt x="85" y="174"/>
                        <a:pt x="93" y="169"/>
                      </a:cubicBezTo>
                      <a:cubicBezTo>
                        <a:pt x="100" y="164"/>
                        <a:pt x="106" y="158"/>
                        <a:pt x="111" y="150"/>
                      </a:cubicBezTo>
                      <a:cubicBezTo>
                        <a:pt x="116" y="141"/>
                        <a:pt x="120" y="132"/>
                        <a:pt x="123" y="122"/>
                      </a:cubicBezTo>
                      <a:cubicBezTo>
                        <a:pt x="125" y="112"/>
                        <a:pt x="126" y="101"/>
                        <a:pt x="126" y="91"/>
                      </a:cubicBezTo>
                      <a:cubicBezTo>
                        <a:pt x="126" y="81"/>
                        <a:pt x="125" y="70"/>
                        <a:pt x="123" y="60"/>
                      </a:cubicBezTo>
                      <a:cubicBezTo>
                        <a:pt x="120" y="50"/>
                        <a:pt x="116" y="41"/>
                        <a:pt x="111" y="33"/>
                      </a:cubicBezTo>
                      <a:cubicBezTo>
                        <a:pt x="106" y="25"/>
                        <a:pt x="100" y="19"/>
                        <a:pt x="92" y="14"/>
                      </a:cubicBezTo>
                      <a:cubicBezTo>
                        <a:pt x="85" y="9"/>
                        <a:pt x="77" y="7"/>
                        <a:pt x="67"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6" name="Oval 28">
                  <a:extLst>
                    <a:ext uri="{FF2B5EF4-FFF2-40B4-BE49-F238E27FC236}">
                      <a16:creationId xmlns:a16="http://schemas.microsoft.com/office/drawing/2014/main" id="{DA422624-4BB1-4FFD-9317-F6F7BEA0E071}"/>
                    </a:ext>
                  </a:extLst>
                </p:cNvPr>
                <p:cNvSpPr>
                  <a:spLocks noChangeArrowheads="1"/>
                </p:cNvSpPr>
                <p:nvPr/>
              </p:nvSpPr>
              <p:spPr bwMode="auto">
                <a:xfrm>
                  <a:off x="5145088" y="2389188"/>
                  <a:ext cx="115887"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7" name="Oval 29">
                  <a:extLst>
                    <a:ext uri="{FF2B5EF4-FFF2-40B4-BE49-F238E27FC236}">
                      <a16:creationId xmlns:a16="http://schemas.microsoft.com/office/drawing/2014/main" id="{E83C2AF8-CA24-4B22-AE9A-7189D4BD9AC2}"/>
                    </a:ext>
                  </a:extLst>
                </p:cNvPr>
                <p:cNvSpPr>
                  <a:spLocks noChangeArrowheads="1"/>
                </p:cNvSpPr>
                <p:nvPr/>
              </p:nvSpPr>
              <p:spPr bwMode="auto">
                <a:xfrm>
                  <a:off x="5505450" y="2389188"/>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8" name="Oval 30">
                  <a:extLst>
                    <a:ext uri="{FF2B5EF4-FFF2-40B4-BE49-F238E27FC236}">
                      <a16:creationId xmlns:a16="http://schemas.microsoft.com/office/drawing/2014/main" id="{B42255D6-846F-4899-8E4D-713878BE0ED9}"/>
                    </a:ext>
                  </a:extLst>
                </p:cNvPr>
                <p:cNvSpPr>
                  <a:spLocks noChangeArrowheads="1"/>
                </p:cNvSpPr>
                <p:nvPr/>
              </p:nvSpPr>
              <p:spPr bwMode="auto">
                <a:xfrm>
                  <a:off x="5424488" y="26670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9" name="Oval 31">
                  <a:extLst>
                    <a:ext uri="{FF2B5EF4-FFF2-40B4-BE49-F238E27FC236}">
                      <a16:creationId xmlns:a16="http://schemas.microsoft.com/office/drawing/2014/main" id="{7413A8CA-FD20-4185-804B-738030E8155C}"/>
                    </a:ext>
                  </a:extLst>
                </p:cNvPr>
                <p:cNvSpPr>
                  <a:spLocks noChangeArrowheads="1"/>
                </p:cNvSpPr>
                <p:nvPr/>
              </p:nvSpPr>
              <p:spPr bwMode="auto">
                <a:xfrm>
                  <a:off x="4876800" y="3198813"/>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0" name="Oval 32">
                  <a:extLst>
                    <a:ext uri="{FF2B5EF4-FFF2-40B4-BE49-F238E27FC236}">
                      <a16:creationId xmlns:a16="http://schemas.microsoft.com/office/drawing/2014/main" id="{13910552-2C3A-4C6C-8EA0-75EB2CE23E87}"/>
                    </a:ext>
                  </a:extLst>
                </p:cNvPr>
                <p:cNvSpPr>
                  <a:spLocks noChangeArrowheads="1"/>
                </p:cNvSpPr>
                <p:nvPr/>
              </p:nvSpPr>
              <p:spPr bwMode="auto">
                <a:xfrm>
                  <a:off x="5481638" y="3371850"/>
                  <a:ext cx="117475"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1" name="Oval 33">
                  <a:extLst>
                    <a:ext uri="{FF2B5EF4-FFF2-40B4-BE49-F238E27FC236}">
                      <a16:creationId xmlns:a16="http://schemas.microsoft.com/office/drawing/2014/main" id="{55BEB902-0787-49B2-B72A-31FBCF864D71}"/>
                    </a:ext>
                  </a:extLst>
                </p:cNvPr>
                <p:cNvSpPr>
                  <a:spLocks noChangeArrowheads="1"/>
                </p:cNvSpPr>
                <p:nvPr/>
              </p:nvSpPr>
              <p:spPr bwMode="auto">
                <a:xfrm>
                  <a:off x="4819650" y="2076450"/>
                  <a:ext cx="115887"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90" name="组合 189">
                <a:extLst>
                  <a:ext uri="{FF2B5EF4-FFF2-40B4-BE49-F238E27FC236}">
                    <a16:creationId xmlns:a16="http://schemas.microsoft.com/office/drawing/2014/main" id="{9EA8F2F2-37EF-49AA-B3EF-3C9559D7B6BE}"/>
                  </a:ext>
                </a:extLst>
              </p:cNvPr>
              <p:cNvGrpSpPr/>
              <p:nvPr/>
            </p:nvGrpSpPr>
            <p:grpSpPr>
              <a:xfrm>
                <a:off x="6497901" y="1307869"/>
                <a:ext cx="841375" cy="2081213"/>
                <a:chOff x="6510338" y="1671638"/>
                <a:chExt cx="841375" cy="2081213"/>
              </a:xfrm>
            </p:grpSpPr>
            <p:sp>
              <p:nvSpPr>
                <p:cNvPr id="191" name="Freeform 37">
                  <a:extLst>
                    <a:ext uri="{FF2B5EF4-FFF2-40B4-BE49-F238E27FC236}">
                      <a16:creationId xmlns:a16="http://schemas.microsoft.com/office/drawing/2014/main" id="{9594DE8C-1AFC-4434-A9B9-8E7BA703F644}"/>
                    </a:ext>
                  </a:extLst>
                </p:cNvPr>
                <p:cNvSpPr/>
                <p:nvPr/>
              </p:nvSpPr>
              <p:spPr bwMode="auto">
                <a:xfrm>
                  <a:off x="7280276" y="1706563"/>
                  <a:ext cx="23813" cy="2011363"/>
                </a:xfrm>
                <a:custGeom>
                  <a:avLst/>
                  <a:gdLst>
                    <a:gd name="T0" fmla="*/ 1 w 2"/>
                    <a:gd name="T1" fmla="*/ 174 h 174"/>
                    <a:gd name="T2" fmla="*/ 0 w 2"/>
                    <a:gd name="T3" fmla="*/ 173 h 174"/>
                    <a:gd name="T4" fmla="*/ 0 w 2"/>
                    <a:gd name="T5" fmla="*/ 1 h 174"/>
                    <a:gd name="T6" fmla="*/ 1 w 2"/>
                    <a:gd name="T7" fmla="*/ 0 h 174"/>
                    <a:gd name="T8" fmla="*/ 2 w 2"/>
                    <a:gd name="T9" fmla="*/ 1 h 174"/>
                    <a:gd name="T10" fmla="*/ 2 w 2"/>
                    <a:gd name="T11" fmla="*/ 173 h 174"/>
                    <a:gd name="T12" fmla="*/ 1 w 2"/>
                    <a:gd name="T13" fmla="*/ 174 h 174"/>
                  </a:gdLst>
                  <a:ahLst/>
                  <a:cxnLst>
                    <a:cxn ang="0">
                      <a:pos x="T0" y="T1"/>
                    </a:cxn>
                    <a:cxn ang="0">
                      <a:pos x="T2" y="T3"/>
                    </a:cxn>
                    <a:cxn ang="0">
                      <a:pos x="T4" y="T5"/>
                    </a:cxn>
                    <a:cxn ang="0">
                      <a:pos x="T6" y="T7"/>
                    </a:cxn>
                    <a:cxn ang="0">
                      <a:pos x="T8" y="T9"/>
                    </a:cxn>
                    <a:cxn ang="0">
                      <a:pos x="T10" y="T11"/>
                    </a:cxn>
                    <a:cxn ang="0">
                      <a:pos x="T12" y="T13"/>
                    </a:cxn>
                  </a:cxnLst>
                  <a:rect l="0" t="0" r="r" b="b"/>
                  <a:pathLst>
                    <a:path w="2" h="174">
                      <a:moveTo>
                        <a:pt x="1" y="174"/>
                      </a:moveTo>
                      <a:cubicBezTo>
                        <a:pt x="0" y="174"/>
                        <a:pt x="0" y="174"/>
                        <a:pt x="0" y="173"/>
                      </a:cubicBezTo>
                      <a:cubicBezTo>
                        <a:pt x="0" y="1"/>
                        <a:pt x="0" y="1"/>
                        <a:pt x="0" y="1"/>
                      </a:cubicBezTo>
                      <a:cubicBezTo>
                        <a:pt x="0" y="0"/>
                        <a:pt x="0" y="0"/>
                        <a:pt x="1" y="0"/>
                      </a:cubicBezTo>
                      <a:cubicBezTo>
                        <a:pt x="1" y="0"/>
                        <a:pt x="2" y="0"/>
                        <a:pt x="2" y="1"/>
                      </a:cubicBezTo>
                      <a:cubicBezTo>
                        <a:pt x="2" y="173"/>
                        <a:pt x="2" y="173"/>
                        <a:pt x="2" y="173"/>
                      </a:cubicBezTo>
                      <a:cubicBezTo>
                        <a:pt x="2"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2" name="Freeform 38">
                  <a:extLst>
                    <a:ext uri="{FF2B5EF4-FFF2-40B4-BE49-F238E27FC236}">
                      <a16:creationId xmlns:a16="http://schemas.microsoft.com/office/drawing/2014/main" id="{4A5316A5-A7A8-4D13-8CBA-EB4A88C9E4C5}"/>
                    </a:ext>
                  </a:extLst>
                </p:cNvPr>
                <p:cNvSpPr/>
                <p:nvPr/>
              </p:nvSpPr>
              <p:spPr bwMode="auto">
                <a:xfrm>
                  <a:off x="6900863" y="1706563"/>
                  <a:ext cx="403225" cy="369888"/>
                </a:xfrm>
                <a:custGeom>
                  <a:avLst/>
                  <a:gdLst>
                    <a:gd name="T0" fmla="*/ 1 w 34"/>
                    <a:gd name="T1" fmla="*/ 32 h 32"/>
                    <a:gd name="T2" fmla="*/ 0 w 34"/>
                    <a:gd name="T3" fmla="*/ 32 h 32"/>
                    <a:gd name="T4" fmla="*/ 0 w 34"/>
                    <a:gd name="T5" fmla="*/ 31 h 32"/>
                    <a:gd name="T6" fmla="*/ 32 w 34"/>
                    <a:gd name="T7" fmla="*/ 0 h 32"/>
                    <a:gd name="T8" fmla="*/ 33 w 34"/>
                    <a:gd name="T9" fmla="*/ 0 h 32"/>
                    <a:gd name="T10" fmla="*/ 33 w 34"/>
                    <a:gd name="T11" fmla="*/ 2 h 32"/>
                    <a:gd name="T12" fmla="*/ 1 w 34"/>
                    <a:gd name="T13" fmla="*/ 32 h 32"/>
                    <a:gd name="T14" fmla="*/ 1 w 34"/>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2">
                      <a:moveTo>
                        <a:pt x="1" y="32"/>
                      </a:moveTo>
                      <a:cubicBezTo>
                        <a:pt x="0" y="32"/>
                        <a:pt x="0" y="32"/>
                        <a:pt x="0" y="32"/>
                      </a:cubicBezTo>
                      <a:cubicBezTo>
                        <a:pt x="0" y="32"/>
                        <a:pt x="0" y="31"/>
                        <a:pt x="0" y="31"/>
                      </a:cubicBezTo>
                      <a:cubicBezTo>
                        <a:pt x="32" y="0"/>
                        <a:pt x="32" y="0"/>
                        <a:pt x="32" y="0"/>
                      </a:cubicBezTo>
                      <a:cubicBezTo>
                        <a:pt x="32" y="0"/>
                        <a:pt x="33" y="0"/>
                        <a:pt x="33" y="0"/>
                      </a:cubicBezTo>
                      <a:cubicBezTo>
                        <a:pt x="34" y="1"/>
                        <a:pt x="34" y="1"/>
                        <a:pt x="33" y="2"/>
                      </a:cubicBezTo>
                      <a:cubicBezTo>
                        <a:pt x="1" y="32"/>
                        <a:pt x="1" y="32"/>
                        <a:pt x="1" y="32"/>
                      </a:cubicBezTo>
                      <a:cubicBezTo>
                        <a:pt x="1" y="32"/>
                        <a:pt x="1" y="32"/>
                        <a:pt x="1"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3" name="Freeform 39">
                  <a:extLst>
                    <a:ext uri="{FF2B5EF4-FFF2-40B4-BE49-F238E27FC236}">
                      <a16:creationId xmlns:a16="http://schemas.microsoft.com/office/drawing/2014/main" id="{C1E4E327-BEAA-4974-897A-2B8FE8303E3E}"/>
                    </a:ext>
                  </a:extLst>
                </p:cNvPr>
                <p:cNvSpPr/>
                <p:nvPr/>
              </p:nvSpPr>
              <p:spPr bwMode="auto">
                <a:xfrm>
                  <a:off x="6534151" y="1706563"/>
                  <a:ext cx="390525" cy="369888"/>
                </a:xfrm>
                <a:custGeom>
                  <a:avLst/>
                  <a:gdLst>
                    <a:gd name="T0" fmla="*/ 32 w 33"/>
                    <a:gd name="T1" fmla="*/ 32 h 32"/>
                    <a:gd name="T2" fmla="*/ 31 w 33"/>
                    <a:gd name="T3" fmla="*/ 32 h 32"/>
                    <a:gd name="T4" fmla="*/ 1 w 33"/>
                    <a:gd name="T5" fmla="*/ 2 h 32"/>
                    <a:gd name="T6" fmla="*/ 1 w 33"/>
                    <a:gd name="T7" fmla="*/ 0 h 32"/>
                    <a:gd name="T8" fmla="*/ 2 w 33"/>
                    <a:gd name="T9" fmla="*/ 0 h 32"/>
                    <a:gd name="T10" fmla="*/ 32 w 33"/>
                    <a:gd name="T11" fmla="*/ 31 h 32"/>
                    <a:gd name="T12" fmla="*/ 32 w 33"/>
                    <a:gd name="T13" fmla="*/ 32 h 32"/>
                    <a:gd name="T14" fmla="*/ 32 w 33"/>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32">
                      <a:moveTo>
                        <a:pt x="32" y="32"/>
                      </a:moveTo>
                      <a:cubicBezTo>
                        <a:pt x="31" y="32"/>
                        <a:pt x="31" y="32"/>
                        <a:pt x="31" y="32"/>
                      </a:cubicBezTo>
                      <a:cubicBezTo>
                        <a:pt x="1" y="2"/>
                        <a:pt x="1" y="2"/>
                        <a:pt x="1" y="2"/>
                      </a:cubicBezTo>
                      <a:cubicBezTo>
                        <a:pt x="0" y="1"/>
                        <a:pt x="0" y="1"/>
                        <a:pt x="1" y="0"/>
                      </a:cubicBezTo>
                      <a:cubicBezTo>
                        <a:pt x="1" y="0"/>
                        <a:pt x="2" y="0"/>
                        <a:pt x="2" y="0"/>
                      </a:cubicBezTo>
                      <a:cubicBezTo>
                        <a:pt x="32" y="31"/>
                        <a:pt x="32" y="31"/>
                        <a:pt x="32" y="31"/>
                      </a:cubicBezTo>
                      <a:cubicBezTo>
                        <a:pt x="33" y="31"/>
                        <a:pt x="33" y="32"/>
                        <a:pt x="32" y="32"/>
                      </a:cubicBezTo>
                      <a:cubicBezTo>
                        <a:pt x="32" y="32"/>
                        <a:pt x="32" y="32"/>
                        <a:pt x="32"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4" name="Freeform 40">
                  <a:extLst>
                    <a:ext uri="{FF2B5EF4-FFF2-40B4-BE49-F238E27FC236}">
                      <a16:creationId xmlns:a16="http://schemas.microsoft.com/office/drawing/2014/main" id="{5F1E00E0-9107-4094-93CE-CC0472761D86}"/>
                    </a:ext>
                  </a:extLst>
                </p:cNvPr>
                <p:cNvSpPr/>
                <p:nvPr/>
              </p:nvSpPr>
              <p:spPr bwMode="auto">
                <a:xfrm>
                  <a:off x="6900863" y="1706563"/>
                  <a:ext cx="403225" cy="2011363"/>
                </a:xfrm>
                <a:custGeom>
                  <a:avLst/>
                  <a:gdLst>
                    <a:gd name="T0" fmla="*/ 1 w 34"/>
                    <a:gd name="T1" fmla="*/ 174 h 174"/>
                    <a:gd name="T2" fmla="*/ 0 w 34"/>
                    <a:gd name="T3" fmla="*/ 174 h 174"/>
                    <a:gd name="T4" fmla="*/ 0 w 34"/>
                    <a:gd name="T5" fmla="*/ 173 h 174"/>
                    <a:gd name="T6" fmla="*/ 32 w 34"/>
                    <a:gd name="T7" fmla="*/ 1 h 174"/>
                    <a:gd name="T8" fmla="*/ 33 w 34"/>
                    <a:gd name="T9" fmla="*/ 0 h 174"/>
                    <a:gd name="T10" fmla="*/ 34 w 34"/>
                    <a:gd name="T11" fmla="*/ 1 h 174"/>
                    <a:gd name="T12" fmla="*/ 1 w 34"/>
                    <a:gd name="T13" fmla="*/ 173 h 174"/>
                    <a:gd name="T14" fmla="*/ 1 w 34"/>
                    <a:gd name="T15" fmla="*/ 174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74">
                      <a:moveTo>
                        <a:pt x="1" y="174"/>
                      </a:moveTo>
                      <a:cubicBezTo>
                        <a:pt x="0" y="174"/>
                        <a:pt x="0" y="174"/>
                        <a:pt x="0" y="174"/>
                      </a:cubicBezTo>
                      <a:cubicBezTo>
                        <a:pt x="0" y="174"/>
                        <a:pt x="0" y="173"/>
                        <a:pt x="0" y="173"/>
                      </a:cubicBezTo>
                      <a:cubicBezTo>
                        <a:pt x="32" y="1"/>
                        <a:pt x="32" y="1"/>
                        <a:pt x="32" y="1"/>
                      </a:cubicBezTo>
                      <a:cubicBezTo>
                        <a:pt x="32" y="0"/>
                        <a:pt x="32" y="0"/>
                        <a:pt x="33" y="0"/>
                      </a:cubicBezTo>
                      <a:cubicBezTo>
                        <a:pt x="33" y="0"/>
                        <a:pt x="34" y="1"/>
                        <a:pt x="34" y="1"/>
                      </a:cubicBezTo>
                      <a:cubicBezTo>
                        <a:pt x="1" y="173"/>
                        <a:pt x="1" y="173"/>
                        <a:pt x="1" y="173"/>
                      </a:cubicBezTo>
                      <a:cubicBezTo>
                        <a:pt x="1"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5" name="Freeform 41">
                  <a:extLst>
                    <a:ext uri="{FF2B5EF4-FFF2-40B4-BE49-F238E27FC236}">
                      <a16:creationId xmlns:a16="http://schemas.microsoft.com/office/drawing/2014/main" id="{CC3677DC-F64D-4366-8DAA-06F24202ED22}"/>
                    </a:ext>
                  </a:extLst>
                </p:cNvPr>
                <p:cNvSpPr/>
                <p:nvPr/>
              </p:nvSpPr>
              <p:spPr bwMode="auto">
                <a:xfrm>
                  <a:off x="6900863" y="2065338"/>
                  <a:ext cx="403225" cy="1652588"/>
                </a:xfrm>
                <a:custGeom>
                  <a:avLst/>
                  <a:gdLst>
                    <a:gd name="T0" fmla="*/ 33 w 34"/>
                    <a:gd name="T1" fmla="*/ 143 h 143"/>
                    <a:gd name="T2" fmla="*/ 32 w 34"/>
                    <a:gd name="T3" fmla="*/ 142 h 143"/>
                    <a:gd name="T4" fmla="*/ 0 w 34"/>
                    <a:gd name="T5" fmla="*/ 1 h 143"/>
                    <a:gd name="T6" fmla="*/ 0 w 34"/>
                    <a:gd name="T7" fmla="*/ 0 h 143"/>
                    <a:gd name="T8" fmla="*/ 1 w 34"/>
                    <a:gd name="T9" fmla="*/ 0 h 143"/>
                    <a:gd name="T10" fmla="*/ 34 w 34"/>
                    <a:gd name="T11" fmla="*/ 142 h 143"/>
                    <a:gd name="T12" fmla="*/ 33 w 34"/>
                    <a:gd name="T13" fmla="*/ 143 h 143"/>
                    <a:gd name="T14" fmla="*/ 33 w 34"/>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43">
                      <a:moveTo>
                        <a:pt x="33" y="143"/>
                      </a:moveTo>
                      <a:cubicBezTo>
                        <a:pt x="32" y="143"/>
                        <a:pt x="32" y="143"/>
                        <a:pt x="32" y="142"/>
                      </a:cubicBezTo>
                      <a:cubicBezTo>
                        <a:pt x="0" y="1"/>
                        <a:pt x="0" y="1"/>
                        <a:pt x="0" y="1"/>
                      </a:cubicBezTo>
                      <a:cubicBezTo>
                        <a:pt x="0" y="0"/>
                        <a:pt x="0" y="0"/>
                        <a:pt x="0" y="0"/>
                      </a:cubicBezTo>
                      <a:cubicBezTo>
                        <a:pt x="1" y="0"/>
                        <a:pt x="1" y="0"/>
                        <a:pt x="1" y="0"/>
                      </a:cubicBezTo>
                      <a:cubicBezTo>
                        <a:pt x="34" y="142"/>
                        <a:pt x="34" y="142"/>
                        <a:pt x="34" y="142"/>
                      </a:cubicBezTo>
                      <a:cubicBezTo>
                        <a:pt x="34" y="142"/>
                        <a:pt x="33" y="143"/>
                        <a:pt x="33" y="143"/>
                      </a:cubicBezTo>
                      <a:cubicBezTo>
                        <a:pt x="33" y="143"/>
                        <a:pt x="33" y="143"/>
                        <a:pt x="33" y="1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6" name="Freeform 42">
                  <a:extLst>
                    <a:ext uri="{FF2B5EF4-FFF2-40B4-BE49-F238E27FC236}">
                      <a16:creationId xmlns:a16="http://schemas.microsoft.com/office/drawing/2014/main" id="{05F7079C-CCB5-4911-A05E-0663B0B0585E}"/>
                    </a:ext>
                  </a:extLst>
                </p:cNvPr>
                <p:cNvSpPr/>
                <p:nvPr/>
              </p:nvSpPr>
              <p:spPr bwMode="auto">
                <a:xfrm>
                  <a:off x="6510338" y="1671638"/>
                  <a:ext cx="817563" cy="2081213"/>
                </a:xfrm>
                <a:custGeom>
                  <a:avLst/>
                  <a:gdLst>
                    <a:gd name="T0" fmla="*/ 66 w 69"/>
                    <a:gd name="T1" fmla="*/ 180 h 180"/>
                    <a:gd name="T2" fmla="*/ 34 w 69"/>
                    <a:gd name="T3" fmla="*/ 180 h 180"/>
                    <a:gd name="T4" fmla="*/ 30 w 69"/>
                    <a:gd name="T5" fmla="*/ 176 h 180"/>
                    <a:gd name="T6" fmla="*/ 30 w 69"/>
                    <a:gd name="T7" fmla="*/ 38 h 180"/>
                    <a:gd name="T8" fmla="*/ 3 w 69"/>
                    <a:gd name="T9" fmla="*/ 38 h 180"/>
                    <a:gd name="T10" fmla="*/ 0 w 69"/>
                    <a:gd name="T11" fmla="*/ 35 h 180"/>
                    <a:gd name="T12" fmla="*/ 0 w 69"/>
                    <a:gd name="T13" fmla="*/ 4 h 180"/>
                    <a:gd name="T14" fmla="*/ 3 w 69"/>
                    <a:gd name="T15" fmla="*/ 0 h 180"/>
                    <a:gd name="T16" fmla="*/ 66 w 69"/>
                    <a:gd name="T17" fmla="*/ 0 h 180"/>
                    <a:gd name="T18" fmla="*/ 69 w 69"/>
                    <a:gd name="T19" fmla="*/ 4 h 180"/>
                    <a:gd name="T20" fmla="*/ 66 w 69"/>
                    <a:gd name="T21" fmla="*/ 8 h 180"/>
                    <a:gd name="T22" fmla="*/ 7 w 69"/>
                    <a:gd name="T23" fmla="*/ 8 h 180"/>
                    <a:gd name="T24" fmla="*/ 7 w 69"/>
                    <a:gd name="T25" fmla="*/ 31 h 180"/>
                    <a:gd name="T26" fmla="*/ 34 w 69"/>
                    <a:gd name="T27" fmla="*/ 31 h 180"/>
                    <a:gd name="T28" fmla="*/ 37 w 69"/>
                    <a:gd name="T29" fmla="*/ 35 h 180"/>
                    <a:gd name="T30" fmla="*/ 37 w 69"/>
                    <a:gd name="T31" fmla="*/ 172 h 180"/>
                    <a:gd name="T32" fmla="*/ 66 w 69"/>
                    <a:gd name="T33" fmla="*/ 172 h 180"/>
                    <a:gd name="T34" fmla="*/ 69 w 69"/>
                    <a:gd name="T35" fmla="*/ 176 h 180"/>
                    <a:gd name="T36" fmla="*/ 66 w 69"/>
                    <a:gd name="T37"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180">
                      <a:moveTo>
                        <a:pt x="66" y="180"/>
                      </a:moveTo>
                      <a:cubicBezTo>
                        <a:pt x="34" y="180"/>
                        <a:pt x="34" y="180"/>
                        <a:pt x="34" y="180"/>
                      </a:cubicBezTo>
                      <a:cubicBezTo>
                        <a:pt x="32" y="180"/>
                        <a:pt x="30" y="178"/>
                        <a:pt x="30" y="176"/>
                      </a:cubicBezTo>
                      <a:cubicBezTo>
                        <a:pt x="30" y="38"/>
                        <a:pt x="30" y="38"/>
                        <a:pt x="30" y="38"/>
                      </a:cubicBezTo>
                      <a:cubicBezTo>
                        <a:pt x="3" y="38"/>
                        <a:pt x="3" y="38"/>
                        <a:pt x="3" y="38"/>
                      </a:cubicBezTo>
                      <a:cubicBezTo>
                        <a:pt x="1" y="38"/>
                        <a:pt x="0" y="37"/>
                        <a:pt x="0" y="35"/>
                      </a:cubicBezTo>
                      <a:cubicBezTo>
                        <a:pt x="0" y="4"/>
                        <a:pt x="0" y="4"/>
                        <a:pt x="0" y="4"/>
                      </a:cubicBezTo>
                      <a:cubicBezTo>
                        <a:pt x="0" y="2"/>
                        <a:pt x="1" y="0"/>
                        <a:pt x="3" y="0"/>
                      </a:cubicBezTo>
                      <a:cubicBezTo>
                        <a:pt x="66" y="0"/>
                        <a:pt x="66" y="0"/>
                        <a:pt x="66" y="0"/>
                      </a:cubicBezTo>
                      <a:cubicBezTo>
                        <a:pt x="68" y="0"/>
                        <a:pt x="69" y="2"/>
                        <a:pt x="69" y="4"/>
                      </a:cubicBezTo>
                      <a:cubicBezTo>
                        <a:pt x="69" y="6"/>
                        <a:pt x="68" y="8"/>
                        <a:pt x="66" y="8"/>
                      </a:cubicBezTo>
                      <a:cubicBezTo>
                        <a:pt x="7" y="8"/>
                        <a:pt x="7" y="8"/>
                        <a:pt x="7" y="8"/>
                      </a:cubicBezTo>
                      <a:cubicBezTo>
                        <a:pt x="7" y="31"/>
                        <a:pt x="7" y="31"/>
                        <a:pt x="7" y="31"/>
                      </a:cubicBezTo>
                      <a:cubicBezTo>
                        <a:pt x="34" y="31"/>
                        <a:pt x="34" y="31"/>
                        <a:pt x="34" y="31"/>
                      </a:cubicBezTo>
                      <a:cubicBezTo>
                        <a:pt x="36" y="31"/>
                        <a:pt x="37" y="33"/>
                        <a:pt x="37" y="35"/>
                      </a:cubicBezTo>
                      <a:cubicBezTo>
                        <a:pt x="37" y="172"/>
                        <a:pt x="37" y="172"/>
                        <a:pt x="37" y="172"/>
                      </a:cubicBezTo>
                      <a:cubicBezTo>
                        <a:pt x="66" y="172"/>
                        <a:pt x="66" y="172"/>
                        <a:pt x="66" y="172"/>
                      </a:cubicBezTo>
                      <a:cubicBezTo>
                        <a:pt x="68" y="172"/>
                        <a:pt x="69" y="174"/>
                        <a:pt x="69" y="176"/>
                      </a:cubicBezTo>
                      <a:cubicBezTo>
                        <a:pt x="69" y="178"/>
                        <a:pt x="68" y="180"/>
                        <a:pt x="66" y="1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7" name="Oval 43">
                  <a:extLst>
                    <a:ext uri="{FF2B5EF4-FFF2-40B4-BE49-F238E27FC236}">
                      <a16:creationId xmlns:a16="http://schemas.microsoft.com/office/drawing/2014/main" id="{3D7821E3-74EF-42FC-B689-3F2C30AD43DD}"/>
                    </a:ext>
                  </a:extLst>
                </p:cNvPr>
                <p:cNvSpPr>
                  <a:spLocks noChangeArrowheads="1"/>
                </p:cNvSpPr>
                <p:nvPr/>
              </p:nvSpPr>
              <p:spPr bwMode="auto">
                <a:xfrm>
                  <a:off x="7019926" y="2747963"/>
                  <a:ext cx="119063" cy="1143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8" name="Oval 44">
                  <a:extLst>
                    <a:ext uri="{FF2B5EF4-FFF2-40B4-BE49-F238E27FC236}">
                      <a16:creationId xmlns:a16="http://schemas.microsoft.com/office/drawing/2014/main" id="{D377D17B-4FCB-4043-B29C-AD96F3163047}"/>
                    </a:ext>
                  </a:extLst>
                </p:cNvPr>
                <p:cNvSpPr>
                  <a:spLocks noChangeArrowheads="1"/>
                </p:cNvSpPr>
                <p:nvPr/>
              </p:nvSpPr>
              <p:spPr bwMode="auto">
                <a:xfrm>
                  <a:off x="7019926" y="1857375"/>
                  <a:ext cx="119063"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9" name="Oval 45">
                  <a:extLst>
                    <a:ext uri="{FF2B5EF4-FFF2-40B4-BE49-F238E27FC236}">
                      <a16:creationId xmlns:a16="http://schemas.microsoft.com/office/drawing/2014/main" id="{25E8324D-9B63-487D-9636-39EBF5FC0B1C}"/>
                    </a:ext>
                  </a:extLst>
                </p:cNvPr>
                <p:cNvSpPr>
                  <a:spLocks noChangeArrowheads="1"/>
                </p:cNvSpPr>
                <p:nvPr/>
              </p:nvSpPr>
              <p:spPr bwMode="auto">
                <a:xfrm>
                  <a:off x="7234238" y="3140075"/>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159" name="[动画大师]_Oval 426">
              <a:extLst>
                <a:ext uri="{FF2B5EF4-FFF2-40B4-BE49-F238E27FC236}">
                  <a16:creationId xmlns:a16="http://schemas.microsoft.com/office/drawing/2014/main" id="{43379B66-2390-4C28-8144-DE6F4C10AB44}"/>
                </a:ext>
              </a:extLst>
            </p:cNvPr>
            <p:cNvSpPr>
              <a:spLocks noChangeArrowheads="1"/>
            </p:cNvSpPr>
            <p:nvPr/>
          </p:nvSpPr>
          <p:spPr bwMode="auto">
            <a:xfrm>
              <a:off x="10428288" y="-814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0" name="[动画大师]_Oval 426">
              <a:extLst>
                <a:ext uri="{FF2B5EF4-FFF2-40B4-BE49-F238E27FC236}">
                  <a16:creationId xmlns:a16="http://schemas.microsoft.com/office/drawing/2014/main" id="{4F3CC30C-3647-4EBD-B08D-5018D555A5B3}"/>
                </a:ext>
              </a:extLst>
            </p:cNvPr>
            <p:cNvSpPr>
              <a:spLocks noChangeArrowheads="1"/>
            </p:cNvSpPr>
            <p:nvPr/>
          </p:nvSpPr>
          <p:spPr bwMode="auto">
            <a:xfrm>
              <a:off x="10058350" y="-719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1" name="[动画大师]_Oval 426">
              <a:extLst>
                <a:ext uri="{FF2B5EF4-FFF2-40B4-BE49-F238E27FC236}">
                  <a16:creationId xmlns:a16="http://schemas.microsoft.com/office/drawing/2014/main" id="{FA6941C5-0F83-4A44-BDB5-B522FF4AB15F}"/>
                </a:ext>
              </a:extLst>
            </p:cNvPr>
            <p:cNvSpPr>
              <a:spLocks noChangeArrowheads="1"/>
            </p:cNvSpPr>
            <p:nvPr/>
          </p:nvSpPr>
          <p:spPr bwMode="auto">
            <a:xfrm>
              <a:off x="8960803" y="-122749"/>
              <a:ext cx="108000" cy="108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2" name="[动画大师]_Oval 426">
              <a:extLst>
                <a:ext uri="{FF2B5EF4-FFF2-40B4-BE49-F238E27FC236}">
                  <a16:creationId xmlns:a16="http://schemas.microsoft.com/office/drawing/2014/main" id="{60C13B24-0CA6-4D82-BC1A-790D186E8644}"/>
                </a:ext>
              </a:extLst>
            </p:cNvPr>
            <p:cNvSpPr>
              <a:spLocks noChangeArrowheads="1"/>
            </p:cNvSpPr>
            <p:nvPr/>
          </p:nvSpPr>
          <p:spPr bwMode="auto">
            <a:xfrm>
              <a:off x="8265478" y="-15449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3" name="[动画大师]_Oval 426">
              <a:extLst>
                <a:ext uri="{FF2B5EF4-FFF2-40B4-BE49-F238E27FC236}">
                  <a16:creationId xmlns:a16="http://schemas.microsoft.com/office/drawing/2014/main" id="{D04FBCB9-0429-46AF-BD67-40404D405E3F}"/>
                </a:ext>
              </a:extLst>
            </p:cNvPr>
            <p:cNvSpPr>
              <a:spLocks noChangeArrowheads="1"/>
            </p:cNvSpPr>
            <p:nvPr/>
          </p:nvSpPr>
          <p:spPr bwMode="auto">
            <a:xfrm>
              <a:off x="7700328" y="-1195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4" name="[动画大师]_Oval 426">
              <a:extLst>
                <a:ext uri="{FF2B5EF4-FFF2-40B4-BE49-F238E27FC236}">
                  <a16:creationId xmlns:a16="http://schemas.microsoft.com/office/drawing/2014/main" id="{514DFE87-AD04-4CA0-AD12-47C4A5E88A30}"/>
                </a:ext>
              </a:extLst>
            </p:cNvPr>
            <p:cNvSpPr>
              <a:spLocks noChangeArrowheads="1"/>
            </p:cNvSpPr>
            <p:nvPr/>
          </p:nvSpPr>
          <p:spPr bwMode="auto">
            <a:xfrm>
              <a:off x="9356040" y="-12592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5" name="[动画大师]_Oval 426">
              <a:extLst>
                <a:ext uri="{FF2B5EF4-FFF2-40B4-BE49-F238E27FC236}">
                  <a16:creationId xmlns:a16="http://schemas.microsoft.com/office/drawing/2014/main" id="{EA19D9C2-97A1-47A9-BBA8-94CF9486BCFA}"/>
                </a:ext>
              </a:extLst>
            </p:cNvPr>
            <p:cNvSpPr>
              <a:spLocks noChangeArrowheads="1"/>
            </p:cNvSpPr>
            <p:nvPr/>
          </p:nvSpPr>
          <p:spPr bwMode="auto">
            <a:xfrm>
              <a:off x="7330390" y="-1100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6" name="[动画大师]_Oval 426">
              <a:extLst>
                <a:ext uri="{FF2B5EF4-FFF2-40B4-BE49-F238E27FC236}">
                  <a16:creationId xmlns:a16="http://schemas.microsoft.com/office/drawing/2014/main" id="{A8279C5D-C25D-4187-9848-B0A501EBD743}"/>
                </a:ext>
              </a:extLst>
            </p:cNvPr>
            <p:cNvSpPr>
              <a:spLocks noChangeArrowheads="1"/>
            </p:cNvSpPr>
            <p:nvPr/>
          </p:nvSpPr>
          <p:spPr bwMode="auto">
            <a:xfrm>
              <a:off x="6161088" y="-1798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7" name="[动画大师]_Oval 426">
              <a:extLst>
                <a:ext uri="{FF2B5EF4-FFF2-40B4-BE49-F238E27FC236}">
                  <a16:creationId xmlns:a16="http://schemas.microsoft.com/office/drawing/2014/main" id="{54DE5A34-7232-46C3-B85A-86C77E4C8D63}"/>
                </a:ext>
              </a:extLst>
            </p:cNvPr>
            <p:cNvSpPr>
              <a:spLocks noChangeArrowheads="1"/>
            </p:cNvSpPr>
            <p:nvPr/>
          </p:nvSpPr>
          <p:spPr bwMode="auto">
            <a:xfrm>
              <a:off x="5792788" y="-1862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8" name="[动画大师]_Oval 426">
              <a:extLst>
                <a:ext uri="{FF2B5EF4-FFF2-40B4-BE49-F238E27FC236}">
                  <a16:creationId xmlns:a16="http://schemas.microsoft.com/office/drawing/2014/main" id="{45F49187-D0AB-4558-8DAC-71E74F076059}"/>
                </a:ext>
              </a:extLst>
            </p:cNvPr>
            <p:cNvSpPr>
              <a:spLocks noChangeArrowheads="1"/>
            </p:cNvSpPr>
            <p:nvPr/>
          </p:nvSpPr>
          <p:spPr bwMode="auto">
            <a:xfrm>
              <a:off x="5227638" y="-1513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9" name="[动画大师]_Oval 426">
              <a:extLst>
                <a:ext uri="{FF2B5EF4-FFF2-40B4-BE49-F238E27FC236}">
                  <a16:creationId xmlns:a16="http://schemas.microsoft.com/office/drawing/2014/main" id="{B8A861CE-CD96-430B-BB52-EACA4F0026A7}"/>
                </a:ext>
              </a:extLst>
            </p:cNvPr>
            <p:cNvSpPr>
              <a:spLocks noChangeArrowheads="1"/>
            </p:cNvSpPr>
            <p:nvPr/>
          </p:nvSpPr>
          <p:spPr bwMode="auto">
            <a:xfrm>
              <a:off x="6883350" y="-1576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0" name="[动画大师]_Oval 426">
              <a:extLst>
                <a:ext uri="{FF2B5EF4-FFF2-40B4-BE49-F238E27FC236}">
                  <a16:creationId xmlns:a16="http://schemas.microsoft.com/office/drawing/2014/main" id="{08020B9C-FE21-49D0-BFC7-409116F622CD}"/>
                </a:ext>
              </a:extLst>
            </p:cNvPr>
            <p:cNvSpPr>
              <a:spLocks noChangeArrowheads="1"/>
            </p:cNvSpPr>
            <p:nvPr/>
          </p:nvSpPr>
          <p:spPr bwMode="auto">
            <a:xfrm>
              <a:off x="2499678" y="-1894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1" name="[动画大师]_Oval 426">
              <a:extLst>
                <a:ext uri="{FF2B5EF4-FFF2-40B4-BE49-F238E27FC236}">
                  <a16:creationId xmlns:a16="http://schemas.microsoft.com/office/drawing/2014/main" id="{5D892FA6-17A3-40D0-960F-2F05BC856500}"/>
                </a:ext>
              </a:extLst>
            </p:cNvPr>
            <p:cNvSpPr>
              <a:spLocks noChangeArrowheads="1"/>
            </p:cNvSpPr>
            <p:nvPr/>
          </p:nvSpPr>
          <p:spPr bwMode="auto">
            <a:xfrm>
              <a:off x="4155390" y="-1957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72" name="组合 171">
              <a:extLst>
                <a:ext uri="{FF2B5EF4-FFF2-40B4-BE49-F238E27FC236}">
                  <a16:creationId xmlns:a16="http://schemas.microsoft.com/office/drawing/2014/main" id="{0C121B46-DA36-41A4-AE04-0B8F3A184CE1}"/>
                </a:ext>
              </a:extLst>
            </p:cNvPr>
            <p:cNvGrpSpPr/>
            <p:nvPr/>
          </p:nvGrpSpPr>
          <p:grpSpPr>
            <a:xfrm>
              <a:off x="8061580" y="762518"/>
              <a:ext cx="1578770" cy="2400818"/>
              <a:chOff x="9437688" y="3376613"/>
              <a:chExt cx="460375" cy="700087"/>
            </a:xfrm>
          </p:grpSpPr>
          <p:sp>
            <p:nvSpPr>
              <p:cNvPr id="173" name="Freeform 134">
                <a:extLst>
                  <a:ext uri="{FF2B5EF4-FFF2-40B4-BE49-F238E27FC236}">
                    <a16:creationId xmlns:a16="http://schemas.microsoft.com/office/drawing/2014/main" id="{E537AD50-2BBE-405D-B8FF-4F78AEF422E8}"/>
                  </a:ext>
                </a:extLst>
              </p:cNvPr>
              <p:cNvSpPr/>
              <p:nvPr/>
            </p:nvSpPr>
            <p:spPr bwMode="auto">
              <a:xfrm>
                <a:off x="9518651" y="3706813"/>
                <a:ext cx="303213" cy="7937"/>
              </a:xfrm>
              <a:custGeom>
                <a:avLst/>
                <a:gdLst>
                  <a:gd name="T0" fmla="*/ 78 w 79"/>
                  <a:gd name="T1" fmla="*/ 2 h 2"/>
                  <a:gd name="T2" fmla="*/ 1 w 79"/>
                  <a:gd name="T3" fmla="*/ 2 h 2"/>
                  <a:gd name="T4" fmla="*/ 0 w 79"/>
                  <a:gd name="T5" fmla="*/ 1 h 2"/>
                  <a:gd name="T6" fmla="*/ 1 w 79"/>
                  <a:gd name="T7" fmla="*/ 0 h 2"/>
                  <a:gd name="T8" fmla="*/ 78 w 79"/>
                  <a:gd name="T9" fmla="*/ 0 h 2"/>
                  <a:gd name="T10" fmla="*/ 79 w 79"/>
                  <a:gd name="T11" fmla="*/ 1 h 2"/>
                  <a:gd name="T12" fmla="*/ 78 w 7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9" h="2">
                    <a:moveTo>
                      <a:pt x="78" y="2"/>
                    </a:moveTo>
                    <a:cubicBezTo>
                      <a:pt x="1" y="2"/>
                      <a:pt x="1" y="2"/>
                      <a:pt x="1" y="2"/>
                    </a:cubicBezTo>
                    <a:cubicBezTo>
                      <a:pt x="0" y="2"/>
                      <a:pt x="0" y="1"/>
                      <a:pt x="0" y="1"/>
                    </a:cubicBezTo>
                    <a:cubicBezTo>
                      <a:pt x="0" y="0"/>
                      <a:pt x="0" y="0"/>
                      <a:pt x="1" y="0"/>
                    </a:cubicBezTo>
                    <a:cubicBezTo>
                      <a:pt x="78" y="0"/>
                      <a:pt x="78" y="0"/>
                      <a:pt x="78" y="0"/>
                    </a:cubicBezTo>
                    <a:cubicBezTo>
                      <a:pt x="78" y="0"/>
                      <a:pt x="79" y="0"/>
                      <a:pt x="79" y="1"/>
                    </a:cubicBezTo>
                    <a:cubicBezTo>
                      <a:pt x="79" y="1"/>
                      <a:pt x="78" y="2"/>
                      <a:pt x="78"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4" name="Freeform 135">
                <a:extLst>
                  <a:ext uri="{FF2B5EF4-FFF2-40B4-BE49-F238E27FC236}">
                    <a16:creationId xmlns:a16="http://schemas.microsoft.com/office/drawing/2014/main" id="{625265D2-02E1-4776-8597-68CD6F51E398}"/>
                  </a:ext>
                </a:extLst>
              </p:cNvPr>
              <p:cNvSpPr/>
              <p:nvPr/>
            </p:nvSpPr>
            <p:spPr bwMode="auto">
              <a:xfrm>
                <a:off x="9664701" y="3382963"/>
                <a:ext cx="157163" cy="331787"/>
              </a:xfrm>
              <a:custGeom>
                <a:avLst/>
                <a:gdLst>
                  <a:gd name="T0" fmla="*/ 40 w 41"/>
                  <a:gd name="T1" fmla="*/ 87 h 87"/>
                  <a:gd name="T2" fmla="*/ 39 w 41"/>
                  <a:gd name="T3" fmla="*/ 86 h 87"/>
                  <a:gd name="T4" fmla="*/ 0 w 41"/>
                  <a:gd name="T5" fmla="*/ 2 h 87"/>
                  <a:gd name="T6" fmla="*/ 1 w 41"/>
                  <a:gd name="T7" fmla="*/ 1 h 87"/>
                  <a:gd name="T8" fmla="*/ 2 w 41"/>
                  <a:gd name="T9" fmla="*/ 1 h 87"/>
                  <a:gd name="T10" fmla="*/ 41 w 41"/>
                  <a:gd name="T11" fmla="*/ 86 h 87"/>
                  <a:gd name="T12" fmla="*/ 40 w 41"/>
                  <a:gd name="T13" fmla="*/ 87 h 87"/>
                  <a:gd name="T14" fmla="*/ 40 w 41"/>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87">
                    <a:moveTo>
                      <a:pt x="40" y="87"/>
                    </a:moveTo>
                    <a:cubicBezTo>
                      <a:pt x="40" y="87"/>
                      <a:pt x="39" y="87"/>
                      <a:pt x="39" y="86"/>
                    </a:cubicBezTo>
                    <a:cubicBezTo>
                      <a:pt x="0" y="2"/>
                      <a:pt x="0" y="2"/>
                      <a:pt x="0" y="2"/>
                    </a:cubicBezTo>
                    <a:cubicBezTo>
                      <a:pt x="0" y="1"/>
                      <a:pt x="0" y="1"/>
                      <a:pt x="1" y="1"/>
                    </a:cubicBezTo>
                    <a:cubicBezTo>
                      <a:pt x="1" y="0"/>
                      <a:pt x="2" y="1"/>
                      <a:pt x="2" y="1"/>
                    </a:cubicBezTo>
                    <a:cubicBezTo>
                      <a:pt x="41" y="86"/>
                      <a:pt x="41" y="86"/>
                      <a:pt x="41" y="86"/>
                    </a:cubicBezTo>
                    <a:cubicBezTo>
                      <a:pt x="41" y="86"/>
                      <a:pt x="41" y="87"/>
                      <a:pt x="40" y="87"/>
                    </a:cubicBezTo>
                    <a:cubicBezTo>
                      <a:pt x="40" y="87"/>
                      <a:pt x="40" y="87"/>
                      <a:pt x="40"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5" name="Freeform 136">
                <a:extLst>
                  <a:ext uri="{FF2B5EF4-FFF2-40B4-BE49-F238E27FC236}">
                    <a16:creationId xmlns:a16="http://schemas.microsoft.com/office/drawing/2014/main" id="{1E4504D9-4257-4772-A3AC-563ADD87E058}"/>
                  </a:ext>
                </a:extLst>
              </p:cNvPr>
              <p:cNvSpPr/>
              <p:nvPr/>
            </p:nvSpPr>
            <p:spPr bwMode="auto">
              <a:xfrm>
                <a:off x="9664701" y="3382963"/>
                <a:ext cx="7938" cy="331787"/>
              </a:xfrm>
              <a:custGeom>
                <a:avLst/>
                <a:gdLst>
                  <a:gd name="T0" fmla="*/ 1 w 2"/>
                  <a:gd name="T1" fmla="*/ 87 h 87"/>
                  <a:gd name="T2" fmla="*/ 0 w 2"/>
                  <a:gd name="T3" fmla="*/ 86 h 87"/>
                  <a:gd name="T4" fmla="*/ 0 w 2"/>
                  <a:gd name="T5" fmla="*/ 1 h 87"/>
                  <a:gd name="T6" fmla="*/ 1 w 2"/>
                  <a:gd name="T7" fmla="*/ 0 h 87"/>
                  <a:gd name="T8" fmla="*/ 2 w 2"/>
                  <a:gd name="T9" fmla="*/ 1 h 87"/>
                  <a:gd name="T10" fmla="*/ 2 w 2"/>
                  <a:gd name="T11" fmla="*/ 86 h 87"/>
                  <a:gd name="T12" fmla="*/ 1 w 2"/>
                  <a:gd name="T13" fmla="*/ 87 h 87"/>
                </a:gdLst>
                <a:ahLst/>
                <a:cxnLst>
                  <a:cxn ang="0">
                    <a:pos x="T0" y="T1"/>
                  </a:cxn>
                  <a:cxn ang="0">
                    <a:pos x="T2" y="T3"/>
                  </a:cxn>
                  <a:cxn ang="0">
                    <a:pos x="T4" y="T5"/>
                  </a:cxn>
                  <a:cxn ang="0">
                    <a:pos x="T6" y="T7"/>
                  </a:cxn>
                  <a:cxn ang="0">
                    <a:pos x="T8" y="T9"/>
                  </a:cxn>
                  <a:cxn ang="0">
                    <a:pos x="T10" y="T11"/>
                  </a:cxn>
                  <a:cxn ang="0">
                    <a:pos x="T12" y="T13"/>
                  </a:cxn>
                </a:cxnLst>
                <a:rect l="0" t="0" r="r" b="b"/>
                <a:pathLst>
                  <a:path w="2" h="87">
                    <a:moveTo>
                      <a:pt x="1" y="87"/>
                    </a:moveTo>
                    <a:cubicBezTo>
                      <a:pt x="1" y="87"/>
                      <a:pt x="0" y="86"/>
                      <a:pt x="0" y="86"/>
                    </a:cubicBezTo>
                    <a:cubicBezTo>
                      <a:pt x="0" y="1"/>
                      <a:pt x="0" y="1"/>
                      <a:pt x="0" y="1"/>
                    </a:cubicBezTo>
                    <a:cubicBezTo>
                      <a:pt x="0" y="1"/>
                      <a:pt x="1" y="0"/>
                      <a:pt x="1" y="0"/>
                    </a:cubicBezTo>
                    <a:cubicBezTo>
                      <a:pt x="2" y="0"/>
                      <a:pt x="2" y="1"/>
                      <a:pt x="2" y="1"/>
                    </a:cubicBezTo>
                    <a:cubicBezTo>
                      <a:pt x="2" y="86"/>
                      <a:pt x="2" y="86"/>
                      <a:pt x="2" y="86"/>
                    </a:cubicBezTo>
                    <a:cubicBezTo>
                      <a:pt x="2" y="86"/>
                      <a:pt x="2" y="87"/>
                      <a:pt x="1"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6" name="Freeform 137">
                <a:extLst>
                  <a:ext uri="{FF2B5EF4-FFF2-40B4-BE49-F238E27FC236}">
                    <a16:creationId xmlns:a16="http://schemas.microsoft.com/office/drawing/2014/main" id="{11DC081A-684E-4BDB-B995-4E3557726309}"/>
                  </a:ext>
                </a:extLst>
              </p:cNvPr>
              <p:cNvSpPr/>
              <p:nvPr/>
            </p:nvSpPr>
            <p:spPr bwMode="auto">
              <a:xfrm>
                <a:off x="9664701" y="3513138"/>
                <a:ext cx="203200" cy="201612"/>
              </a:xfrm>
              <a:custGeom>
                <a:avLst/>
                <a:gdLst>
                  <a:gd name="T0" fmla="*/ 1 w 53"/>
                  <a:gd name="T1" fmla="*/ 53 h 53"/>
                  <a:gd name="T2" fmla="*/ 1 w 53"/>
                  <a:gd name="T3" fmla="*/ 53 h 53"/>
                  <a:gd name="T4" fmla="*/ 1 w 53"/>
                  <a:gd name="T5" fmla="*/ 51 h 53"/>
                  <a:gd name="T6" fmla="*/ 52 w 53"/>
                  <a:gd name="T7" fmla="*/ 0 h 53"/>
                  <a:gd name="T8" fmla="*/ 53 w 53"/>
                  <a:gd name="T9" fmla="*/ 0 h 53"/>
                  <a:gd name="T10" fmla="*/ 53 w 53"/>
                  <a:gd name="T11" fmla="*/ 1 h 53"/>
                  <a:gd name="T12" fmla="*/ 2 w 53"/>
                  <a:gd name="T13" fmla="*/ 53 h 53"/>
                  <a:gd name="T14" fmla="*/ 1 w 53"/>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3">
                    <a:moveTo>
                      <a:pt x="1" y="53"/>
                    </a:moveTo>
                    <a:cubicBezTo>
                      <a:pt x="1" y="53"/>
                      <a:pt x="1" y="53"/>
                      <a:pt x="1" y="53"/>
                    </a:cubicBezTo>
                    <a:cubicBezTo>
                      <a:pt x="0" y="52"/>
                      <a:pt x="0" y="52"/>
                      <a:pt x="1" y="51"/>
                    </a:cubicBezTo>
                    <a:cubicBezTo>
                      <a:pt x="52" y="0"/>
                      <a:pt x="52" y="0"/>
                      <a:pt x="52" y="0"/>
                    </a:cubicBezTo>
                    <a:cubicBezTo>
                      <a:pt x="52" y="0"/>
                      <a:pt x="53" y="0"/>
                      <a:pt x="53" y="0"/>
                    </a:cubicBezTo>
                    <a:cubicBezTo>
                      <a:pt x="53" y="1"/>
                      <a:pt x="53" y="1"/>
                      <a:pt x="53" y="1"/>
                    </a:cubicBezTo>
                    <a:cubicBezTo>
                      <a:pt x="2" y="53"/>
                      <a:pt x="2" y="53"/>
                      <a:pt x="2" y="53"/>
                    </a:cubicBezTo>
                    <a:cubicBezTo>
                      <a:pt x="2" y="53"/>
                      <a:pt x="1" y="53"/>
                      <a:pt x="1"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7" name="Freeform 138">
                <a:extLst>
                  <a:ext uri="{FF2B5EF4-FFF2-40B4-BE49-F238E27FC236}">
                    <a16:creationId xmlns:a16="http://schemas.microsoft.com/office/drawing/2014/main" id="{E3BD381C-43FE-4872-87E4-8CFAFF069113}"/>
                  </a:ext>
                </a:extLst>
              </p:cNvPr>
              <p:cNvSpPr/>
              <p:nvPr/>
            </p:nvSpPr>
            <p:spPr bwMode="auto">
              <a:xfrm>
                <a:off x="9664701" y="3706813"/>
                <a:ext cx="160338" cy="301625"/>
              </a:xfrm>
              <a:custGeom>
                <a:avLst/>
                <a:gdLst>
                  <a:gd name="T0" fmla="*/ 41 w 42"/>
                  <a:gd name="T1" fmla="*/ 79 h 79"/>
                  <a:gd name="T2" fmla="*/ 40 w 42"/>
                  <a:gd name="T3" fmla="*/ 79 h 79"/>
                  <a:gd name="T4" fmla="*/ 0 w 42"/>
                  <a:gd name="T5" fmla="*/ 1 h 79"/>
                  <a:gd name="T6" fmla="*/ 1 w 42"/>
                  <a:gd name="T7" fmla="*/ 0 h 79"/>
                  <a:gd name="T8" fmla="*/ 2 w 42"/>
                  <a:gd name="T9" fmla="*/ 1 h 79"/>
                  <a:gd name="T10" fmla="*/ 41 w 42"/>
                  <a:gd name="T11" fmla="*/ 78 h 79"/>
                  <a:gd name="T12" fmla="*/ 41 w 42"/>
                  <a:gd name="T13" fmla="*/ 79 h 79"/>
                  <a:gd name="T14" fmla="*/ 41 w 42"/>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79">
                    <a:moveTo>
                      <a:pt x="41" y="79"/>
                    </a:moveTo>
                    <a:cubicBezTo>
                      <a:pt x="40" y="79"/>
                      <a:pt x="40" y="79"/>
                      <a:pt x="40" y="79"/>
                    </a:cubicBezTo>
                    <a:cubicBezTo>
                      <a:pt x="0" y="1"/>
                      <a:pt x="0" y="1"/>
                      <a:pt x="0" y="1"/>
                    </a:cubicBezTo>
                    <a:cubicBezTo>
                      <a:pt x="0" y="1"/>
                      <a:pt x="0" y="0"/>
                      <a:pt x="1" y="0"/>
                    </a:cubicBezTo>
                    <a:cubicBezTo>
                      <a:pt x="1" y="0"/>
                      <a:pt x="2" y="0"/>
                      <a:pt x="2" y="1"/>
                    </a:cubicBezTo>
                    <a:cubicBezTo>
                      <a:pt x="41" y="78"/>
                      <a:pt x="41" y="78"/>
                      <a:pt x="41" y="78"/>
                    </a:cubicBezTo>
                    <a:cubicBezTo>
                      <a:pt x="42" y="79"/>
                      <a:pt x="41" y="79"/>
                      <a:pt x="41" y="79"/>
                    </a:cubicBezTo>
                    <a:cubicBezTo>
                      <a:pt x="41" y="79"/>
                      <a:pt x="41" y="79"/>
                      <a:pt x="4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8" name="Freeform 139">
                <a:extLst>
                  <a:ext uri="{FF2B5EF4-FFF2-40B4-BE49-F238E27FC236}">
                    <a16:creationId xmlns:a16="http://schemas.microsoft.com/office/drawing/2014/main" id="{B9BD4002-49DF-452D-BA7E-D9217A7B6177}"/>
                  </a:ext>
                </a:extLst>
              </p:cNvPr>
              <p:cNvSpPr/>
              <p:nvPr/>
            </p:nvSpPr>
            <p:spPr bwMode="auto">
              <a:xfrm>
                <a:off x="9518651" y="3706813"/>
                <a:ext cx="306388" cy="301625"/>
              </a:xfrm>
              <a:custGeom>
                <a:avLst/>
                <a:gdLst>
                  <a:gd name="T0" fmla="*/ 79 w 80"/>
                  <a:gd name="T1" fmla="*/ 79 h 79"/>
                  <a:gd name="T2" fmla="*/ 78 w 80"/>
                  <a:gd name="T3" fmla="*/ 79 h 79"/>
                  <a:gd name="T4" fmla="*/ 0 w 80"/>
                  <a:gd name="T5" fmla="*/ 2 h 79"/>
                  <a:gd name="T6" fmla="*/ 0 w 80"/>
                  <a:gd name="T7" fmla="*/ 0 h 79"/>
                  <a:gd name="T8" fmla="*/ 1 w 80"/>
                  <a:gd name="T9" fmla="*/ 0 h 79"/>
                  <a:gd name="T10" fmla="*/ 79 w 80"/>
                  <a:gd name="T11" fmla="*/ 78 h 79"/>
                  <a:gd name="T12" fmla="*/ 79 w 80"/>
                  <a:gd name="T13" fmla="*/ 79 h 79"/>
                  <a:gd name="T14" fmla="*/ 79 w 80"/>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9">
                    <a:moveTo>
                      <a:pt x="79" y="79"/>
                    </a:moveTo>
                    <a:cubicBezTo>
                      <a:pt x="78" y="79"/>
                      <a:pt x="78" y="79"/>
                      <a:pt x="78" y="79"/>
                    </a:cubicBezTo>
                    <a:cubicBezTo>
                      <a:pt x="0" y="2"/>
                      <a:pt x="0" y="2"/>
                      <a:pt x="0" y="2"/>
                    </a:cubicBezTo>
                    <a:cubicBezTo>
                      <a:pt x="0" y="1"/>
                      <a:pt x="0" y="1"/>
                      <a:pt x="0" y="0"/>
                    </a:cubicBezTo>
                    <a:cubicBezTo>
                      <a:pt x="0" y="0"/>
                      <a:pt x="1" y="0"/>
                      <a:pt x="1" y="0"/>
                    </a:cubicBezTo>
                    <a:cubicBezTo>
                      <a:pt x="79" y="78"/>
                      <a:pt x="79" y="78"/>
                      <a:pt x="79" y="78"/>
                    </a:cubicBezTo>
                    <a:cubicBezTo>
                      <a:pt x="80" y="78"/>
                      <a:pt x="80" y="79"/>
                      <a:pt x="79" y="79"/>
                    </a:cubicBezTo>
                    <a:cubicBezTo>
                      <a:pt x="79" y="79"/>
                      <a:pt x="79" y="79"/>
                      <a:pt x="79"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9" name="Freeform 140">
                <a:extLst>
                  <a:ext uri="{FF2B5EF4-FFF2-40B4-BE49-F238E27FC236}">
                    <a16:creationId xmlns:a16="http://schemas.microsoft.com/office/drawing/2014/main" id="{3E204623-7080-49B3-870B-65DD6F8BE5D6}"/>
                  </a:ext>
                </a:extLst>
              </p:cNvPr>
              <p:cNvSpPr/>
              <p:nvPr/>
            </p:nvSpPr>
            <p:spPr bwMode="auto">
              <a:xfrm>
                <a:off x="9518651" y="3706813"/>
                <a:ext cx="3175" cy="301625"/>
              </a:xfrm>
              <a:custGeom>
                <a:avLst/>
                <a:gdLst>
                  <a:gd name="T0" fmla="*/ 1 w 1"/>
                  <a:gd name="T1" fmla="*/ 79 h 79"/>
                  <a:gd name="T2" fmla="*/ 0 w 1"/>
                  <a:gd name="T3" fmla="*/ 79 h 79"/>
                  <a:gd name="T4" fmla="*/ 0 w 1"/>
                  <a:gd name="T5" fmla="*/ 1 h 79"/>
                  <a:gd name="T6" fmla="*/ 1 w 1"/>
                  <a:gd name="T7" fmla="*/ 0 h 79"/>
                  <a:gd name="T8" fmla="*/ 1 w 1"/>
                  <a:gd name="T9" fmla="*/ 1 h 79"/>
                  <a:gd name="T10" fmla="*/ 1 w 1"/>
                  <a:gd name="T11" fmla="*/ 79 h 79"/>
                  <a:gd name="T12" fmla="*/ 1 w 1"/>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 h="79">
                    <a:moveTo>
                      <a:pt x="1" y="79"/>
                    </a:moveTo>
                    <a:cubicBezTo>
                      <a:pt x="0" y="79"/>
                      <a:pt x="0" y="79"/>
                      <a:pt x="0" y="79"/>
                    </a:cubicBezTo>
                    <a:cubicBezTo>
                      <a:pt x="0" y="1"/>
                      <a:pt x="0" y="1"/>
                      <a:pt x="0" y="1"/>
                    </a:cubicBezTo>
                    <a:cubicBezTo>
                      <a:pt x="0" y="0"/>
                      <a:pt x="0" y="0"/>
                      <a:pt x="1" y="0"/>
                    </a:cubicBezTo>
                    <a:cubicBezTo>
                      <a:pt x="1" y="0"/>
                      <a:pt x="1" y="0"/>
                      <a:pt x="1" y="1"/>
                    </a:cubicBezTo>
                    <a:cubicBezTo>
                      <a:pt x="1" y="79"/>
                      <a:pt x="1" y="79"/>
                      <a:pt x="1" y="79"/>
                    </a:cubicBezTo>
                    <a:cubicBezTo>
                      <a:pt x="1" y="79"/>
                      <a:pt x="1" y="79"/>
                      <a:pt x="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0" name="Freeform 141">
                <a:extLst>
                  <a:ext uri="{FF2B5EF4-FFF2-40B4-BE49-F238E27FC236}">
                    <a16:creationId xmlns:a16="http://schemas.microsoft.com/office/drawing/2014/main" id="{69F7833E-EEC5-4C19-BE33-738565762064}"/>
                  </a:ext>
                </a:extLst>
              </p:cNvPr>
              <p:cNvSpPr/>
              <p:nvPr/>
            </p:nvSpPr>
            <p:spPr bwMode="auto">
              <a:xfrm>
                <a:off x="9513888" y="3513138"/>
                <a:ext cx="354013" cy="201612"/>
              </a:xfrm>
              <a:custGeom>
                <a:avLst/>
                <a:gdLst>
                  <a:gd name="T0" fmla="*/ 2 w 92"/>
                  <a:gd name="T1" fmla="*/ 53 h 53"/>
                  <a:gd name="T2" fmla="*/ 1 w 92"/>
                  <a:gd name="T3" fmla="*/ 52 h 53"/>
                  <a:gd name="T4" fmla="*/ 1 w 92"/>
                  <a:gd name="T5" fmla="*/ 51 h 53"/>
                  <a:gd name="T6" fmla="*/ 91 w 92"/>
                  <a:gd name="T7" fmla="*/ 0 h 53"/>
                  <a:gd name="T8" fmla="*/ 92 w 92"/>
                  <a:gd name="T9" fmla="*/ 0 h 53"/>
                  <a:gd name="T10" fmla="*/ 92 w 92"/>
                  <a:gd name="T11" fmla="*/ 2 h 53"/>
                  <a:gd name="T12" fmla="*/ 2 w 92"/>
                  <a:gd name="T13" fmla="*/ 53 h 53"/>
                  <a:gd name="T14" fmla="*/ 2 w 92"/>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53">
                    <a:moveTo>
                      <a:pt x="2" y="53"/>
                    </a:moveTo>
                    <a:cubicBezTo>
                      <a:pt x="1" y="53"/>
                      <a:pt x="1" y="53"/>
                      <a:pt x="1" y="52"/>
                    </a:cubicBezTo>
                    <a:cubicBezTo>
                      <a:pt x="0" y="52"/>
                      <a:pt x="1" y="51"/>
                      <a:pt x="1" y="51"/>
                    </a:cubicBezTo>
                    <a:cubicBezTo>
                      <a:pt x="91" y="0"/>
                      <a:pt x="91" y="0"/>
                      <a:pt x="91" y="0"/>
                    </a:cubicBezTo>
                    <a:cubicBezTo>
                      <a:pt x="91" y="0"/>
                      <a:pt x="92" y="0"/>
                      <a:pt x="92" y="0"/>
                    </a:cubicBezTo>
                    <a:cubicBezTo>
                      <a:pt x="92" y="1"/>
                      <a:pt x="92" y="1"/>
                      <a:pt x="92" y="2"/>
                    </a:cubicBezTo>
                    <a:cubicBezTo>
                      <a:pt x="2" y="53"/>
                      <a:pt x="2" y="53"/>
                      <a:pt x="2" y="53"/>
                    </a:cubicBezTo>
                    <a:cubicBezTo>
                      <a:pt x="2" y="53"/>
                      <a:pt x="2" y="53"/>
                      <a:pt x="2"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1" name="Freeform 142">
                <a:extLst>
                  <a:ext uri="{FF2B5EF4-FFF2-40B4-BE49-F238E27FC236}">
                    <a16:creationId xmlns:a16="http://schemas.microsoft.com/office/drawing/2014/main" id="{AB30FD0F-1C24-43F6-A775-3F8B9266DDFE}"/>
                  </a:ext>
                </a:extLst>
              </p:cNvPr>
              <p:cNvSpPr>
                <a:spLocks noEditPoints="1"/>
              </p:cNvSpPr>
              <p:nvPr/>
            </p:nvSpPr>
            <p:spPr bwMode="auto">
              <a:xfrm>
                <a:off x="9437688" y="3376613"/>
                <a:ext cx="460375" cy="700087"/>
              </a:xfrm>
              <a:custGeom>
                <a:avLst/>
                <a:gdLst>
                  <a:gd name="T0" fmla="*/ 60 w 120"/>
                  <a:gd name="T1" fmla="*/ 184 h 184"/>
                  <a:gd name="T2" fmla="*/ 37 w 120"/>
                  <a:gd name="T3" fmla="*/ 180 h 184"/>
                  <a:gd name="T4" fmla="*/ 18 w 120"/>
                  <a:gd name="T5" fmla="*/ 168 h 184"/>
                  <a:gd name="T6" fmla="*/ 5 w 120"/>
                  <a:gd name="T7" fmla="*/ 151 h 184"/>
                  <a:gd name="T8" fmla="*/ 0 w 120"/>
                  <a:gd name="T9" fmla="*/ 128 h 184"/>
                  <a:gd name="T10" fmla="*/ 16 w 120"/>
                  <a:gd name="T11" fmla="*/ 88 h 184"/>
                  <a:gd name="T12" fmla="*/ 4 w 120"/>
                  <a:gd name="T13" fmla="*/ 54 h 184"/>
                  <a:gd name="T14" fmla="*/ 8 w 120"/>
                  <a:gd name="T15" fmla="*/ 33 h 184"/>
                  <a:gd name="T16" fmla="*/ 20 w 120"/>
                  <a:gd name="T17" fmla="*/ 15 h 184"/>
                  <a:gd name="T18" fmla="*/ 38 w 120"/>
                  <a:gd name="T19" fmla="*/ 4 h 184"/>
                  <a:gd name="T20" fmla="*/ 60 w 120"/>
                  <a:gd name="T21" fmla="*/ 0 h 184"/>
                  <a:gd name="T22" fmla="*/ 82 w 120"/>
                  <a:gd name="T23" fmla="*/ 4 h 184"/>
                  <a:gd name="T24" fmla="*/ 100 w 120"/>
                  <a:gd name="T25" fmla="*/ 15 h 184"/>
                  <a:gd name="T26" fmla="*/ 112 w 120"/>
                  <a:gd name="T27" fmla="*/ 33 h 184"/>
                  <a:gd name="T28" fmla="*/ 117 w 120"/>
                  <a:gd name="T29" fmla="*/ 54 h 184"/>
                  <a:gd name="T30" fmla="*/ 104 w 120"/>
                  <a:gd name="T31" fmla="*/ 88 h 184"/>
                  <a:gd name="T32" fmla="*/ 120 w 120"/>
                  <a:gd name="T33" fmla="*/ 128 h 184"/>
                  <a:gd name="T34" fmla="*/ 115 w 120"/>
                  <a:gd name="T35" fmla="*/ 151 h 184"/>
                  <a:gd name="T36" fmla="*/ 102 w 120"/>
                  <a:gd name="T37" fmla="*/ 168 h 184"/>
                  <a:gd name="T38" fmla="*/ 83 w 120"/>
                  <a:gd name="T39" fmla="*/ 180 h 184"/>
                  <a:gd name="T40" fmla="*/ 60 w 120"/>
                  <a:gd name="T41" fmla="*/ 184 h 184"/>
                  <a:gd name="T42" fmla="*/ 60 w 120"/>
                  <a:gd name="T43" fmla="*/ 7 h 184"/>
                  <a:gd name="T44" fmla="*/ 41 w 120"/>
                  <a:gd name="T45" fmla="*/ 11 h 184"/>
                  <a:gd name="T46" fmla="*/ 25 w 120"/>
                  <a:gd name="T47" fmla="*/ 21 h 184"/>
                  <a:gd name="T48" fmla="*/ 15 w 120"/>
                  <a:gd name="T49" fmla="*/ 36 h 184"/>
                  <a:gd name="T50" fmla="*/ 11 w 120"/>
                  <a:gd name="T51" fmla="*/ 54 h 184"/>
                  <a:gd name="T52" fmla="*/ 24 w 120"/>
                  <a:gd name="T53" fmla="*/ 85 h 184"/>
                  <a:gd name="T54" fmla="*/ 25 w 120"/>
                  <a:gd name="T55" fmla="*/ 88 h 184"/>
                  <a:gd name="T56" fmla="*/ 24 w 120"/>
                  <a:gd name="T57" fmla="*/ 91 h 184"/>
                  <a:gd name="T58" fmla="*/ 8 w 120"/>
                  <a:gd name="T59" fmla="*/ 128 h 184"/>
                  <a:gd name="T60" fmla="*/ 12 w 120"/>
                  <a:gd name="T61" fmla="*/ 147 h 184"/>
                  <a:gd name="T62" fmla="*/ 23 w 120"/>
                  <a:gd name="T63" fmla="*/ 163 h 184"/>
                  <a:gd name="T64" fmla="*/ 40 w 120"/>
                  <a:gd name="T65" fmla="*/ 173 h 184"/>
                  <a:gd name="T66" fmla="*/ 80 w 120"/>
                  <a:gd name="T67" fmla="*/ 173 h 184"/>
                  <a:gd name="T68" fmla="*/ 97 w 120"/>
                  <a:gd name="T69" fmla="*/ 163 h 184"/>
                  <a:gd name="T70" fmla="*/ 109 w 120"/>
                  <a:gd name="T71" fmla="*/ 147 h 184"/>
                  <a:gd name="T72" fmla="*/ 113 w 120"/>
                  <a:gd name="T73" fmla="*/ 128 h 184"/>
                  <a:gd name="T74" fmla="*/ 97 w 120"/>
                  <a:gd name="T75" fmla="*/ 91 h 184"/>
                  <a:gd name="T76" fmla="*/ 95 w 120"/>
                  <a:gd name="T77" fmla="*/ 88 h 184"/>
                  <a:gd name="T78" fmla="*/ 96 w 120"/>
                  <a:gd name="T79" fmla="*/ 85 h 184"/>
                  <a:gd name="T80" fmla="*/ 109 w 120"/>
                  <a:gd name="T81" fmla="*/ 54 h 184"/>
                  <a:gd name="T82" fmla="*/ 105 w 120"/>
                  <a:gd name="T83" fmla="*/ 36 h 184"/>
                  <a:gd name="T84" fmla="*/ 95 w 120"/>
                  <a:gd name="T85" fmla="*/ 21 h 184"/>
                  <a:gd name="T86" fmla="*/ 80 w 120"/>
                  <a:gd name="T87" fmla="*/ 11 h 184"/>
                  <a:gd name="T88" fmla="*/ 60 w 120"/>
                  <a:gd name="T89"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0" h="184">
                    <a:moveTo>
                      <a:pt x="60" y="184"/>
                    </a:moveTo>
                    <a:cubicBezTo>
                      <a:pt x="52" y="184"/>
                      <a:pt x="45" y="183"/>
                      <a:pt x="37" y="180"/>
                    </a:cubicBezTo>
                    <a:cubicBezTo>
                      <a:pt x="30" y="177"/>
                      <a:pt x="24" y="173"/>
                      <a:pt x="18" y="168"/>
                    </a:cubicBezTo>
                    <a:cubicBezTo>
                      <a:pt x="13" y="163"/>
                      <a:pt x="8" y="157"/>
                      <a:pt x="5" y="151"/>
                    </a:cubicBezTo>
                    <a:cubicBezTo>
                      <a:pt x="2" y="144"/>
                      <a:pt x="0" y="136"/>
                      <a:pt x="0" y="128"/>
                    </a:cubicBezTo>
                    <a:cubicBezTo>
                      <a:pt x="0" y="112"/>
                      <a:pt x="6" y="98"/>
                      <a:pt x="16" y="88"/>
                    </a:cubicBezTo>
                    <a:cubicBezTo>
                      <a:pt x="8" y="78"/>
                      <a:pt x="4" y="67"/>
                      <a:pt x="4" y="54"/>
                    </a:cubicBezTo>
                    <a:cubicBezTo>
                      <a:pt x="4" y="47"/>
                      <a:pt x="5" y="40"/>
                      <a:pt x="8" y="33"/>
                    </a:cubicBezTo>
                    <a:cubicBezTo>
                      <a:pt x="11" y="26"/>
                      <a:pt x="15" y="20"/>
                      <a:pt x="20" y="15"/>
                    </a:cubicBezTo>
                    <a:cubicBezTo>
                      <a:pt x="25" y="11"/>
                      <a:pt x="31" y="7"/>
                      <a:pt x="38" y="4"/>
                    </a:cubicBezTo>
                    <a:cubicBezTo>
                      <a:pt x="45" y="1"/>
                      <a:pt x="52" y="0"/>
                      <a:pt x="60" y="0"/>
                    </a:cubicBezTo>
                    <a:cubicBezTo>
                      <a:pt x="68" y="0"/>
                      <a:pt x="76" y="1"/>
                      <a:pt x="82" y="4"/>
                    </a:cubicBezTo>
                    <a:cubicBezTo>
                      <a:pt x="89" y="7"/>
                      <a:pt x="95" y="10"/>
                      <a:pt x="100" y="15"/>
                    </a:cubicBezTo>
                    <a:cubicBezTo>
                      <a:pt x="105" y="20"/>
                      <a:pt x="109" y="26"/>
                      <a:pt x="112" y="33"/>
                    </a:cubicBezTo>
                    <a:cubicBezTo>
                      <a:pt x="115" y="40"/>
                      <a:pt x="117" y="47"/>
                      <a:pt x="117" y="54"/>
                    </a:cubicBezTo>
                    <a:cubicBezTo>
                      <a:pt x="117" y="67"/>
                      <a:pt x="112" y="78"/>
                      <a:pt x="104" y="88"/>
                    </a:cubicBezTo>
                    <a:cubicBezTo>
                      <a:pt x="115" y="98"/>
                      <a:pt x="120" y="112"/>
                      <a:pt x="120" y="128"/>
                    </a:cubicBezTo>
                    <a:cubicBezTo>
                      <a:pt x="120" y="136"/>
                      <a:pt x="119" y="144"/>
                      <a:pt x="115" y="151"/>
                    </a:cubicBezTo>
                    <a:cubicBezTo>
                      <a:pt x="112" y="157"/>
                      <a:pt x="108" y="163"/>
                      <a:pt x="102" y="168"/>
                    </a:cubicBezTo>
                    <a:cubicBezTo>
                      <a:pt x="97" y="173"/>
                      <a:pt x="90" y="177"/>
                      <a:pt x="83" y="180"/>
                    </a:cubicBezTo>
                    <a:cubicBezTo>
                      <a:pt x="76" y="183"/>
                      <a:pt x="68" y="184"/>
                      <a:pt x="60" y="184"/>
                    </a:cubicBezTo>
                    <a:close/>
                    <a:moveTo>
                      <a:pt x="60" y="7"/>
                    </a:moveTo>
                    <a:cubicBezTo>
                      <a:pt x="53" y="7"/>
                      <a:pt x="47" y="8"/>
                      <a:pt x="41" y="11"/>
                    </a:cubicBezTo>
                    <a:cubicBezTo>
                      <a:pt x="35" y="13"/>
                      <a:pt x="30" y="16"/>
                      <a:pt x="25" y="21"/>
                    </a:cubicBezTo>
                    <a:cubicBezTo>
                      <a:pt x="21" y="25"/>
                      <a:pt x="18" y="30"/>
                      <a:pt x="15" y="36"/>
                    </a:cubicBezTo>
                    <a:cubicBezTo>
                      <a:pt x="13" y="42"/>
                      <a:pt x="11" y="48"/>
                      <a:pt x="11" y="54"/>
                    </a:cubicBezTo>
                    <a:cubicBezTo>
                      <a:pt x="11" y="66"/>
                      <a:pt x="15" y="76"/>
                      <a:pt x="24" y="85"/>
                    </a:cubicBezTo>
                    <a:cubicBezTo>
                      <a:pt x="25" y="86"/>
                      <a:pt x="25" y="87"/>
                      <a:pt x="25" y="88"/>
                    </a:cubicBezTo>
                    <a:cubicBezTo>
                      <a:pt x="25" y="89"/>
                      <a:pt x="25" y="90"/>
                      <a:pt x="24" y="91"/>
                    </a:cubicBezTo>
                    <a:cubicBezTo>
                      <a:pt x="13" y="100"/>
                      <a:pt x="8" y="112"/>
                      <a:pt x="8" y="128"/>
                    </a:cubicBezTo>
                    <a:cubicBezTo>
                      <a:pt x="8" y="135"/>
                      <a:pt x="9" y="141"/>
                      <a:pt x="12" y="147"/>
                    </a:cubicBezTo>
                    <a:cubicBezTo>
                      <a:pt x="15" y="153"/>
                      <a:pt x="19" y="158"/>
                      <a:pt x="23" y="163"/>
                    </a:cubicBezTo>
                    <a:cubicBezTo>
                      <a:pt x="28" y="167"/>
                      <a:pt x="34" y="171"/>
                      <a:pt x="40" y="173"/>
                    </a:cubicBezTo>
                    <a:cubicBezTo>
                      <a:pt x="52" y="178"/>
                      <a:pt x="67" y="178"/>
                      <a:pt x="80" y="173"/>
                    </a:cubicBezTo>
                    <a:cubicBezTo>
                      <a:pt x="87" y="171"/>
                      <a:pt x="92" y="167"/>
                      <a:pt x="97" y="163"/>
                    </a:cubicBezTo>
                    <a:cubicBezTo>
                      <a:pt x="102" y="158"/>
                      <a:pt x="106" y="153"/>
                      <a:pt x="109" y="147"/>
                    </a:cubicBezTo>
                    <a:cubicBezTo>
                      <a:pt x="111" y="141"/>
                      <a:pt x="113" y="135"/>
                      <a:pt x="113" y="128"/>
                    </a:cubicBezTo>
                    <a:cubicBezTo>
                      <a:pt x="113" y="112"/>
                      <a:pt x="107" y="100"/>
                      <a:pt x="97" y="91"/>
                    </a:cubicBezTo>
                    <a:cubicBezTo>
                      <a:pt x="96" y="90"/>
                      <a:pt x="95" y="89"/>
                      <a:pt x="95" y="88"/>
                    </a:cubicBezTo>
                    <a:cubicBezTo>
                      <a:pt x="95" y="87"/>
                      <a:pt x="96" y="86"/>
                      <a:pt x="96" y="85"/>
                    </a:cubicBezTo>
                    <a:cubicBezTo>
                      <a:pt x="105" y="76"/>
                      <a:pt x="109" y="66"/>
                      <a:pt x="109" y="54"/>
                    </a:cubicBezTo>
                    <a:cubicBezTo>
                      <a:pt x="109" y="48"/>
                      <a:pt x="108" y="42"/>
                      <a:pt x="105" y="36"/>
                    </a:cubicBezTo>
                    <a:cubicBezTo>
                      <a:pt x="103" y="30"/>
                      <a:pt x="100" y="25"/>
                      <a:pt x="95" y="21"/>
                    </a:cubicBezTo>
                    <a:cubicBezTo>
                      <a:pt x="91" y="16"/>
                      <a:pt x="86" y="13"/>
                      <a:pt x="80" y="11"/>
                    </a:cubicBezTo>
                    <a:cubicBezTo>
                      <a:pt x="74" y="8"/>
                      <a:pt x="67" y="7"/>
                      <a:pt x="60"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2" name="Oval 143">
                <a:extLst>
                  <a:ext uri="{FF2B5EF4-FFF2-40B4-BE49-F238E27FC236}">
                    <a16:creationId xmlns:a16="http://schemas.microsoft.com/office/drawing/2014/main" id="{94EC22B0-6697-43A1-AF97-C439FA87AB8E}"/>
                  </a:ext>
                </a:extLst>
              </p:cNvPr>
              <p:cNvSpPr>
                <a:spLocks noChangeArrowheads="1"/>
              </p:cNvSpPr>
              <p:nvPr/>
            </p:nvSpPr>
            <p:spPr bwMode="auto">
              <a:xfrm>
                <a:off x="9652001" y="3692525"/>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3" name="Oval 144">
                <a:extLst>
                  <a:ext uri="{FF2B5EF4-FFF2-40B4-BE49-F238E27FC236}">
                    <a16:creationId xmlns:a16="http://schemas.microsoft.com/office/drawing/2014/main" id="{22E0D0AC-435F-4F4A-94E5-ED19DEB8337F}"/>
                  </a:ext>
                </a:extLst>
              </p:cNvPr>
              <p:cNvSpPr>
                <a:spLocks noChangeArrowheads="1"/>
              </p:cNvSpPr>
              <p:nvPr/>
            </p:nvSpPr>
            <p:spPr bwMode="auto">
              <a:xfrm>
                <a:off x="9502776" y="3840163"/>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4" name="Oval 145">
                <a:extLst>
                  <a:ext uri="{FF2B5EF4-FFF2-40B4-BE49-F238E27FC236}">
                    <a16:creationId xmlns:a16="http://schemas.microsoft.com/office/drawing/2014/main" id="{F5EA5EDB-3E76-4A9D-9896-EB7C92458F5A}"/>
                  </a:ext>
                </a:extLst>
              </p:cNvPr>
              <p:cNvSpPr>
                <a:spLocks noChangeArrowheads="1"/>
              </p:cNvSpPr>
              <p:nvPr/>
            </p:nvSpPr>
            <p:spPr bwMode="auto">
              <a:xfrm>
                <a:off x="9705976" y="38941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5" name="Oval 146">
                <a:extLst>
                  <a:ext uri="{FF2B5EF4-FFF2-40B4-BE49-F238E27FC236}">
                    <a16:creationId xmlns:a16="http://schemas.microsoft.com/office/drawing/2014/main" id="{141E1FAC-BEC0-466C-AFDB-DE43D3F299CF}"/>
                  </a:ext>
                </a:extLst>
              </p:cNvPr>
              <p:cNvSpPr>
                <a:spLocks noChangeArrowheads="1"/>
              </p:cNvSpPr>
              <p:nvPr/>
            </p:nvSpPr>
            <p:spPr bwMode="auto">
              <a:xfrm>
                <a:off x="9559926" y="3521075"/>
                <a:ext cx="39688"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6" name="Oval 147">
                <a:extLst>
                  <a:ext uri="{FF2B5EF4-FFF2-40B4-BE49-F238E27FC236}">
                    <a16:creationId xmlns:a16="http://schemas.microsoft.com/office/drawing/2014/main" id="{ADAFA3F3-BA67-4E04-AA38-FD9D4BDD0F4A}"/>
                  </a:ext>
                </a:extLst>
              </p:cNvPr>
              <p:cNvSpPr>
                <a:spLocks noChangeArrowheads="1"/>
              </p:cNvSpPr>
              <p:nvPr/>
            </p:nvSpPr>
            <p:spPr bwMode="auto">
              <a:xfrm>
                <a:off x="9752013" y="35893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7" name="Oval 148">
                <a:extLst>
                  <a:ext uri="{FF2B5EF4-FFF2-40B4-BE49-F238E27FC236}">
                    <a16:creationId xmlns:a16="http://schemas.microsoft.com/office/drawing/2014/main" id="{007878D9-7935-4D3D-ABFA-FEFDB4B9A015}"/>
                  </a:ext>
                </a:extLst>
              </p:cNvPr>
              <p:cNvSpPr>
                <a:spLocks noChangeArrowheads="1"/>
              </p:cNvSpPr>
              <p:nvPr/>
            </p:nvSpPr>
            <p:spPr bwMode="auto">
              <a:xfrm>
                <a:off x="9648826" y="360838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227" name="矩形: 圆角 226">
            <a:extLst>
              <a:ext uri="{FF2B5EF4-FFF2-40B4-BE49-F238E27FC236}">
                <a16:creationId xmlns:a16="http://schemas.microsoft.com/office/drawing/2014/main" id="{A0C83695-E8A3-4BAD-9313-91162C81D400}"/>
              </a:ext>
            </a:extLst>
          </p:cNvPr>
          <p:cNvSpPr/>
          <p:nvPr/>
        </p:nvSpPr>
        <p:spPr>
          <a:xfrm>
            <a:off x="1205898" y="4136912"/>
            <a:ext cx="3798120" cy="461665"/>
          </a:xfrm>
          <a:prstGeom prst="roundRect">
            <a:avLst>
              <a:gd name="adj" fmla="val 3238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a:solidFill>
                  <a:srgbClr val="002060"/>
                </a:solidFill>
                <a:latin typeface="微软雅黑" panose="020B0503020204020204" pitchFamily="34" charset="-122"/>
                <a:ea typeface="微软雅黑" panose="020B0503020204020204" pitchFamily="34" charset="-122"/>
              </a:rPr>
              <a:t>汇报人：换文字    时间：</a:t>
            </a:r>
            <a:r>
              <a:rPr lang="en-US" altLang="zh-CN" sz="1400" b="1" dirty="0">
                <a:solidFill>
                  <a:srgbClr val="002060"/>
                </a:solidFill>
                <a:latin typeface="微软雅黑" panose="020B0503020204020204" pitchFamily="34" charset="-122"/>
                <a:ea typeface="微软雅黑" panose="020B0503020204020204" pitchFamily="34" charset="-122"/>
              </a:rPr>
              <a:t>201X</a:t>
            </a:r>
            <a:r>
              <a:rPr lang="zh-CN" altLang="en-US" sz="1400" b="1" dirty="0">
                <a:solidFill>
                  <a:srgbClr val="002060"/>
                </a:solidFill>
                <a:latin typeface="微软雅黑" panose="020B0503020204020204" pitchFamily="34" charset="-122"/>
                <a:ea typeface="微软雅黑" panose="020B0503020204020204" pitchFamily="34" charset="-122"/>
              </a:rPr>
              <a:t>年</a:t>
            </a:r>
            <a:r>
              <a:rPr lang="en-US" altLang="zh-CN" sz="1400" b="1" dirty="0">
                <a:solidFill>
                  <a:srgbClr val="002060"/>
                </a:solidFill>
                <a:latin typeface="微软雅黑" panose="020B0503020204020204" pitchFamily="34" charset="-122"/>
                <a:ea typeface="微软雅黑" panose="020B0503020204020204" pitchFamily="34" charset="-122"/>
              </a:rPr>
              <a:t>X</a:t>
            </a:r>
            <a:r>
              <a:rPr lang="zh-CN" altLang="en-US" sz="1400" b="1" dirty="0">
                <a:solidFill>
                  <a:srgbClr val="002060"/>
                </a:solidFill>
                <a:latin typeface="微软雅黑" panose="020B0503020204020204" pitchFamily="34" charset="-122"/>
                <a:ea typeface="微软雅黑" panose="020B0503020204020204" pitchFamily="34" charset="-122"/>
              </a:rPr>
              <a:t>月</a:t>
            </a:r>
          </a:p>
        </p:txBody>
      </p:sp>
      <p:pic>
        <p:nvPicPr>
          <p:cNvPr id="228" name="Two Steps From Hell - Victory">
            <a:hlinkClick r:id="" action="ppaction://media"/>
            <a:extLst>
              <a:ext uri="{FF2B5EF4-FFF2-40B4-BE49-F238E27FC236}">
                <a16:creationId xmlns:a16="http://schemas.microsoft.com/office/drawing/2014/main" id="{60ABBCE5-61E3-4695-B4A5-295DE3CB8C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9600" y="0"/>
            <a:ext cx="609600" cy="609600"/>
          </a:xfrm>
          <a:prstGeom prst="rect">
            <a:avLst/>
          </a:prstGeom>
        </p:spPr>
      </p:pic>
    </p:spTree>
    <p:extLst>
      <p:ext uri="{BB962C8B-B14F-4D97-AF65-F5344CB8AC3E}">
        <p14:creationId xmlns:p14="http://schemas.microsoft.com/office/powerpoint/2010/main" val="2604951990"/>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8"/>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155"/>
                                        </p:tgtEl>
                                        <p:attrNameLst>
                                          <p:attrName>style.visibility</p:attrName>
                                        </p:attrNameLst>
                                      </p:cBhvr>
                                      <p:to>
                                        <p:strVal val="visible"/>
                                      </p:to>
                                    </p:set>
                                    <p:animEffect transition="in" filter="barn(inVertical)">
                                      <p:cBhvr>
                                        <p:cTn id="10" dur="500"/>
                                        <p:tgtEl>
                                          <p:spTgt spid="155"/>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9"/>
                                        </p:tgtEl>
                                        <p:attrNameLst>
                                          <p:attrName>ppt_y</p:attrName>
                                        </p:attrNameLst>
                                      </p:cBhvr>
                                      <p:tavLst>
                                        <p:tav tm="0">
                                          <p:val>
                                            <p:strVal val="#ppt_y"/>
                                          </p:val>
                                        </p:tav>
                                        <p:tav tm="100000">
                                          <p:val>
                                            <p:strVal val="#ppt_y"/>
                                          </p:val>
                                        </p:tav>
                                      </p:tavLst>
                                    </p:anim>
                                    <p:anim calcmode="lin" valueType="num">
                                      <p:cBhvr>
                                        <p:cTn id="16"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9"/>
                                        </p:tgtEl>
                                      </p:cBhvr>
                                    </p:animEffect>
                                  </p:childTnLst>
                                </p:cTn>
                              </p:par>
                            </p:childTnLst>
                          </p:cTn>
                        </p:par>
                        <p:par>
                          <p:cTn id="19" fill="hold">
                            <p:stCondLst>
                              <p:cond delay="1650"/>
                            </p:stCondLst>
                            <p:childTnLst>
                              <p:par>
                                <p:cTn id="20" presetID="29" presetClass="entr" presetSubtype="0" fill="hold" grpId="1"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ppt_x</p:attrName>
                                        </p:attrNameLst>
                                      </p:cBhvr>
                                      <p:tavLst>
                                        <p:tav tm="0">
                                          <p:val>
                                            <p:strVal val="#ppt_x-.2"/>
                                          </p:val>
                                        </p:tav>
                                        <p:tav tm="100000">
                                          <p:val>
                                            <p:strVal val="#ppt_x"/>
                                          </p:val>
                                        </p:tav>
                                      </p:tavLst>
                                    </p:anim>
                                    <p:anim calcmode="lin" valueType="num">
                                      <p:cBhvr>
                                        <p:cTn id="23" dur="5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24" dur="500"/>
                                        <p:tgtEl>
                                          <p:spTgt spid="11"/>
                                        </p:tgtEl>
                                      </p:cBhvr>
                                    </p:animEffect>
                                  </p:childTnLst>
                                </p:cTn>
                              </p:par>
                            </p:childTnLst>
                          </p:cTn>
                        </p:par>
                        <p:par>
                          <p:cTn id="25" fill="hold">
                            <p:stCondLst>
                              <p:cond delay="2150"/>
                            </p:stCondLst>
                            <p:childTnLst>
                              <p:par>
                                <p:cTn id="26" presetID="22" presetClass="entr" presetSubtype="2" fill="hold"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right)">
                                      <p:cBhvr>
                                        <p:cTn id="28" dur="500"/>
                                        <p:tgtEl>
                                          <p:spTgt spid="12"/>
                                        </p:tgtEl>
                                      </p:cBhvr>
                                    </p:animEffect>
                                  </p:childTnLst>
                                </p:cTn>
                              </p:par>
                            </p:childTnLst>
                          </p:cTn>
                        </p:par>
                        <p:par>
                          <p:cTn id="29" fill="hold">
                            <p:stCondLst>
                              <p:cond delay="2650"/>
                            </p:stCondLst>
                            <p:childTnLst>
                              <p:par>
                                <p:cTn id="30" presetID="22" presetClass="entr" presetSubtype="8" fill="hold" grpId="0" nodeType="afterEffect">
                                  <p:stCondLst>
                                    <p:cond delay="0"/>
                                  </p:stCondLst>
                                  <p:childTnLst>
                                    <p:set>
                                      <p:cBhvr>
                                        <p:cTn id="31" dur="1" fill="hold">
                                          <p:stCondLst>
                                            <p:cond delay="0"/>
                                          </p:stCondLst>
                                        </p:cTn>
                                        <p:tgtEl>
                                          <p:spTgt spid="227"/>
                                        </p:tgtEl>
                                        <p:attrNameLst>
                                          <p:attrName>style.visibility</p:attrName>
                                        </p:attrNameLst>
                                      </p:cBhvr>
                                      <p:to>
                                        <p:strVal val="visible"/>
                                      </p:to>
                                    </p:set>
                                    <p:animEffect transition="in" filter="wipe(left)">
                                      <p:cBhvr>
                                        <p:cTn id="32"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3" repeatCount="indefinite" fill="hold" display="0">
                  <p:stCondLst>
                    <p:cond delay="indefinite"/>
                  </p:stCondLst>
                  <p:endCondLst>
                    <p:cond evt="onStopAudio" delay="0">
                      <p:tgtEl>
                        <p:sldTgt/>
                      </p:tgtEl>
                    </p:cond>
                  </p:endCondLst>
                </p:cTn>
                <p:tgtEl>
                  <p:spTgt spid="228"/>
                </p:tgtEl>
              </p:cMediaNode>
            </p:audio>
          </p:childTnLst>
        </p:cTn>
      </p:par>
    </p:tnLst>
    <p:bldLst>
      <p:bldP spid="9" grpId="0"/>
      <p:bldP spid="11" grpId="0"/>
      <p:bldP spid="11" grpId="1"/>
      <p:bldP spid="22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491"/>
          <p:cNvSpPr>
            <a:spLocks noEditPoints="1"/>
          </p:cNvSpPr>
          <p:nvPr/>
        </p:nvSpPr>
        <p:spPr bwMode="auto">
          <a:xfrm>
            <a:off x="4891793" y="2997977"/>
            <a:ext cx="2986020" cy="2997870"/>
          </a:xfrm>
          <a:custGeom>
            <a:avLst/>
            <a:gdLst>
              <a:gd name="T0" fmla="*/ 1407 w 1705"/>
              <a:gd name="T1" fmla="*/ 204 h 1712"/>
              <a:gd name="T2" fmla="*/ 1345 w 1705"/>
              <a:gd name="T3" fmla="*/ 201 h 1712"/>
              <a:gd name="T4" fmla="*/ 1229 w 1705"/>
              <a:gd name="T5" fmla="*/ 290 h 1712"/>
              <a:gd name="T6" fmla="*/ 1107 w 1705"/>
              <a:gd name="T7" fmla="*/ 310 h 1712"/>
              <a:gd name="T8" fmla="*/ 1012 w 1705"/>
              <a:gd name="T9" fmla="*/ 230 h 1712"/>
              <a:gd name="T10" fmla="*/ 986 w 1705"/>
              <a:gd name="T11" fmla="*/ 40 h 1712"/>
              <a:gd name="T12" fmla="*/ 946 w 1705"/>
              <a:gd name="T13" fmla="*/ 0 h 1712"/>
              <a:gd name="T14" fmla="*/ 777 w 1705"/>
              <a:gd name="T15" fmla="*/ 0 h 1712"/>
              <a:gd name="T16" fmla="*/ 728 w 1705"/>
              <a:gd name="T17" fmla="*/ 54 h 1712"/>
              <a:gd name="T18" fmla="*/ 702 w 1705"/>
              <a:gd name="T19" fmla="*/ 227 h 1712"/>
              <a:gd name="T20" fmla="*/ 628 w 1705"/>
              <a:gd name="T21" fmla="*/ 299 h 1712"/>
              <a:gd name="T22" fmla="*/ 537 w 1705"/>
              <a:gd name="T23" fmla="*/ 313 h 1712"/>
              <a:gd name="T24" fmla="*/ 365 w 1705"/>
              <a:gd name="T25" fmla="*/ 184 h 1712"/>
              <a:gd name="T26" fmla="*/ 312 w 1705"/>
              <a:gd name="T27" fmla="*/ 187 h 1712"/>
              <a:gd name="T28" fmla="*/ 193 w 1705"/>
              <a:gd name="T29" fmla="*/ 307 h 1712"/>
              <a:gd name="T30" fmla="*/ 193 w 1705"/>
              <a:gd name="T31" fmla="*/ 367 h 1712"/>
              <a:gd name="T32" fmla="*/ 314 w 1705"/>
              <a:gd name="T33" fmla="*/ 525 h 1712"/>
              <a:gd name="T34" fmla="*/ 304 w 1705"/>
              <a:gd name="T35" fmla="*/ 607 h 1712"/>
              <a:gd name="T36" fmla="*/ 241 w 1705"/>
              <a:gd name="T37" fmla="*/ 696 h 1712"/>
              <a:gd name="T38" fmla="*/ 46 w 1705"/>
              <a:gd name="T39" fmla="*/ 720 h 1712"/>
              <a:gd name="T40" fmla="*/ 4 w 1705"/>
              <a:gd name="T41" fmla="*/ 755 h 1712"/>
              <a:gd name="T42" fmla="*/ 0 w 1705"/>
              <a:gd name="T43" fmla="*/ 936 h 1712"/>
              <a:gd name="T44" fmla="*/ 51 w 1705"/>
              <a:gd name="T45" fmla="*/ 986 h 1712"/>
              <a:gd name="T46" fmla="*/ 217 w 1705"/>
              <a:gd name="T47" fmla="*/ 1012 h 1712"/>
              <a:gd name="T48" fmla="*/ 298 w 1705"/>
              <a:gd name="T49" fmla="*/ 1089 h 1712"/>
              <a:gd name="T50" fmla="*/ 300 w 1705"/>
              <a:gd name="T51" fmla="*/ 1189 h 1712"/>
              <a:gd name="T52" fmla="*/ 190 w 1705"/>
              <a:gd name="T53" fmla="*/ 1322 h 1712"/>
              <a:gd name="T54" fmla="*/ 194 w 1705"/>
              <a:gd name="T55" fmla="*/ 1407 h 1712"/>
              <a:gd name="T56" fmla="*/ 297 w 1705"/>
              <a:gd name="T57" fmla="*/ 1514 h 1712"/>
              <a:gd name="T58" fmla="*/ 372 w 1705"/>
              <a:gd name="T59" fmla="*/ 1515 h 1712"/>
              <a:gd name="T60" fmla="*/ 505 w 1705"/>
              <a:gd name="T61" fmla="*/ 1417 h 1712"/>
              <a:gd name="T62" fmla="*/ 623 w 1705"/>
              <a:gd name="T63" fmla="*/ 1421 h 1712"/>
              <a:gd name="T64" fmla="*/ 693 w 1705"/>
              <a:gd name="T65" fmla="*/ 1490 h 1712"/>
              <a:gd name="T66" fmla="*/ 716 w 1705"/>
              <a:gd name="T67" fmla="*/ 1655 h 1712"/>
              <a:gd name="T68" fmla="*/ 771 w 1705"/>
              <a:gd name="T69" fmla="*/ 1712 h 1712"/>
              <a:gd name="T70" fmla="*/ 922 w 1705"/>
              <a:gd name="T71" fmla="*/ 1712 h 1712"/>
              <a:gd name="T72" fmla="*/ 980 w 1705"/>
              <a:gd name="T73" fmla="*/ 1663 h 1712"/>
              <a:gd name="T74" fmla="*/ 1007 w 1705"/>
              <a:gd name="T75" fmla="*/ 1486 h 1712"/>
              <a:gd name="T76" fmla="*/ 1103 w 1705"/>
              <a:gd name="T77" fmla="*/ 1408 h 1712"/>
              <a:gd name="T78" fmla="*/ 1194 w 1705"/>
              <a:gd name="T79" fmla="*/ 1422 h 1712"/>
              <a:gd name="T80" fmla="*/ 1324 w 1705"/>
              <a:gd name="T81" fmla="*/ 1523 h 1712"/>
              <a:gd name="T82" fmla="*/ 1393 w 1705"/>
              <a:gd name="T83" fmla="*/ 1521 h 1712"/>
              <a:gd name="T84" fmla="*/ 1505 w 1705"/>
              <a:gd name="T85" fmla="*/ 1410 h 1712"/>
              <a:gd name="T86" fmla="*/ 1516 w 1705"/>
              <a:gd name="T87" fmla="*/ 1341 h 1712"/>
              <a:gd name="T88" fmla="*/ 1406 w 1705"/>
              <a:gd name="T89" fmla="*/ 1195 h 1712"/>
              <a:gd name="T90" fmla="*/ 1414 w 1705"/>
              <a:gd name="T91" fmla="*/ 1085 h 1712"/>
              <a:gd name="T92" fmla="*/ 1501 w 1705"/>
              <a:gd name="T93" fmla="*/ 1012 h 1712"/>
              <a:gd name="T94" fmla="*/ 1649 w 1705"/>
              <a:gd name="T95" fmla="*/ 995 h 1712"/>
              <a:gd name="T96" fmla="*/ 1701 w 1705"/>
              <a:gd name="T97" fmla="*/ 954 h 1712"/>
              <a:gd name="T98" fmla="*/ 1705 w 1705"/>
              <a:gd name="T99" fmla="*/ 778 h 1712"/>
              <a:gd name="T100" fmla="*/ 1662 w 1705"/>
              <a:gd name="T101" fmla="*/ 732 h 1712"/>
              <a:gd name="T102" fmla="*/ 1455 w 1705"/>
              <a:gd name="T103" fmla="*/ 692 h 1712"/>
              <a:gd name="T104" fmla="*/ 1404 w 1705"/>
              <a:gd name="T105" fmla="*/ 608 h 1712"/>
              <a:gd name="T106" fmla="*/ 1412 w 1705"/>
              <a:gd name="T107" fmla="*/ 517 h 1712"/>
              <a:gd name="T108" fmla="*/ 1504 w 1705"/>
              <a:gd name="T109" fmla="*/ 396 h 1712"/>
              <a:gd name="T110" fmla="*/ 1521 w 1705"/>
              <a:gd name="T111" fmla="*/ 332 h 1712"/>
              <a:gd name="T112" fmla="*/ 1407 w 1705"/>
              <a:gd name="T113" fmla="*/ 204 h 1712"/>
              <a:gd name="T114" fmla="*/ 996 w 1705"/>
              <a:gd name="T115" fmla="*/ 1003 h 1712"/>
              <a:gd name="T116" fmla="*/ 703 w 1705"/>
              <a:gd name="T117" fmla="*/ 1002 h 1712"/>
              <a:gd name="T118" fmla="*/ 705 w 1705"/>
              <a:gd name="T119" fmla="*/ 710 h 1712"/>
              <a:gd name="T120" fmla="*/ 997 w 1705"/>
              <a:gd name="T121" fmla="*/ 711 h 1712"/>
              <a:gd name="T122" fmla="*/ 996 w 1705"/>
              <a:gd name="T123" fmla="*/ 1003 h 1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 h="1712">
                <a:moveTo>
                  <a:pt x="1407" y="204"/>
                </a:moveTo>
                <a:cubicBezTo>
                  <a:pt x="1376" y="174"/>
                  <a:pt x="1345" y="201"/>
                  <a:pt x="1345" y="201"/>
                </a:cubicBezTo>
                <a:cubicBezTo>
                  <a:pt x="1345" y="201"/>
                  <a:pt x="1289" y="241"/>
                  <a:pt x="1229" y="290"/>
                </a:cubicBezTo>
                <a:cubicBezTo>
                  <a:pt x="1169" y="338"/>
                  <a:pt x="1107" y="310"/>
                  <a:pt x="1107" y="310"/>
                </a:cubicBezTo>
                <a:cubicBezTo>
                  <a:pt x="1015" y="289"/>
                  <a:pt x="1012" y="230"/>
                  <a:pt x="1012" y="230"/>
                </a:cubicBezTo>
                <a:cubicBezTo>
                  <a:pt x="986" y="40"/>
                  <a:pt x="986" y="40"/>
                  <a:pt x="986" y="40"/>
                </a:cubicBezTo>
                <a:cubicBezTo>
                  <a:pt x="980" y="1"/>
                  <a:pt x="946" y="0"/>
                  <a:pt x="946" y="0"/>
                </a:cubicBezTo>
                <a:cubicBezTo>
                  <a:pt x="777" y="0"/>
                  <a:pt x="777" y="0"/>
                  <a:pt x="777" y="0"/>
                </a:cubicBezTo>
                <a:cubicBezTo>
                  <a:pt x="730" y="2"/>
                  <a:pt x="728" y="54"/>
                  <a:pt x="728" y="54"/>
                </a:cubicBezTo>
                <a:cubicBezTo>
                  <a:pt x="702" y="227"/>
                  <a:pt x="702" y="227"/>
                  <a:pt x="702" y="227"/>
                </a:cubicBezTo>
                <a:cubicBezTo>
                  <a:pt x="696" y="258"/>
                  <a:pt x="628" y="299"/>
                  <a:pt x="628" y="299"/>
                </a:cubicBezTo>
                <a:cubicBezTo>
                  <a:pt x="589" y="322"/>
                  <a:pt x="537" y="313"/>
                  <a:pt x="537" y="313"/>
                </a:cubicBezTo>
                <a:cubicBezTo>
                  <a:pt x="365" y="184"/>
                  <a:pt x="365" y="184"/>
                  <a:pt x="365" y="184"/>
                </a:cubicBezTo>
                <a:cubicBezTo>
                  <a:pt x="342" y="166"/>
                  <a:pt x="312" y="187"/>
                  <a:pt x="312" y="187"/>
                </a:cubicBezTo>
                <a:cubicBezTo>
                  <a:pt x="193" y="307"/>
                  <a:pt x="193" y="307"/>
                  <a:pt x="193" y="307"/>
                </a:cubicBezTo>
                <a:cubicBezTo>
                  <a:pt x="165" y="336"/>
                  <a:pt x="193" y="367"/>
                  <a:pt x="193" y="367"/>
                </a:cubicBezTo>
                <a:cubicBezTo>
                  <a:pt x="199" y="374"/>
                  <a:pt x="314" y="525"/>
                  <a:pt x="314" y="525"/>
                </a:cubicBezTo>
                <a:cubicBezTo>
                  <a:pt x="322" y="545"/>
                  <a:pt x="304" y="607"/>
                  <a:pt x="304" y="607"/>
                </a:cubicBezTo>
                <a:cubicBezTo>
                  <a:pt x="292" y="669"/>
                  <a:pt x="241" y="696"/>
                  <a:pt x="241" y="696"/>
                </a:cubicBezTo>
                <a:cubicBezTo>
                  <a:pt x="46" y="720"/>
                  <a:pt x="46" y="720"/>
                  <a:pt x="46" y="720"/>
                </a:cubicBezTo>
                <a:cubicBezTo>
                  <a:pt x="16" y="720"/>
                  <a:pt x="4" y="755"/>
                  <a:pt x="4" y="755"/>
                </a:cubicBezTo>
                <a:cubicBezTo>
                  <a:pt x="0" y="936"/>
                  <a:pt x="0" y="936"/>
                  <a:pt x="0" y="936"/>
                </a:cubicBezTo>
                <a:cubicBezTo>
                  <a:pt x="2" y="977"/>
                  <a:pt x="51" y="986"/>
                  <a:pt x="51" y="986"/>
                </a:cubicBezTo>
                <a:cubicBezTo>
                  <a:pt x="217" y="1012"/>
                  <a:pt x="217" y="1012"/>
                  <a:pt x="217" y="1012"/>
                </a:cubicBezTo>
                <a:cubicBezTo>
                  <a:pt x="268" y="1014"/>
                  <a:pt x="298" y="1089"/>
                  <a:pt x="298" y="1089"/>
                </a:cubicBezTo>
                <a:cubicBezTo>
                  <a:pt x="321" y="1136"/>
                  <a:pt x="300" y="1189"/>
                  <a:pt x="300" y="1189"/>
                </a:cubicBezTo>
                <a:cubicBezTo>
                  <a:pt x="190" y="1322"/>
                  <a:pt x="190" y="1322"/>
                  <a:pt x="190" y="1322"/>
                </a:cubicBezTo>
                <a:cubicBezTo>
                  <a:pt x="152" y="1368"/>
                  <a:pt x="194" y="1407"/>
                  <a:pt x="194" y="1407"/>
                </a:cubicBezTo>
                <a:cubicBezTo>
                  <a:pt x="297" y="1514"/>
                  <a:pt x="297" y="1514"/>
                  <a:pt x="297" y="1514"/>
                </a:cubicBezTo>
                <a:cubicBezTo>
                  <a:pt x="335" y="1550"/>
                  <a:pt x="372" y="1515"/>
                  <a:pt x="372" y="1515"/>
                </a:cubicBezTo>
                <a:cubicBezTo>
                  <a:pt x="505" y="1417"/>
                  <a:pt x="505" y="1417"/>
                  <a:pt x="505" y="1417"/>
                </a:cubicBezTo>
                <a:cubicBezTo>
                  <a:pt x="551" y="1380"/>
                  <a:pt x="623" y="1421"/>
                  <a:pt x="623" y="1421"/>
                </a:cubicBezTo>
                <a:cubicBezTo>
                  <a:pt x="691" y="1446"/>
                  <a:pt x="693" y="1490"/>
                  <a:pt x="693" y="1490"/>
                </a:cubicBezTo>
                <a:cubicBezTo>
                  <a:pt x="716" y="1655"/>
                  <a:pt x="716" y="1655"/>
                  <a:pt x="716" y="1655"/>
                </a:cubicBezTo>
                <a:cubicBezTo>
                  <a:pt x="718" y="1709"/>
                  <a:pt x="771" y="1712"/>
                  <a:pt x="771" y="1712"/>
                </a:cubicBezTo>
                <a:cubicBezTo>
                  <a:pt x="922" y="1712"/>
                  <a:pt x="922" y="1712"/>
                  <a:pt x="922" y="1712"/>
                </a:cubicBezTo>
                <a:cubicBezTo>
                  <a:pt x="981" y="1703"/>
                  <a:pt x="980" y="1663"/>
                  <a:pt x="980" y="1663"/>
                </a:cubicBezTo>
                <a:cubicBezTo>
                  <a:pt x="1007" y="1486"/>
                  <a:pt x="1007" y="1486"/>
                  <a:pt x="1007" y="1486"/>
                </a:cubicBezTo>
                <a:cubicBezTo>
                  <a:pt x="1016" y="1422"/>
                  <a:pt x="1103" y="1408"/>
                  <a:pt x="1103" y="1408"/>
                </a:cubicBezTo>
                <a:cubicBezTo>
                  <a:pt x="1163" y="1387"/>
                  <a:pt x="1194" y="1422"/>
                  <a:pt x="1194" y="1422"/>
                </a:cubicBezTo>
                <a:cubicBezTo>
                  <a:pt x="1324" y="1523"/>
                  <a:pt x="1324" y="1523"/>
                  <a:pt x="1324" y="1523"/>
                </a:cubicBezTo>
                <a:cubicBezTo>
                  <a:pt x="1353" y="1549"/>
                  <a:pt x="1393" y="1521"/>
                  <a:pt x="1393" y="1521"/>
                </a:cubicBezTo>
                <a:cubicBezTo>
                  <a:pt x="1505" y="1410"/>
                  <a:pt x="1505" y="1410"/>
                  <a:pt x="1505" y="1410"/>
                </a:cubicBezTo>
                <a:cubicBezTo>
                  <a:pt x="1546" y="1372"/>
                  <a:pt x="1516" y="1341"/>
                  <a:pt x="1516" y="1341"/>
                </a:cubicBezTo>
                <a:cubicBezTo>
                  <a:pt x="1406" y="1195"/>
                  <a:pt x="1406" y="1195"/>
                  <a:pt x="1406" y="1195"/>
                </a:cubicBezTo>
                <a:cubicBezTo>
                  <a:pt x="1378" y="1154"/>
                  <a:pt x="1414" y="1085"/>
                  <a:pt x="1414" y="1085"/>
                </a:cubicBezTo>
                <a:cubicBezTo>
                  <a:pt x="1439" y="1013"/>
                  <a:pt x="1501" y="1012"/>
                  <a:pt x="1501" y="1012"/>
                </a:cubicBezTo>
                <a:cubicBezTo>
                  <a:pt x="1649" y="995"/>
                  <a:pt x="1649" y="995"/>
                  <a:pt x="1649" y="995"/>
                </a:cubicBezTo>
                <a:cubicBezTo>
                  <a:pt x="1688" y="998"/>
                  <a:pt x="1701" y="954"/>
                  <a:pt x="1701" y="954"/>
                </a:cubicBezTo>
                <a:cubicBezTo>
                  <a:pt x="1705" y="778"/>
                  <a:pt x="1705" y="778"/>
                  <a:pt x="1705" y="778"/>
                </a:cubicBezTo>
                <a:cubicBezTo>
                  <a:pt x="1700" y="733"/>
                  <a:pt x="1662" y="732"/>
                  <a:pt x="1662" y="732"/>
                </a:cubicBezTo>
                <a:cubicBezTo>
                  <a:pt x="1455" y="692"/>
                  <a:pt x="1455" y="692"/>
                  <a:pt x="1455" y="692"/>
                </a:cubicBezTo>
                <a:cubicBezTo>
                  <a:pt x="1420" y="683"/>
                  <a:pt x="1404" y="608"/>
                  <a:pt x="1404" y="608"/>
                </a:cubicBezTo>
                <a:cubicBezTo>
                  <a:pt x="1384" y="551"/>
                  <a:pt x="1412" y="517"/>
                  <a:pt x="1412" y="517"/>
                </a:cubicBezTo>
                <a:cubicBezTo>
                  <a:pt x="1504" y="396"/>
                  <a:pt x="1504" y="396"/>
                  <a:pt x="1504" y="396"/>
                </a:cubicBezTo>
                <a:cubicBezTo>
                  <a:pt x="1544" y="354"/>
                  <a:pt x="1521" y="332"/>
                  <a:pt x="1521" y="332"/>
                </a:cubicBezTo>
                <a:cubicBezTo>
                  <a:pt x="1521" y="332"/>
                  <a:pt x="1438" y="234"/>
                  <a:pt x="1407" y="204"/>
                </a:cubicBezTo>
                <a:close/>
                <a:moveTo>
                  <a:pt x="996" y="1003"/>
                </a:moveTo>
                <a:cubicBezTo>
                  <a:pt x="915" y="1084"/>
                  <a:pt x="784" y="1083"/>
                  <a:pt x="703" y="1002"/>
                </a:cubicBezTo>
                <a:cubicBezTo>
                  <a:pt x="623" y="921"/>
                  <a:pt x="624" y="790"/>
                  <a:pt x="705" y="710"/>
                </a:cubicBezTo>
                <a:cubicBezTo>
                  <a:pt x="786" y="629"/>
                  <a:pt x="917" y="630"/>
                  <a:pt x="997" y="711"/>
                </a:cubicBezTo>
                <a:cubicBezTo>
                  <a:pt x="1077" y="792"/>
                  <a:pt x="1077" y="923"/>
                  <a:pt x="996" y="100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Freeform 490"/>
          <p:cNvSpPr>
            <a:spLocks noEditPoints="1"/>
          </p:cNvSpPr>
          <p:nvPr/>
        </p:nvSpPr>
        <p:spPr bwMode="auto">
          <a:xfrm>
            <a:off x="4180836" y="1236136"/>
            <a:ext cx="2152126" cy="2152127"/>
          </a:xfrm>
          <a:custGeom>
            <a:avLst/>
            <a:gdLst>
              <a:gd name="T0" fmla="*/ 1225 w 1229"/>
              <a:gd name="T1" fmla="*/ 665 h 1229"/>
              <a:gd name="T2" fmla="*/ 1201 w 1229"/>
              <a:gd name="T3" fmla="*/ 629 h 1229"/>
              <a:gd name="T4" fmla="*/ 1101 w 1229"/>
              <a:gd name="T5" fmla="*/ 598 h 1229"/>
              <a:gd name="T6" fmla="*/ 1039 w 1229"/>
              <a:gd name="T7" fmla="*/ 535 h 1229"/>
              <a:gd name="T8" fmla="*/ 1046 w 1229"/>
              <a:gd name="T9" fmla="*/ 447 h 1229"/>
              <a:gd name="T10" fmla="*/ 1146 w 1229"/>
              <a:gd name="T11" fmla="*/ 354 h 1229"/>
              <a:gd name="T12" fmla="*/ 1152 w 1229"/>
              <a:gd name="T13" fmla="*/ 314 h 1229"/>
              <a:gd name="T14" fmla="*/ 1082 w 1229"/>
              <a:gd name="T15" fmla="*/ 216 h 1229"/>
              <a:gd name="T16" fmla="*/ 1031 w 1229"/>
              <a:gd name="T17" fmla="*/ 209 h 1229"/>
              <a:gd name="T18" fmla="*/ 920 w 1229"/>
              <a:gd name="T19" fmla="*/ 266 h 1229"/>
              <a:gd name="T20" fmla="*/ 848 w 1229"/>
              <a:gd name="T21" fmla="*/ 253 h 1229"/>
              <a:gd name="T22" fmla="*/ 802 w 1229"/>
              <a:gd name="T23" fmla="*/ 206 h 1229"/>
              <a:gd name="T24" fmla="*/ 806 w 1229"/>
              <a:gd name="T25" fmla="*/ 53 h 1229"/>
              <a:gd name="T26" fmla="*/ 782 w 1229"/>
              <a:gd name="T27" fmla="*/ 24 h 1229"/>
              <a:gd name="T28" fmla="*/ 663 w 1229"/>
              <a:gd name="T29" fmla="*/ 4 h 1229"/>
              <a:gd name="T30" fmla="*/ 628 w 1229"/>
              <a:gd name="T31" fmla="*/ 29 h 1229"/>
              <a:gd name="T32" fmla="*/ 586 w 1229"/>
              <a:gd name="T33" fmla="*/ 164 h 1229"/>
              <a:gd name="T34" fmla="*/ 535 w 1229"/>
              <a:gd name="T35" fmla="*/ 192 h 1229"/>
              <a:gd name="T36" fmla="*/ 457 w 1229"/>
              <a:gd name="T37" fmla="*/ 192 h 1229"/>
              <a:gd name="T38" fmla="*/ 363 w 1229"/>
              <a:gd name="T39" fmla="*/ 90 h 1229"/>
              <a:gd name="T40" fmla="*/ 325 w 1229"/>
              <a:gd name="T41" fmla="*/ 79 h 1229"/>
              <a:gd name="T42" fmla="*/ 218 w 1229"/>
              <a:gd name="T43" fmla="*/ 152 h 1229"/>
              <a:gd name="T44" fmla="*/ 210 w 1229"/>
              <a:gd name="T45" fmla="*/ 202 h 1229"/>
              <a:gd name="T46" fmla="*/ 264 w 1229"/>
              <a:gd name="T47" fmla="*/ 309 h 1229"/>
              <a:gd name="T48" fmla="*/ 253 w 1229"/>
              <a:gd name="T49" fmla="*/ 389 h 1229"/>
              <a:gd name="T50" fmla="*/ 195 w 1229"/>
              <a:gd name="T51" fmla="*/ 431 h 1229"/>
              <a:gd name="T52" fmla="*/ 73 w 1229"/>
              <a:gd name="T53" fmla="*/ 421 h 1229"/>
              <a:gd name="T54" fmla="*/ 25 w 1229"/>
              <a:gd name="T55" fmla="*/ 459 h 1229"/>
              <a:gd name="T56" fmla="*/ 6 w 1229"/>
              <a:gd name="T57" fmla="*/ 563 h 1229"/>
              <a:gd name="T58" fmla="*/ 36 w 1229"/>
              <a:gd name="T59" fmla="*/ 607 h 1229"/>
              <a:gd name="T60" fmla="*/ 148 w 1229"/>
              <a:gd name="T61" fmla="*/ 644 h 1229"/>
              <a:gd name="T62" fmla="*/ 195 w 1229"/>
              <a:gd name="T63" fmla="*/ 714 h 1229"/>
              <a:gd name="T64" fmla="*/ 183 w 1229"/>
              <a:gd name="T65" fmla="*/ 783 h 1229"/>
              <a:gd name="T66" fmla="*/ 97 w 1229"/>
              <a:gd name="T67" fmla="*/ 865 h 1229"/>
              <a:gd name="T68" fmla="*/ 87 w 1229"/>
              <a:gd name="T69" fmla="*/ 920 h 1229"/>
              <a:gd name="T70" fmla="*/ 149 w 1229"/>
              <a:gd name="T71" fmla="*/ 1008 h 1229"/>
              <a:gd name="T72" fmla="*/ 201 w 1229"/>
              <a:gd name="T73" fmla="*/ 1021 h 1229"/>
              <a:gd name="T74" fmla="*/ 315 w 1229"/>
              <a:gd name="T75" fmla="*/ 963 h 1229"/>
              <a:gd name="T76" fmla="*/ 400 w 1229"/>
              <a:gd name="T77" fmla="*/ 987 h 1229"/>
              <a:gd name="T78" fmla="*/ 430 w 1229"/>
              <a:gd name="T79" fmla="*/ 1046 h 1229"/>
              <a:gd name="T80" fmla="*/ 425 w 1229"/>
              <a:gd name="T81" fmla="*/ 1163 h 1229"/>
              <a:gd name="T82" fmla="*/ 455 w 1229"/>
              <a:gd name="T83" fmla="*/ 1202 h 1229"/>
              <a:gd name="T84" fmla="*/ 566 w 1229"/>
              <a:gd name="T85" fmla="*/ 1221 h 1229"/>
              <a:gd name="T86" fmla="*/ 610 w 1229"/>
              <a:gd name="T87" fmla="*/ 1199 h 1229"/>
              <a:gd name="T88" fmla="*/ 649 w 1229"/>
              <a:gd name="T89" fmla="*/ 1075 h 1229"/>
              <a:gd name="T90" fmla="*/ 716 w 1229"/>
              <a:gd name="T91" fmla="*/ 1034 h 1229"/>
              <a:gd name="T92" fmla="*/ 794 w 1229"/>
              <a:gd name="T93" fmla="*/ 1054 h 1229"/>
              <a:gd name="T94" fmla="*/ 866 w 1229"/>
              <a:gd name="T95" fmla="*/ 1133 h 1229"/>
              <a:gd name="T96" fmla="*/ 911 w 1229"/>
              <a:gd name="T97" fmla="*/ 1147 h 1229"/>
              <a:gd name="T98" fmla="*/ 1015 w 1229"/>
              <a:gd name="T99" fmla="*/ 1076 h 1229"/>
              <a:gd name="T100" fmla="*/ 1024 w 1229"/>
              <a:gd name="T101" fmla="*/ 1032 h 1229"/>
              <a:gd name="T102" fmla="*/ 961 w 1229"/>
              <a:gd name="T103" fmla="*/ 895 h 1229"/>
              <a:gd name="T104" fmla="*/ 989 w 1229"/>
              <a:gd name="T105" fmla="*/ 831 h 1229"/>
              <a:gd name="T106" fmla="*/ 1045 w 1229"/>
              <a:gd name="T107" fmla="*/ 798 h 1229"/>
              <a:gd name="T108" fmla="*/ 1154 w 1229"/>
              <a:gd name="T109" fmla="*/ 801 h 1229"/>
              <a:gd name="T110" fmla="*/ 1197 w 1229"/>
              <a:gd name="T111" fmla="*/ 785 h 1229"/>
              <a:gd name="T112" fmla="*/ 1225 w 1229"/>
              <a:gd name="T113" fmla="*/ 665 h 1229"/>
              <a:gd name="T114" fmla="*/ 596 w 1229"/>
              <a:gd name="T115" fmla="*/ 729 h 1229"/>
              <a:gd name="T116" fmla="*/ 499 w 1229"/>
              <a:gd name="T117" fmla="*/ 592 h 1229"/>
              <a:gd name="T118" fmla="*/ 636 w 1229"/>
              <a:gd name="T119" fmla="*/ 495 h 1229"/>
              <a:gd name="T120" fmla="*/ 733 w 1229"/>
              <a:gd name="T121" fmla="*/ 632 h 1229"/>
              <a:gd name="T122" fmla="*/ 596 w 1229"/>
              <a:gd name="T123" fmla="*/ 729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9" h="1229">
                <a:moveTo>
                  <a:pt x="1225" y="665"/>
                </a:moveTo>
                <a:cubicBezTo>
                  <a:pt x="1229" y="635"/>
                  <a:pt x="1201" y="629"/>
                  <a:pt x="1201" y="629"/>
                </a:cubicBezTo>
                <a:cubicBezTo>
                  <a:pt x="1201" y="629"/>
                  <a:pt x="1154" y="612"/>
                  <a:pt x="1101" y="598"/>
                </a:cubicBezTo>
                <a:cubicBezTo>
                  <a:pt x="1048" y="583"/>
                  <a:pt x="1039" y="535"/>
                  <a:pt x="1039" y="535"/>
                </a:cubicBezTo>
                <a:cubicBezTo>
                  <a:pt x="1013" y="473"/>
                  <a:pt x="1046" y="447"/>
                  <a:pt x="1046" y="447"/>
                </a:cubicBezTo>
                <a:cubicBezTo>
                  <a:pt x="1146" y="354"/>
                  <a:pt x="1146" y="354"/>
                  <a:pt x="1146" y="354"/>
                </a:cubicBezTo>
                <a:cubicBezTo>
                  <a:pt x="1166" y="334"/>
                  <a:pt x="1152" y="314"/>
                  <a:pt x="1152" y="314"/>
                </a:cubicBezTo>
                <a:cubicBezTo>
                  <a:pt x="1082" y="216"/>
                  <a:pt x="1082" y="216"/>
                  <a:pt x="1082" y="216"/>
                </a:cubicBezTo>
                <a:cubicBezTo>
                  <a:pt x="1062" y="189"/>
                  <a:pt x="1031" y="209"/>
                  <a:pt x="1031" y="209"/>
                </a:cubicBezTo>
                <a:cubicBezTo>
                  <a:pt x="920" y="266"/>
                  <a:pt x="920" y="266"/>
                  <a:pt x="920" y="266"/>
                </a:cubicBezTo>
                <a:cubicBezTo>
                  <a:pt x="899" y="275"/>
                  <a:pt x="848" y="253"/>
                  <a:pt x="848" y="253"/>
                </a:cubicBezTo>
                <a:cubicBezTo>
                  <a:pt x="818" y="239"/>
                  <a:pt x="802" y="206"/>
                  <a:pt x="802" y="206"/>
                </a:cubicBezTo>
                <a:cubicBezTo>
                  <a:pt x="806" y="53"/>
                  <a:pt x="806" y="53"/>
                  <a:pt x="806" y="53"/>
                </a:cubicBezTo>
                <a:cubicBezTo>
                  <a:pt x="807" y="32"/>
                  <a:pt x="782" y="24"/>
                  <a:pt x="782" y="24"/>
                </a:cubicBezTo>
                <a:cubicBezTo>
                  <a:pt x="663" y="4"/>
                  <a:pt x="663" y="4"/>
                  <a:pt x="663" y="4"/>
                </a:cubicBezTo>
                <a:cubicBezTo>
                  <a:pt x="635" y="0"/>
                  <a:pt x="628" y="29"/>
                  <a:pt x="628" y="29"/>
                </a:cubicBezTo>
                <a:cubicBezTo>
                  <a:pt x="626" y="35"/>
                  <a:pt x="586" y="164"/>
                  <a:pt x="586" y="164"/>
                </a:cubicBezTo>
                <a:cubicBezTo>
                  <a:pt x="578" y="177"/>
                  <a:pt x="535" y="192"/>
                  <a:pt x="535" y="192"/>
                </a:cubicBezTo>
                <a:cubicBezTo>
                  <a:pt x="494" y="211"/>
                  <a:pt x="457" y="192"/>
                  <a:pt x="457" y="192"/>
                </a:cubicBezTo>
                <a:cubicBezTo>
                  <a:pt x="363" y="90"/>
                  <a:pt x="363" y="90"/>
                  <a:pt x="363" y="90"/>
                </a:cubicBezTo>
                <a:cubicBezTo>
                  <a:pt x="350" y="72"/>
                  <a:pt x="325" y="79"/>
                  <a:pt x="325" y="79"/>
                </a:cubicBezTo>
                <a:cubicBezTo>
                  <a:pt x="218" y="152"/>
                  <a:pt x="218" y="152"/>
                  <a:pt x="218" y="152"/>
                </a:cubicBezTo>
                <a:cubicBezTo>
                  <a:pt x="196" y="170"/>
                  <a:pt x="210" y="202"/>
                  <a:pt x="210" y="202"/>
                </a:cubicBezTo>
                <a:cubicBezTo>
                  <a:pt x="264" y="309"/>
                  <a:pt x="264" y="309"/>
                  <a:pt x="264" y="309"/>
                </a:cubicBezTo>
                <a:cubicBezTo>
                  <a:pt x="284" y="340"/>
                  <a:pt x="253" y="389"/>
                  <a:pt x="253" y="389"/>
                </a:cubicBezTo>
                <a:cubicBezTo>
                  <a:pt x="235" y="421"/>
                  <a:pt x="195" y="431"/>
                  <a:pt x="195" y="431"/>
                </a:cubicBezTo>
                <a:cubicBezTo>
                  <a:pt x="73" y="421"/>
                  <a:pt x="73" y="421"/>
                  <a:pt x="73" y="421"/>
                </a:cubicBezTo>
                <a:cubicBezTo>
                  <a:pt x="30" y="419"/>
                  <a:pt x="25" y="459"/>
                  <a:pt x="25" y="459"/>
                </a:cubicBezTo>
                <a:cubicBezTo>
                  <a:pt x="6" y="563"/>
                  <a:pt x="6" y="563"/>
                  <a:pt x="6" y="563"/>
                </a:cubicBezTo>
                <a:cubicBezTo>
                  <a:pt x="0" y="600"/>
                  <a:pt x="36" y="607"/>
                  <a:pt x="36" y="607"/>
                </a:cubicBezTo>
                <a:cubicBezTo>
                  <a:pt x="148" y="644"/>
                  <a:pt x="148" y="644"/>
                  <a:pt x="148" y="644"/>
                </a:cubicBezTo>
                <a:cubicBezTo>
                  <a:pt x="189" y="655"/>
                  <a:pt x="195" y="714"/>
                  <a:pt x="195" y="714"/>
                </a:cubicBezTo>
                <a:cubicBezTo>
                  <a:pt x="208" y="764"/>
                  <a:pt x="183" y="783"/>
                  <a:pt x="183" y="783"/>
                </a:cubicBezTo>
                <a:cubicBezTo>
                  <a:pt x="97" y="865"/>
                  <a:pt x="97" y="865"/>
                  <a:pt x="97" y="865"/>
                </a:cubicBezTo>
                <a:cubicBezTo>
                  <a:pt x="67" y="888"/>
                  <a:pt x="87" y="920"/>
                  <a:pt x="87" y="920"/>
                </a:cubicBezTo>
                <a:cubicBezTo>
                  <a:pt x="149" y="1008"/>
                  <a:pt x="149" y="1008"/>
                  <a:pt x="149" y="1008"/>
                </a:cubicBezTo>
                <a:cubicBezTo>
                  <a:pt x="179" y="1038"/>
                  <a:pt x="201" y="1021"/>
                  <a:pt x="201" y="1021"/>
                </a:cubicBezTo>
                <a:cubicBezTo>
                  <a:pt x="315" y="963"/>
                  <a:pt x="315" y="963"/>
                  <a:pt x="315" y="963"/>
                </a:cubicBezTo>
                <a:cubicBezTo>
                  <a:pt x="356" y="943"/>
                  <a:pt x="400" y="987"/>
                  <a:pt x="400" y="987"/>
                </a:cubicBezTo>
                <a:cubicBezTo>
                  <a:pt x="437" y="1013"/>
                  <a:pt x="430" y="1046"/>
                  <a:pt x="430" y="1046"/>
                </a:cubicBezTo>
                <a:cubicBezTo>
                  <a:pt x="425" y="1163"/>
                  <a:pt x="425" y="1163"/>
                  <a:pt x="425" y="1163"/>
                </a:cubicBezTo>
                <a:cubicBezTo>
                  <a:pt x="422" y="1190"/>
                  <a:pt x="455" y="1202"/>
                  <a:pt x="455" y="1202"/>
                </a:cubicBezTo>
                <a:cubicBezTo>
                  <a:pt x="566" y="1221"/>
                  <a:pt x="566" y="1221"/>
                  <a:pt x="566" y="1221"/>
                </a:cubicBezTo>
                <a:cubicBezTo>
                  <a:pt x="605" y="1229"/>
                  <a:pt x="610" y="1199"/>
                  <a:pt x="610" y="1199"/>
                </a:cubicBezTo>
                <a:cubicBezTo>
                  <a:pt x="649" y="1075"/>
                  <a:pt x="649" y="1075"/>
                  <a:pt x="649" y="1075"/>
                </a:cubicBezTo>
                <a:cubicBezTo>
                  <a:pt x="661" y="1042"/>
                  <a:pt x="716" y="1034"/>
                  <a:pt x="716" y="1034"/>
                </a:cubicBezTo>
                <a:cubicBezTo>
                  <a:pt x="769" y="1019"/>
                  <a:pt x="794" y="1054"/>
                  <a:pt x="794" y="1054"/>
                </a:cubicBezTo>
                <a:cubicBezTo>
                  <a:pt x="866" y="1133"/>
                  <a:pt x="866" y="1133"/>
                  <a:pt x="866" y="1133"/>
                </a:cubicBezTo>
                <a:cubicBezTo>
                  <a:pt x="880" y="1157"/>
                  <a:pt x="911" y="1147"/>
                  <a:pt x="911" y="1147"/>
                </a:cubicBezTo>
                <a:cubicBezTo>
                  <a:pt x="1015" y="1076"/>
                  <a:pt x="1015" y="1076"/>
                  <a:pt x="1015" y="1076"/>
                </a:cubicBezTo>
                <a:cubicBezTo>
                  <a:pt x="1039" y="1054"/>
                  <a:pt x="1024" y="1032"/>
                  <a:pt x="1024" y="1032"/>
                </a:cubicBezTo>
                <a:cubicBezTo>
                  <a:pt x="961" y="895"/>
                  <a:pt x="961" y="895"/>
                  <a:pt x="961" y="895"/>
                </a:cubicBezTo>
                <a:cubicBezTo>
                  <a:pt x="952" y="871"/>
                  <a:pt x="989" y="831"/>
                  <a:pt x="989" y="831"/>
                </a:cubicBezTo>
                <a:cubicBezTo>
                  <a:pt x="1014" y="796"/>
                  <a:pt x="1045" y="798"/>
                  <a:pt x="1045" y="798"/>
                </a:cubicBezTo>
                <a:cubicBezTo>
                  <a:pt x="1154" y="801"/>
                  <a:pt x="1154" y="801"/>
                  <a:pt x="1154" y="801"/>
                </a:cubicBezTo>
                <a:cubicBezTo>
                  <a:pt x="1194" y="807"/>
                  <a:pt x="1197" y="785"/>
                  <a:pt x="1197" y="785"/>
                </a:cubicBezTo>
                <a:cubicBezTo>
                  <a:pt x="1197" y="785"/>
                  <a:pt x="1220" y="696"/>
                  <a:pt x="1225" y="665"/>
                </a:cubicBezTo>
                <a:close/>
                <a:moveTo>
                  <a:pt x="596" y="729"/>
                </a:moveTo>
                <a:cubicBezTo>
                  <a:pt x="531" y="718"/>
                  <a:pt x="488" y="657"/>
                  <a:pt x="499" y="592"/>
                </a:cubicBezTo>
                <a:cubicBezTo>
                  <a:pt x="510" y="528"/>
                  <a:pt x="571" y="484"/>
                  <a:pt x="636" y="495"/>
                </a:cubicBezTo>
                <a:cubicBezTo>
                  <a:pt x="701" y="507"/>
                  <a:pt x="744" y="568"/>
                  <a:pt x="733" y="632"/>
                </a:cubicBezTo>
                <a:cubicBezTo>
                  <a:pt x="722" y="697"/>
                  <a:pt x="660" y="740"/>
                  <a:pt x="596" y="729"/>
                </a:cubicBezTo>
                <a:close/>
              </a:path>
            </a:pathLst>
          </a:custGeom>
          <a:solidFill>
            <a:srgbClr val="002060"/>
          </a:solidFill>
          <a:ln>
            <a:solidFill>
              <a:schemeClr val="bg1"/>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矩形 5"/>
          <p:cNvSpPr/>
          <p:nvPr/>
        </p:nvSpPr>
        <p:spPr>
          <a:xfrm>
            <a:off x="797987" y="2775222"/>
            <a:ext cx="3284142" cy="1721690"/>
          </a:xfrm>
          <a:prstGeom prst="rect">
            <a:avLst/>
          </a:prstGeom>
        </p:spPr>
        <p:txBody>
          <a:bodyPr wrap="square">
            <a:spAutoFit/>
          </a:bodyPr>
          <a:lstStyle/>
          <a:p>
            <a:pPr lvl="0" algn="just">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道具的生成由游戏公司完成。例如游戏公司限量发售</a:t>
            </a:r>
            <a:r>
              <a:rPr lang="en-US" altLang="zh-CN" sz="1200" dirty="0">
                <a:solidFill>
                  <a:prstClr val="white"/>
                </a:solidFill>
                <a:latin typeface="微软雅黑" panose="020B0503020204020204" pitchFamily="34" charset="-122"/>
                <a:ea typeface="微软雅黑" panose="020B0503020204020204" pitchFamily="34" charset="-122"/>
              </a:rPr>
              <a:t>50</a:t>
            </a:r>
            <a:r>
              <a:rPr lang="zh-CN" altLang="en-US" sz="1200" dirty="0">
                <a:solidFill>
                  <a:prstClr val="white"/>
                </a:solidFill>
                <a:latin typeface="微软雅黑" panose="020B0503020204020204" pitchFamily="34" charset="-122"/>
                <a:ea typeface="微软雅黑" panose="020B0503020204020204" pitchFamily="34" charset="-122"/>
              </a:rPr>
              <a:t>个皮肤，向区块链系统递交申请，系统生成</a:t>
            </a:r>
            <a:r>
              <a:rPr lang="en-US" altLang="zh-CN" sz="1200" dirty="0">
                <a:solidFill>
                  <a:prstClr val="white"/>
                </a:solidFill>
                <a:latin typeface="微软雅黑" panose="020B0503020204020204" pitchFamily="34" charset="-122"/>
                <a:ea typeface="微软雅黑" panose="020B0503020204020204" pitchFamily="34" charset="-122"/>
              </a:rPr>
              <a:t>50</a:t>
            </a:r>
            <a:r>
              <a:rPr lang="zh-CN" altLang="en-US" sz="1200" dirty="0">
                <a:solidFill>
                  <a:prstClr val="white"/>
                </a:solidFill>
                <a:latin typeface="微软雅黑" panose="020B0503020204020204" pitchFamily="34" charset="-122"/>
                <a:ea typeface="微软雅黑" panose="020B0503020204020204" pitchFamily="34" charset="-122"/>
              </a:rPr>
              <a:t>个唯一</a:t>
            </a:r>
            <a:r>
              <a:rPr lang="en-US" altLang="zh-CN" sz="1200" dirty="0">
                <a:solidFill>
                  <a:prstClr val="white"/>
                </a:solidFill>
                <a:latin typeface="微软雅黑" panose="020B0503020204020204" pitchFamily="34" charset="-122"/>
                <a:ea typeface="微软雅黑" panose="020B0503020204020204" pitchFamily="34" charset="-122"/>
              </a:rPr>
              <a:t>ID</a:t>
            </a:r>
            <a:r>
              <a:rPr lang="zh-CN" altLang="en-US" sz="1200" dirty="0">
                <a:solidFill>
                  <a:prstClr val="white"/>
                </a:solidFill>
                <a:latin typeface="微软雅黑" panose="020B0503020204020204" pitchFamily="34" charset="-122"/>
                <a:ea typeface="微软雅黑" panose="020B0503020204020204" pitchFamily="34" charset="-122"/>
              </a:rPr>
              <a:t>返回游戏公司，游戏公司生成道具，公布</a:t>
            </a:r>
            <a:r>
              <a:rPr lang="en-US" altLang="zh-CN" sz="1200" dirty="0">
                <a:solidFill>
                  <a:prstClr val="white"/>
                </a:solidFill>
                <a:latin typeface="微软雅黑" panose="020B0503020204020204" pitchFamily="34" charset="-122"/>
                <a:ea typeface="微软雅黑" panose="020B0503020204020204" pitchFamily="34" charset="-122"/>
              </a:rPr>
              <a:t>ID</a:t>
            </a:r>
            <a:r>
              <a:rPr lang="zh-CN" altLang="en-US" sz="1200" dirty="0">
                <a:solidFill>
                  <a:prstClr val="white"/>
                </a:solidFill>
                <a:latin typeface="微软雅黑" panose="020B0503020204020204" pitchFamily="34" charset="-122"/>
                <a:ea typeface="微软雅黑" panose="020B0503020204020204" pitchFamily="34" charset="-122"/>
              </a:rPr>
              <a:t>并发售，用户获取之后，公司将各</a:t>
            </a:r>
            <a:r>
              <a:rPr lang="en-US" altLang="zh-CN" sz="1200" dirty="0">
                <a:solidFill>
                  <a:prstClr val="white"/>
                </a:solidFill>
                <a:latin typeface="微软雅黑" panose="020B0503020204020204" pitchFamily="34" charset="-122"/>
                <a:ea typeface="微软雅黑" panose="020B0503020204020204" pitchFamily="34" charset="-122"/>
              </a:rPr>
              <a:t>ID</a:t>
            </a:r>
            <a:r>
              <a:rPr lang="zh-CN" altLang="en-US" sz="1200" dirty="0">
                <a:solidFill>
                  <a:prstClr val="white"/>
                </a:solidFill>
                <a:latin typeface="微软雅黑" panose="020B0503020204020204" pitchFamily="34" charset="-122"/>
                <a:ea typeface="微软雅黑" panose="020B0503020204020204" pitchFamily="34" charset="-122"/>
              </a:rPr>
              <a:t>道具的拥有者信息返回系统，系统记录下各个</a:t>
            </a:r>
            <a:r>
              <a:rPr lang="en-US" altLang="zh-CN" sz="1200" dirty="0">
                <a:solidFill>
                  <a:prstClr val="white"/>
                </a:solidFill>
                <a:latin typeface="微软雅黑" panose="020B0503020204020204" pitchFamily="34" charset="-122"/>
                <a:ea typeface="微软雅黑" panose="020B0503020204020204" pitchFamily="34" charset="-122"/>
              </a:rPr>
              <a:t>ID</a:t>
            </a:r>
            <a:r>
              <a:rPr lang="zh-CN" altLang="en-US" sz="1200" dirty="0">
                <a:solidFill>
                  <a:prstClr val="white"/>
                </a:solidFill>
                <a:latin typeface="微软雅黑" panose="020B0503020204020204" pitchFamily="34" charset="-122"/>
                <a:ea typeface="微软雅黑" panose="020B0503020204020204" pitchFamily="34" charset="-122"/>
              </a:rPr>
              <a:t>的第一个拥有者。</a:t>
            </a:r>
            <a:endParaRPr kumimoji="0" lang="en-US"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7" name="矩形 6"/>
          <p:cNvSpPr/>
          <p:nvPr/>
        </p:nvSpPr>
        <p:spPr>
          <a:xfrm>
            <a:off x="2385696" y="2188334"/>
            <a:ext cx="1723549" cy="461665"/>
          </a:xfrm>
          <a:prstGeom prst="rect">
            <a:avLst/>
          </a:prstGeom>
        </p:spPr>
        <p:txBody>
          <a:bodyPr wrap="none">
            <a:spAutoFit/>
          </a:bodyPr>
          <a:lstStyle/>
          <a:p>
            <a:pPr lvl="0">
              <a:defRPr/>
            </a:pPr>
            <a:r>
              <a:rPr lang="zh-CN" altLang="en-US" sz="2400" b="1" dirty="0">
                <a:solidFill>
                  <a:prstClr val="white"/>
                </a:solidFill>
                <a:latin typeface="微软雅黑" panose="020B0503020204020204" pitchFamily="34" charset="-122"/>
                <a:ea typeface="微软雅黑" panose="020B0503020204020204" pitchFamily="34" charset="-122"/>
              </a:rPr>
              <a:t>道具的生成</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cxnSp>
        <p:nvCxnSpPr>
          <p:cNvPr id="9" name="直接连接符 8"/>
          <p:cNvCxnSpPr/>
          <p:nvPr/>
        </p:nvCxnSpPr>
        <p:spPr>
          <a:xfrm>
            <a:off x="2487044" y="2634717"/>
            <a:ext cx="1418529" cy="0"/>
          </a:xfrm>
          <a:prstGeom prst="line">
            <a:avLst/>
          </a:prstGeom>
          <a:ln w="19050">
            <a:solidFill>
              <a:schemeClr val="bg1"/>
            </a:solidFill>
            <a:headEnd type="ova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8026754" y="3125935"/>
            <a:ext cx="3885402" cy="3000821"/>
          </a:xfrm>
          <a:prstGeom prst="rect">
            <a:avLst/>
          </a:prstGeom>
        </p:spPr>
        <p:txBody>
          <a:bodyPr wrap="square">
            <a:spAutoFit/>
          </a:body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道具生成之后，每一个道具都拥有唯一的</a:t>
            </a:r>
            <a:r>
              <a:rPr lang="en-US" altLang="zh-CN" sz="1400" dirty="0">
                <a:solidFill>
                  <a:prstClr val="white"/>
                </a:solidFill>
                <a:latin typeface="微软雅黑" panose="020B0503020204020204" pitchFamily="34" charset="-122"/>
                <a:ea typeface="微软雅黑" panose="020B0503020204020204" pitchFamily="34" charset="-122"/>
              </a:rPr>
              <a:t>ID</a:t>
            </a:r>
            <a:r>
              <a:rPr lang="zh-CN" altLang="en-US" sz="1400" dirty="0">
                <a:solidFill>
                  <a:prstClr val="white"/>
                </a:solidFill>
                <a:latin typeface="微软雅黑" panose="020B0503020204020204" pitchFamily="34" charset="-122"/>
                <a:ea typeface="微软雅黑" panose="020B0503020204020204" pitchFamily="34" charset="-122"/>
              </a:rPr>
              <a:t>，但此时道具的初始状态是无法获得。游戏公司将这些道具发行之后，用户方可通过购买、开箱或者触发一些特定的条件获取。首次道具所有人的确权由游戏公司进行，并需要对该</a:t>
            </a:r>
            <a:r>
              <a:rPr lang="en-US" altLang="zh-CN" sz="1400" dirty="0">
                <a:solidFill>
                  <a:prstClr val="white"/>
                </a:solidFill>
                <a:latin typeface="微软雅黑" panose="020B0503020204020204" pitchFamily="34" charset="-122"/>
                <a:ea typeface="微软雅黑" panose="020B0503020204020204" pitchFamily="34" charset="-122"/>
              </a:rPr>
              <a:t>ID</a:t>
            </a:r>
            <a:r>
              <a:rPr lang="zh-CN" altLang="en-US" sz="1400" dirty="0">
                <a:solidFill>
                  <a:prstClr val="white"/>
                </a:solidFill>
                <a:latin typeface="微软雅黑" panose="020B0503020204020204" pitchFamily="34" charset="-122"/>
                <a:ea typeface="微软雅黑" panose="020B0503020204020204" pitchFamily="34" charset="-122"/>
              </a:rPr>
              <a:t>对应游戏资产的属性进行详细描述。之后所有权的转移，游戏公司无法参与。且用户购买前，公司必须将发售</a:t>
            </a:r>
            <a:r>
              <a:rPr lang="en-US" altLang="zh-CN" sz="1400" dirty="0">
                <a:solidFill>
                  <a:prstClr val="white"/>
                </a:solidFill>
                <a:latin typeface="微软雅黑" panose="020B0503020204020204" pitchFamily="34" charset="-122"/>
                <a:ea typeface="微软雅黑" panose="020B0503020204020204" pitchFamily="34" charset="-122"/>
              </a:rPr>
              <a:t>ID</a:t>
            </a:r>
            <a:r>
              <a:rPr lang="zh-CN" altLang="en-US" sz="1400" dirty="0">
                <a:solidFill>
                  <a:prstClr val="white"/>
                </a:solidFill>
                <a:latin typeface="微软雅黑" panose="020B0503020204020204" pitchFamily="34" charset="-122"/>
                <a:ea typeface="微软雅黑" panose="020B0503020204020204" pitchFamily="34" charset="-122"/>
              </a:rPr>
              <a:t>公布，防止公司私下申请相同批次</a:t>
            </a:r>
            <a:r>
              <a:rPr lang="en-US" altLang="zh-CN" sz="1400" dirty="0">
                <a:solidFill>
                  <a:prstClr val="white"/>
                </a:solidFill>
                <a:latin typeface="微软雅黑" panose="020B0503020204020204" pitchFamily="34" charset="-122"/>
                <a:ea typeface="微软雅黑" panose="020B0503020204020204" pitchFamily="34" charset="-122"/>
              </a:rPr>
              <a:t>ID</a:t>
            </a:r>
            <a:r>
              <a:rPr lang="zh-CN" altLang="en-US" sz="1400" dirty="0">
                <a:solidFill>
                  <a:prstClr val="white"/>
                </a:solidFill>
                <a:latin typeface="微软雅黑" panose="020B0503020204020204" pitchFamily="34" charset="-122"/>
                <a:ea typeface="微软雅黑" panose="020B0503020204020204" pitchFamily="34" charset="-122"/>
              </a:rPr>
              <a:t>。</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0" name="矩形 109"/>
          <p:cNvSpPr/>
          <p:nvPr/>
        </p:nvSpPr>
        <p:spPr>
          <a:xfrm>
            <a:off x="8073740" y="2436923"/>
            <a:ext cx="3262432" cy="461665"/>
          </a:xfrm>
          <a:prstGeom prst="rect">
            <a:avLst/>
          </a:prstGeom>
        </p:spPr>
        <p:txBody>
          <a:bodyPr wrap="none">
            <a:spAutoFit/>
          </a:bodyPr>
          <a:lstStyle/>
          <a:p>
            <a:pPr lvl="0">
              <a:defRPr/>
            </a:pPr>
            <a:r>
              <a:rPr lang="zh-CN" altLang="en-US" sz="2400" b="1" dirty="0">
                <a:solidFill>
                  <a:prstClr val="white"/>
                </a:solidFill>
                <a:latin typeface="微软雅黑" panose="020B0503020204020204" pitchFamily="34" charset="-122"/>
                <a:ea typeface="微软雅黑" panose="020B0503020204020204" pitchFamily="34" charset="-122"/>
              </a:rPr>
              <a:t>道具的发行与初次确权</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cxnSp>
        <p:nvCxnSpPr>
          <p:cNvPr id="111" name="直接连接符 110"/>
          <p:cNvCxnSpPr>
            <a:cxnSpLocks/>
          </p:cNvCxnSpPr>
          <p:nvPr/>
        </p:nvCxnSpPr>
        <p:spPr>
          <a:xfrm>
            <a:off x="8110346" y="2974370"/>
            <a:ext cx="3084396"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4" name="TextBox 39">
            <a:extLst>
              <a:ext uri="{FF2B5EF4-FFF2-40B4-BE49-F238E27FC236}">
                <a16:creationId xmlns:a16="http://schemas.microsoft.com/office/drawing/2014/main" id="{33C66C93-6125-4F4A-9D67-BF877A916840}"/>
              </a:ext>
            </a:extLst>
          </p:cNvPr>
          <p:cNvSpPr txBox="1"/>
          <p:nvPr/>
        </p:nvSpPr>
        <p:spPr>
          <a:xfrm>
            <a:off x="395577" y="316040"/>
            <a:ext cx="2909597" cy="523220"/>
          </a:xfrm>
          <a:prstGeom prst="rect">
            <a:avLst/>
          </a:prstGeom>
          <a:noFill/>
        </p:spPr>
        <p:txBody>
          <a:bodyPr wrap="square" rtlCol="0">
            <a:spAutoFit/>
          </a:bodyPr>
          <a:lstStyle/>
          <a:p>
            <a:pPr algn="dist"/>
            <a:r>
              <a:rPr lang="zh-CN" altLang="en-US" sz="2800" b="1" dirty="0">
                <a:solidFill>
                  <a:schemeClr val="bg1"/>
                </a:solidFill>
                <a:latin typeface="微软雅黑" panose="020B0503020204020204" charset="-122"/>
                <a:ea typeface="微软雅黑" panose="020B0503020204020204" charset="-122"/>
                <a:sym typeface="+mn-ea"/>
              </a:rPr>
              <a:t>道具生成与发行</a:t>
            </a:r>
          </a:p>
        </p:txBody>
      </p:sp>
    </p:spTree>
    <p:extLst>
      <p:ext uri="{BB962C8B-B14F-4D97-AF65-F5344CB8AC3E}">
        <p14:creationId xmlns:p14="http://schemas.microsoft.com/office/powerpoint/2010/main" val="207461859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p:cTn id="7" dur="500" fill="hold"/>
                                        <p:tgtEl>
                                          <p:spTgt spid="95"/>
                                        </p:tgtEl>
                                        <p:attrNameLst>
                                          <p:attrName>ppt_w</p:attrName>
                                        </p:attrNameLst>
                                      </p:cBhvr>
                                      <p:tavLst>
                                        <p:tav tm="0">
                                          <p:val>
                                            <p:fltVal val="0"/>
                                          </p:val>
                                        </p:tav>
                                        <p:tav tm="100000">
                                          <p:val>
                                            <p:strVal val="#ppt_w"/>
                                          </p:val>
                                        </p:tav>
                                      </p:tavLst>
                                    </p:anim>
                                    <p:anim calcmode="lin" valueType="num">
                                      <p:cBhvr>
                                        <p:cTn id="8" dur="500" fill="hold"/>
                                        <p:tgtEl>
                                          <p:spTgt spid="95"/>
                                        </p:tgtEl>
                                        <p:attrNameLst>
                                          <p:attrName>ppt_h</p:attrName>
                                        </p:attrNameLst>
                                      </p:cBhvr>
                                      <p:tavLst>
                                        <p:tav tm="0">
                                          <p:val>
                                            <p:fltVal val="0"/>
                                          </p:val>
                                        </p:tav>
                                        <p:tav tm="100000">
                                          <p:val>
                                            <p:strVal val="#ppt_h"/>
                                          </p:val>
                                        </p:tav>
                                      </p:tavLst>
                                    </p:anim>
                                    <p:anim calcmode="lin" valueType="num">
                                      <p:cBhvr>
                                        <p:cTn id="9" dur="500" fill="hold"/>
                                        <p:tgtEl>
                                          <p:spTgt spid="95"/>
                                        </p:tgtEl>
                                        <p:attrNameLst>
                                          <p:attrName>style.rotation</p:attrName>
                                        </p:attrNameLst>
                                      </p:cBhvr>
                                      <p:tavLst>
                                        <p:tav tm="0">
                                          <p:val>
                                            <p:fltVal val="360"/>
                                          </p:val>
                                        </p:tav>
                                        <p:tav tm="100000">
                                          <p:val>
                                            <p:fltVal val="0"/>
                                          </p:val>
                                        </p:tav>
                                      </p:tavLst>
                                    </p:anim>
                                    <p:animEffect transition="in" filter="fade">
                                      <p:cBhvr>
                                        <p:cTn id="10" dur="500"/>
                                        <p:tgtEl>
                                          <p:spTgt spid="95"/>
                                        </p:tgtEl>
                                      </p:cBhvr>
                                    </p:animEffect>
                                  </p:childTnLst>
                                </p:cTn>
                              </p:par>
                            </p:childTnLst>
                          </p:cTn>
                        </p:par>
                        <p:par>
                          <p:cTn id="11" fill="hold">
                            <p:stCondLst>
                              <p:cond delay="500"/>
                            </p:stCondLst>
                            <p:childTnLst>
                              <p:par>
                                <p:cTn id="12" presetID="49" presetClass="entr" presetSubtype="0" decel="100000" fill="hold" grpId="0" nodeType="afterEffect">
                                  <p:stCondLst>
                                    <p:cond delay="0"/>
                                  </p:stCondLst>
                                  <p:childTnLst>
                                    <p:set>
                                      <p:cBhvr>
                                        <p:cTn id="13" dur="1" fill="hold">
                                          <p:stCondLst>
                                            <p:cond delay="0"/>
                                          </p:stCondLst>
                                        </p:cTn>
                                        <p:tgtEl>
                                          <p:spTgt spid="38"/>
                                        </p:tgtEl>
                                        <p:attrNameLst>
                                          <p:attrName>style.visibility</p:attrName>
                                        </p:attrNameLst>
                                      </p:cBhvr>
                                      <p:to>
                                        <p:strVal val="visible"/>
                                      </p:to>
                                    </p:set>
                                    <p:anim calcmode="lin" valueType="num">
                                      <p:cBhvr>
                                        <p:cTn id="14" dur="500" fill="hold"/>
                                        <p:tgtEl>
                                          <p:spTgt spid="38"/>
                                        </p:tgtEl>
                                        <p:attrNameLst>
                                          <p:attrName>ppt_w</p:attrName>
                                        </p:attrNameLst>
                                      </p:cBhvr>
                                      <p:tavLst>
                                        <p:tav tm="0">
                                          <p:val>
                                            <p:fltVal val="0"/>
                                          </p:val>
                                        </p:tav>
                                        <p:tav tm="100000">
                                          <p:val>
                                            <p:strVal val="#ppt_w"/>
                                          </p:val>
                                        </p:tav>
                                      </p:tavLst>
                                    </p:anim>
                                    <p:anim calcmode="lin" valueType="num">
                                      <p:cBhvr>
                                        <p:cTn id="15" dur="500" fill="hold"/>
                                        <p:tgtEl>
                                          <p:spTgt spid="38"/>
                                        </p:tgtEl>
                                        <p:attrNameLst>
                                          <p:attrName>ppt_h</p:attrName>
                                        </p:attrNameLst>
                                      </p:cBhvr>
                                      <p:tavLst>
                                        <p:tav tm="0">
                                          <p:val>
                                            <p:fltVal val="0"/>
                                          </p:val>
                                        </p:tav>
                                        <p:tav tm="100000">
                                          <p:val>
                                            <p:strVal val="#ppt_h"/>
                                          </p:val>
                                        </p:tav>
                                      </p:tavLst>
                                    </p:anim>
                                    <p:anim calcmode="lin" valueType="num">
                                      <p:cBhvr>
                                        <p:cTn id="16" dur="500" fill="hold"/>
                                        <p:tgtEl>
                                          <p:spTgt spid="38"/>
                                        </p:tgtEl>
                                        <p:attrNameLst>
                                          <p:attrName>style.rotation</p:attrName>
                                        </p:attrNameLst>
                                      </p:cBhvr>
                                      <p:tavLst>
                                        <p:tav tm="0">
                                          <p:val>
                                            <p:fltVal val="360"/>
                                          </p:val>
                                        </p:tav>
                                        <p:tav tm="100000">
                                          <p:val>
                                            <p:fltVal val="0"/>
                                          </p:val>
                                        </p:tav>
                                      </p:tavLst>
                                    </p:anim>
                                    <p:animEffect transition="in" filter="fade">
                                      <p:cBhvr>
                                        <p:cTn id="17" dur="500"/>
                                        <p:tgtEl>
                                          <p:spTgt spid="38"/>
                                        </p:tgtEl>
                                      </p:cBhvr>
                                    </p:animEffect>
                                  </p:childTnLst>
                                </p:cTn>
                              </p:par>
                            </p:childTnLst>
                          </p:cTn>
                        </p:par>
                        <p:par>
                          <p:cTn id="18" fill="hold">
                            <p:stCondLst>
                              <p:cond delay="1000"/>
                            </p:stCondLst>
                            <p:childTnLst>
                              <p:par>
                                <p:cTn id="19" presetID="8" presetClass="emph" presetSubtype="0" fill="hold" grpId="1" nodeType="afterEffect">
                                  <p:stCondLst>
                                    <p:cond delay="0"/>
                                  </p:stCondLst>
                                  <p:childTnLst>
                                    <p:animRot by="21600000">
                                      <p:cBhvr>
                                        <p:cTn id="20" dur="2000" fill="hold"/>
                                        <p:tgtEl>
                                          <p:spTgt spid="95"/>
                                        </p:tgtEl>
                                        <p:attrNameLst>
                                          <p:attrName>r</p:attrName>
                                        </p:attrNameLst>
                                      </p:cBhvr>
                                    </p:animRot>
                                  </p:childTnLst>
                                </p:cTn>
                              </p:par>
                            </p:childTnLst>
                          </p:cTn>
                        </p:par>
                        <p:par>
                          <p:cTn id="21" fill="hold">
                            <p:stCondLst>
                              <p:cond delay="3000"/>
                            </p:stCondLst>
                            <p:childTnLst>
                              <p:par>
                                <p:cTn id="22" presetID="8" presetClass="emph" presetSubtype="0" fill="hold" grpId="1" nodeType="afterEffect">
                                  <p:stCondLst>
                                    <p:cond delay="0"/>
                                  </p:stCondLst>
                                  <p:childTnLst>
                                    <p:animRot by="21600000">
                                      <p:cBhvr>
                                        <p:cTn id="23" dur="2000" fill="hold"/>
                                        <p:tgtEl>
                                          <p:spTgt spid="38"/>
                                        </p:tgtEl>
                                        <p:attrNameLst>
                                          <p:attrName>r</p:attrName>
                                        </p:attrNameLst>
                                      </p:cBhvr>
                                    </p:animRot>
                                  </p:childTnLst>
                                </p:cTn>
                              </p:par>
                            </p:childTnLst>
                          </p:cTn>
                        </p:par>
                        <p:par>
                          <p:cTn id="24" fill="hold">
                            <p:stCondLst>
                              <p:cond delay="5000"/>
                            </p:stCondLst>
                            <p:childTnLst>
                              <p:par>
                                <p:cTn id="25" presetID="53" presetClass="entr" presetSubtype="16"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childTnLst>
                          </p:cTn>
                        </p:par>
                        <p:par>
                          <p:cTn id="30" fill="hold">
                            <p:stCondLst>
                              <p:cond delay="5500"/>
                            </p:stCondLst>
                            <p:childTnLst>
                              <p:par>
                                <p:cTn id="31" presetID="53" presetClass="entr" presetSubtype="16" fill="hold" grpId="0" nodeType="afterEffect">
                                  <p:stCondLst>
                                    <p:cond delay="0"/>
                                  </p:stCondLst>
                                  <p:childTnLst>
                                    <p:set>
                                      <p:cBhvr>
                                        <p:cTn id="32" dur="1" fill="hold">
                                          <p:stCondLst>
                                            <p:cond delay="0"/>
                                          </p:stCondLst>
                                        </p:cTn>
                                        <p:tgtEl>
                                          <p:spTgt spid="110"/>
                                        </p:tgtEl>
                                        <p:attrNameLst>
                                          <p:attrName>style.visibility</p:attrName>
                                        </p:attrNameLst>
                                      </p:cBhvr>
                                      <p:to>
                                        <p:strVal val="visible"/>
                                      </p:to>
                                    </p:set>
                                    <p:anim calcmode="lin" valueType="num">
                                      <p:cBhvr>
                                        <p:cTn id="33" dur="500" fill="hold"/>
                                        <p:tgtEl>
                                          <p:spTgt spid="110"/>
                                        </p:tgtEl>
                                        <p:attrNameLst>
                                          <p:attrName>ppt_w</p:attrName>
                                        </p:attrNameLst>
                                      </p:cBhvr>
                                      <p:tavLst>
                                        <p:tav tm="0">
                                          <p:val>
                                            <p:fltVal val="0"/>
                                          </p:val>
                                        </p:tav>
                                        <p:tav tm="100000">
                                          <p:val>
                                            <p:strVal val="#ppt_w"/>
                                          </p:val>
                                        </p:tav>
                                      </p:tavLst>
                                    </p:anim>
                                    <p:anim calcmode="lin" valueType="num">
                                      <p:cBhvr>
                                        <p:cTn id="34" dur="500" fill="hold"/>
                                        <p:tgtEl>
                                          <p:spTgt spid="110"/>
                                        </p:tgtEl>
                                        <p:attrNameLst>
                                          <p:attrName>ppt_h</p:attrName>
                                        </p:attrNameLst>
                                      </p:cBhvr>
                                      <p:tavLst>
                                        <p:tav tm="0">
                                          <p:val>
                                            <p:fltVal val="0"/>
                                          </p:val>
                                        </p:tav>
                                        <p:tav tm="100000">
                                          <p:val>
                                            <p:strVal val="#ppt_h"/>
                                          </p:val>
                                        </p:tav>
                                      </p:tavLst>
                                    </p:anim>
                                    <p:animEffect transition="in" filter="fade">
                                      <p:cBhvr>
                                        <p:cTn id="35" dur="500"/>
                                        <p:tgtEl>
                                          <p:spTgt spid="110"/>
                                        </p:tgtEl>
                                      </p:cBhvr>
                                    </p:animEffect>
                                  </p:childTnLst>
                                </p:cTn>
                              </p:par>
                            </p:childTnLst>
                          </p:cTn>
                        </p:par>
                        <p:par>
                          <p:cTn id="36" fill="hold">
                            <p:stCondLst>
                              <p:cond delay="6000"/>
                            </p:stCondLst>
                            <p:childTnLst>
                              <p:par>
                                <p:cTn id="37" presetID="22" presetClass="entr" presetSubtype="8"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wipe(left)">
                                      <p:cBhvr>
                                        <p:cTn id="39" dur="500"/>
                                        <p:tgtEl>
                                          <p:spTgt spid="9"/>
                                        </p:tgtEl>
                                      </p:cBhvr>
                                    </p:animEffect>
                                  </p:childTnLst>
                                </p:cTn>
                              </p:par>
                            </p:childTnLst>
                          </p:cTn>
                        </p:par>
                        <p:par>
                          <p:cTn id="40" fill="hold">
                            <p:stCondLst>
                              <p:cond delay="6500"/>
                            </p:stCondLst>
                            <p:childTnLst>
                              <p:par>
                                <p:cTn id="41" presetID="22" presetClass="entr" presetSubtype="8" fill="hold" nodeType="afterEffect">
                                  <p:stCondLst>
                                    <p:cond delay="0"/>
                                  </p:stCondLst>
                                  <p:childTnLst>
                                    <p:set>
                                      <p:cBhvr>
                                        <p:cTn id="42" dur="1" fill="hold">
                                          <p:stCondLst>
                                            <p:cond delay="0"/>
                                          </p:stCondLst>
                                        </p:cTn>
                                        <p:tgtEl>
                                          <p:spTgt spid="111"/>
                                        </p:tgtEl>
                                        <p:attrNameLst>
                                          <p:attrName>style.visibility</p:attrName>
                                        </p:attrNameLst>
                                      </p:cBhvr>
                                      <p:to>
                                        <p:strVal val="visible"/>
                                      </p:to>
                                    </p:set>
                                    <p:animEffect transition="in" filter="wipe(left)">
                                      <p:cBhvr>
                                        <p:cTn id="43" dur="500"/>
                                        <p:tgtEl>
                                          <p:spTgt spid="111"/>
                                        </p:tgtEl>
                                      </p:cBhvr>
                                    </p:animEffect>
                                  </p:childTnLst>
                                </p:cTn>
                              </p:par>
                            </p:childTnLst>
                          </p:cTn>
                        </p:par>
                        <p:par>
                          <p:cTn id="44" fill="hold">
                            <p:stCondLst>
                              <p:cond delay="7000"/>
                            </p:stCondLst>
                            <p:childTnLst>
                              <p:par>
                                <p:cTn id="45" presetID="22" presetClass="entr" presetSubtype="4" fill="hold" grpId="0"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500"/>
                                        <p:tgtEl>
                                          <p:spTgt spid="6"/>
                                        </p:tgtEl>
                                      </p:cBhvr>
                                    </p:animEffect>
                                  </p:childTnLst>
                                </p:cTn>
                              </p:par>
                            </p:childTnLst>
                          </p:cTn>
                        </p:par>
                        <p:par>
                          <p:cTn id="48" fill="hold">
                            <p:stCondLst>
                              <p:cond delay="7500"/>
                            </p:stCondLst>
                            <p:childTnLst>
                              <p:par>
                                <p:cTn id="49" presetID="22" presetClass="entr" presetSubtype="4" fill="hold" grpId="0"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down)">
                                      <p:cBhvr>
                                        <p:cTn id="5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95" grpId="0" animBg="1"/>
      <p:bldP spid="95" grpId="1" animBg="1"/>
      <p:bldP spid="6" grpId="0"/>
      <p:bldP spid="7" grpId="0"/>
      <p:bldP spid="10" grpId="0"/>
      <p:bldP spid="1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39">
            <a:extLst>
              <a:ext uri="{FF2B5EF4-FFF2-40B4-BE49-F238E27FC236}">
                <a16:creationId xmlns:a16="http://schemas.microsoft.com/office/drawing/2014/main" id="{0776E713-BA46-4641-AD4C-1CD98C9F04A5}"/>
              </a:ext>
            </a:extLst>
          </p:cNvPr>
          <p:cNvSpPr txBox="1"/>
          <p:nvPr/>
        </p:nvSpPr>
        <p:spPr>
          <a:xfrm>
            <a:off x="395577" y="316040"/>
            <a:ext cx="2909597" cy="523220"/>
          </a:xfrm>
          <a:prstGeom prst="rect">
            <a:avLst/>
          </a:prstGeom>
          <a:noFill/>
        </p:spPr>
        <p:txBody>
          <a:bodyPr wrap="square" rtlCol="0">
            <a:spAutoFit/>
          </a:bodyPr>
          <a:lstStyle/>
          <a:p>
            <a:pPr algn="dist"/>
            <a:r>
              <a:rPr lang="zh-CN" altLang="en-US" sz="2800" b="1" dirty="0">
                <a:solidFill>
                  <a:schemeClr val="bg1"/>
                </a:solidFill>
                <a:latin typeface="微软雅黑" panose="020B0503020204020204" charset="-122"/>
                <a:ea typeface="微软雅黑" panose="020B0503020204020204" charset="-122"/>
                <a:sym typeface="+mn-ea"/>
              </a:rPr>
              <a:t>道具查询与转让</a:t>
            </a:r>
          </a:p>
        </p:txBody>
      </p:sp>
      <p:pic>
        <p:nvPicPr>
          <p:cNvPr id="21" name="图片 20">
            <a:extLst>
              <a:ext uri="{FF2B5EF4-FFF2-40B4-BE49-F238E27FC236}">
                <a16:creationId xmlns:a16="http://schemas.microsoft.com/office/drawing/2014/main" id="{C6224D62-5DEC-4AE9-A2C2-C5B48A0AC729}"/>
              </a:ext>
            </a:extLst>
          </p:cNvPr>
          <p:cNvPicPr>
            <a:picLocks noChangeAspect="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487559" y="2032000"/>
            <a:ext cx="5372037" cy="3465830"/>
          </a:xfrm>
          <a:prstGeom prst="rect">
            <a:avLst/>
          </a:prstGeom>
          <a:ln>
            <a:solidFill>
              <a:schemeClr val="bg1"/>
            </a:solidFill>
          </a:ln>
        </p:spPr>
      </p:pic>
      <p:cxnSp>
        <p:nvCxnSpPr>
          <p:cNvPr id="26" name="直接连接符 25">
            <a:extLst>
              <a:ext uri="{FF2B5EF4-FFF2-40B4-BE49-F238E27FC236}">
                <a16:creationId xmlns:a16="http://schemas.microsoft.com/office/drawing/2014/main" id="{E3B3FD1F-953B-40C0-8333-4A88D04F18B1}"/>
              </a:ext>
            </a:extLst>
          </p:cNvPr>
          <p:cNvCxnSpPr/>
          <p:nvPr/>
        </p:nvCxnSpPr>
        <p:spPr>
          <a:xfrm>
            <a:off x="6259058" y="1992948"/>
            <a:ext cx="0" cy="36131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矩形 34">
            <a:extLst>
              <a:ext uri="{FF2B5EF4-FFF2-40B4-BE49-F238E27FC236}">
                <a16:creationId xmlns:a16="http://schemas.microsoft.com/office/drawing/2014/main" id="{2A4FDE15-6846-4A31-9E9F-EC80DB923ECC}"/>
              </a:ext>
            </a:extLst>
          </p:cNvPr>
          <p:cNvSpPr>
            <a:spLocks noChangeArrowheads="1"/>
          </p:cNvSpPr>
          <p:nvPr/>
        </p:nvSpPr>
        <p:spPr bwMode="auto">
          <a:xfrm>
            <a:off x="6519408" y="1909582"/>
            <a:ext cx="23891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b="1" dirty="0">
                <a:solidFill>
                  <a:schemeClr val="bg1"/>
                </a:solidFill>
                <a:latin typeface="微软雅黑" panose="020B0503020204020204" pitchFamily="34" charset="-122"/>
                <a:ea typeface="微软雅黑" panose="020B0503020204020204" pitchFamily="34" charset="-122"/>
              </a:rPr>
              <a:t>道具的查询</a:t>
            </a:r>
            <a:endParaRPr lang="zh-CN" altLang="en-US" dirty="0">
              <a:solidFill>
                <a:schemeClr val="bg1"/>
              </a:solidFill>
            </a:endParaRPr>
          </a:p>
        </p:txBody>
      </p:sp>
      <p:sp>
        <p:nvSpPr>
          <p:cNvPr id="28" name="矩形 36">
            <a:extLst>
              <a:ext uri="{FF2B5EF4-FFF2-40B4-BE49-F238E27FC236}">
                <a16:creationId xmlns:a16="http://schemas.microsoft.com/office/drawing/2014/main" id="{BD514E42-9052-4E54-A755-B6501CE80ACE}"/>
              </a:ext>
            </a:extLst>
          </p:cNvPr>
          <p:cNvSpPr>
            <a:spLocks noChangeArrowheads="1"/>
          </p:cNvSpPr>
          <p:nvPr/>
        </p:nvSpPr>
        <p:spPr bwMode="auto">
          <a:xfrm>
            <a:off x="6519725" y="3859623"/>
            <a:ext cx="4984750" cy="1721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lvl="0">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道具赠送：用户可以将道具赠送给游戏内其他玩家。该过程在游戏内部完成，用户将道具转赠，游戏服务器记录道具所有人变化信息。</a:t>
            </a:r>
          </a:p>
          <a:p>
            <a:pPr lvl="0">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道具交易：道具所有权的变更在游戏内部完成，记录在游戏服务器中，并由游戏节点向系统发出请求，变更道具的所有者。各个游戏帐号并不参与系统的运行，区块链的节点的维护、交易的发起完全由游戏公司完成。</a:t>
            </a:r>
          </a:p>
        </p:txBody>
      </p:sp>
      <p:sp>
        <p:nvSpPr>
          <p:cNvPr id="29" name="矩形 37">
            <a:extLst>
              <a:ext uri="{FF2B5EF4-FFF2-40B4-BE49-F238E27FC236}">
                <a16:creationId xmlns:a16="http://schemas.microsoft.com/office/drawing/2014/main" id="{26BB2A56-B67B-4A93-A2DD-C02CD565DA7F}"/>
              </a:ext>
            </a:extLst>
          </p:cNvPr>
          <p:cNvSpPr>
            <a:spLocks noChangeArrowheads="1"/>
          </p:cNvSpPr>
          <p:nvPr/>
        </p:nvSpPr>
        <p:spPr bwMode="auto">
          <a:xfrm>
            <a:off x="6519725" y="2278199"/>
            <a:ext cx="505015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道具归属的游戏公司可以查看当前游戏中的所有道具的所有信息，游戏用户可以查看属于自己的道具的信息。系统也对外提供了查询接口，任何人都可以查询某一道具</a:t>
            </a:r>
            <a:r>
              <a:rPr lang="en-US" altLang="zh-CN" sz="1200" dirty="0">
                <a:solidFill>
                  <a:schemeClr val="bg1"/>
                </a:solidFill>
                <a:latin typeface="微软雅黑" panose="020B0503020204020204" pitchFamily="34" charset="-122"/>
                <a:ea typeface="微软雅黑" panose="020B0503020204020204" pitchFamily="34" charset="-122"/>
              </a:rPr>
              <a:t>ID</a:t>
            </a:r>
            <a:r>
              <a:rPr lang="zh-CN" altLang="en-US" sz="1200" dirty="0">
                <a:solidFill>
                  <a:schemeClr val="bg1"/>
                </a:solidFill>
                <a:latin typeface="微软雅黑" panose="020B0503020204020204" pitchFamily="34" charset="-122"/>
                <a:ea typeface="微软雅黑" panose="020B0503020204020204" pitchFamily="34" charset="-122"/>
              </a:rPr>
              <a:t>的相关信息。。</a:t>
            </a:r>
            <a:endParaRPr lang="en-US" altLang="zh-CN" sz="1200" dirty="0">
              <a:solidFill>
                <a:schemeClr val="bg1"/>
              </a:solidFill>
              <a:latin typeface="微软雅黑" panose="020B0503020204020204" pitchFamily="34" charset="-122"/>
              <a:ea typeface="微软雅黑" panose="020B0503020204020204" pitchFamily="34" charset="-122"/>
            </a:endParaRPr>
          </a:p>
        </p:txBody>
      </p:sp>
      <p:cxnSp>
        <p:nvCxnSpPr>
          <p:cNvPr id="30" name="直接连接符 29">
            <a:extLst>
              <a:ext uri="{FF2B5EF4-FFF2-40B4-BE49-F238E27FC236}">
                <a16:creationId xmlns:a16="http://schemas.microsoft.com/office/drawing/2014/main" id="{AD576AD8-240E-4322-984D-AE38CF1E7324}"/>
              </a:ext>
            </a:extLst>
          </p:cNvPr>
          <p:cNvCxnSpPr/>
          <p:nvPr/>
        </p:nvCxnSpPr>
        <p:spPr>
          <a:xfrm>
            <a:off x="6519408" y="3253423"/>
            <a:ext cx="49847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椭圆 30">
            <a:extLst>
              <a:ext uri="{FF2B5EF4-FFF2-40B4-BE49-F238E27FC236}">
                <a16:creationId xmlns:a16="http://schemas.microsoft.com/office/drawing/2014/main" id="{7D63C3D1-4410-4F9D-81DD-8D6A9D260D4D}"/>
              </a:ext>
            </a:extLst>
          </p:cNvPr>
          <p:cNvSpPr/>
          <p:nvPr/>
        </p:nvSpPr>
        <p:spPr>
          <a:xfrm>
            <a:off x="6070780" y="3064193"/>
            <a:ext cx="377825" cy="3778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solidFill>
            </a:endParaRPr>
          </a:p>
        </p:txBody>
      </p:sp>
      <p:sp>
        <p:nvSpPr>
          <p:cNvPr id="32" name="矩形 34">
            <a:extLst>
              <a:ext uri="{FF2B5EF4-FFF2-40B4-BE49-F238E27FC236}">
                <a16:creationId xmlns:a16="http://schemas.microsoft.com/office/drawing/2014/main" id="{0D751951-B976-4BCF-BA55-D52908E392A4}"/>
              </a:ext>
            </a:extLst>
          </p:cNvPr>
          <p:cNvSpPr>
            <a:spLocks noChangeArrowheads="1"/>
          </p:cNvSpPr>
          <p:nvPr/>
        </p:nvSpPr>
        <p:spPr bwMode="auto">
          <a:xfrm>
            <a:off x="6519408" y="3490291"/>
            <a:ext cx="23891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b="1" dirty="0">
                <a:solidFill>
                  <a:schemeClr val="bg1"/>
                </a:solidFill>
                <a:latin typeface="微软雅黑" panose="020B0503020204020204" pitchFamily="34" charset="-122"/>
                <a:ea typeface="微软雅黑" panose="020B0503020204020204" pitchFamily="34" charset="-122"/>
              </a:rPr>
              <a:t>道具转让</a:t>
            </a:r>
            <a:endParaRPr lang="zh-CN" altLang="en-US" dirty="0">
              <a:solidFill>
                <a:schemeClr val="bg1"/>
              </a:solidFill>
            </a:endParaRPr>
          </a:p>
        </p:txBody>
      </p:sp>
    </p:spTree>
    <p:extLst>
      <p:ext uri="{BB962C8B-B14F-4D97-AF65-F5344CB8AC3E}">
        <p14:creationId xmlns:p14="http://schemas.microsoft.com/office/powerpoint/2010/main" val="216474447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par>
                                <p:cTn id="8" presetID="22" presetClass="entr" presetSubtype="8"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left)">
                                      <p:cBhvr>
                                        <p:cTn id="10" dur="500"/>
                                        <p:tgtEl>
                                          <p:spTgt spid="30"/>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Effect transition="in" filter="fade">
                                      <p:cBhvr>
                                        <p:cTn id="15" dur="500"/>
                                        <p:tgtEl>
                                          <p:spTgt spid="31"/>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left)">
                                      <p:cBhvr>
                                        <p:cTn id="19" dur="500"/>
                                        <p:tgtEl>
                                          <p:spTgt spid="2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left)">
                                      <p:cBhvr>
                                        <p:cTn id="22" dur="500"/>
                                        <p:tgtEl>
                                          <p:spTgt spid="29"/>
                                        </p:tgtEl>
                                      </p:cBhvr>
                                    </p:animEffect>
                                  </p:childTnLst>
                                </p:cTn>
                              </p:par>
                            </p:childTnLst>
                          </p:cTn>
                        </p:par>
                        <p:par>
                          <p:cTn id="23" fill="hold">
                            <p:stCondLst>
                              <p:cond delay="1000"/>
                            </p:stCondLst>
                            <p:childTnLst>
                              <p:par>
                                <p:cTn id="24" presetID="12" presetClass="entr" presetSubtype="4"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p:tgtEl>
                                          <p:spTgt spid="28"/>
                                        </p:tgtEl>
                                        <p:attrNameLst>
                                          <p:attrName>ppt_y</p:attrName>
                                        </p:attrNameLst>
                                      </p:cBhvr>
                                      <p:tavLst>
                                        <p:tav tm="0">
                                          <p:val>
                                            <p:strVal val="#ppt_y+#ppt_h*1.125000"/>
                                          </p:val>
                                        </p:tav>
                                        <p:tav tm="100000">
                                          <p:val>
                                            <p:strVal val="#ppt_y"/>
                                          </p:val>
                                        </p:tav>
                                      </p:tavLst>
                                    </p:anim>
                                    <p:animEffect transition="in" filter="wipe(up)">
                                      <p:cBhvr>
                                        <p:cTn id="27" dur="500"/>
                                        <p:tgtEl>
                                          <p:spTgt spid="28"/>
                                        </p:tgtEl>
                                      </p:cBhvr>
                                    </p:animEffect>
                                  </p:childTnLst>
                                </p:cTn>
                              </p:par>
                            </p:childTnLst>
                          </p:cTn>
                        </p:par>
                        <p:par>
                          <p:cTn id="28" fill="hold">
                            <p:stCondLst>
                              <p:cond delay="1500"/>
                            </p:stCondLst>
                            <p:childTnLst>
                              <p:par>
                                <p:cTn id="29" presetID="22" presetClass="entr" presetSubtype="8"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ipe(left)">
                                      <p:cBhvr>
                                        <p:cTn id="31" dur="500"/>
                                        <p:tgtEl>
                                          <p:spTgt spid="32"/>
                                        </p:tgtEl>
                                      </p:cBhvr>
                                    </p:animEffect>
                                  </p:childTnLst>
                                </p:cTn>
                              </p:par>
                            </p:childTnLst>
                          </p:cTn>
                        </p:par>
                        <p:par>
                          <p:cTn id="32" fill="hold">
                            <p:stCondLst>
                              <p:cond delay="2000"/>
                            </p:stCondLst>
                            <p:childTnLst>
                              <p:par>
                                <p:cTn id="33" presetID="23" presetClass="entr" presetSubtype="16"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p:cTn id="35" dur="500" fill="hold"/>
                                        <p:tgtEl>
                                          <p:spTgt spid="21"/>
                                        </p:tgtEl>
                                        <p:attrNameLst>
                                          <p:attrName>ppt_w</p:attrName>
                                        </p:attrNameLst>
                                      </p:cBhvr>
                                      <p:tavLst>
                                        <p:tav tm="0">
                                          <p:val>
                                            <p:fltVal val="0"/>
                                          </p:val>
                                        </p:tav>
                                        <p:tav tm="100000">
                                          <p:val>
                                            <p:strVal val="#ppt_w"/>
                                          </p:val>
                                        </p:tav>
                                      </p:tavLst>
                                    </p:anim>
                                    <p:anim calcmode="lin" valueType="num">
                                      <p:cBhvr>
                                        <p:cTn id="36" dur="500" fill="hold"/>
                                        <p:tgtEl>
                                          <p:spTgt spid="2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1" grpId="0" animBg="1"/>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345"/>
          <p:cNvGrpSpPr/>
          <p:nvPr/>
        </p:nvGrpSpPr>
        <p:grpSpPr>
          <a:xfrm>
            <a:off x="7368464" y="2389623"/>
            <a:ext cx="3955373" cy="3138848"/>
            <a:chOff x="4219575" y="1744663"/>
            <a:chExt cx="657226" cy="500063"/>
          </a:xfrm>
          <a:solidFill>
            <a:schemeClr val="bg1">
              <a:alpha val="72000"/>
            </a:schemeClr>
          </a:solidFill>
        </p:grpSpPr>
        <p:sp>
          <p:nvSpPr>
            <p:cNvPr id="26" name="Freeform 36"/>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27" name="Group 343"/>
            <p:cNvGrpSpPr/>
            <p:nvPr/>
          </p:nvGrpSpPr>
          <p:grpSpPr>
            <a:xfrm>
              <a:off x="4219575" y="1744663"/>
              <a:ext cx="657226" cy="500063"/>
              <a:chOff x="4219575" y="1744663"/>
              <a:chExt cx="657226" cy="500063"/>
            </a:xfrm>
            <a:grpFill/>
          </p:grpSpPr>
          <p:sp>
            <p:nvSpPr>
              <p:cNvPr id="28" name="Freeform 24"/>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9" name="Freeform 28"/>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0" name="Freeform 29"/>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1" name="Freeform 31"/>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2" name="Freeform 32"/>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3" name="Freeform 33"/>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4" name="Freeform 34"/>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5" name="Freeform 35"/>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6" name="Freeform 37"/>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7" name="Freeform 38"/>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grpSp>
      <p:sp>
        <p:nvSpPr>
          <p:cNvPr id="38" name="菱形 37"/>
          <p:cNvSpPr/>
          <p:nvPr/>
        </p:nvSpPr>
        <p:spPr>
          <a:xfrm>
            <a:off x="623149" y="2001642"/>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9" name="菱形 38"/>
          <p:cNvSpPr/>
          <p:nvPr/>
        </p:nvSpPr>
        <p:spPr>
          <a:xfrm>
            <a:off x="623149" y="4499307"/>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0" name="矩形 39"/>
          <p:cNvSpPr/>
          <p:nvPr/>
        </p:nvSpPr>
        <p:spPr>
          <a:xfrm>
            <a:off x="1255998" y="1909959"/>
            <a:ext cx="1415772" cy="461665"/>
          </a:xfrm>
          <a:prstGeom prst="rect">
            <a:avLst/>
          </a:prstGeom>
        </p:spPr>
        <p:txBody>
          <a:bodyPr wrap="none">
            <a:spAutoFit/>
          </a:bodyPr>
          <a:lstStyle/>
          <a:p>
            <a:pPr lvl="0">
              <a:defRPr/>
            </a:pPr>
            <a:r>
              <a:rPr lang="zh-CN" altLang="en-US" sz="2400" b="1" dirty="0">
                <a:solidFill>
                  <a:prstClr val="white"/>
                </a:solidFill>
                <a:latin typeface="微软雅黑" panose="020B0503020204020204" pitchFamily="34" charset="-122"/>
                <a:ea typeface="微软雅黑" panose="020B0503020204020204" pitchFamily="34" charset="-122"/>
              </a:rPr>
              <a:t>交易平台</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41" name="矩形 40"/>
          <p:cNvSpPr/>
          <p:nvPr/>
        </p:nvSpPr>
        <p:spPr>
          <a:xfrm>
            <a:off x="1167966" y="4409519"/>
            <a:ext cx="1107996" cy="461665"/>
          </a:xfrm>
          <a:prstGeom prst="rect">
            <a:avLst/>
          </a:prstGeom>
        </p:spPr>
        <p:txBody>
          <a:bodyPr wrap="none">
            <a:spAutoFit/>
          </a:bodyPr>
          <a:lstStyle/>
          <a:p>
            <a:pPr lvl="0">
              <a:defRPr/>
            </a:pPr>
            <a:r>
              <a:rPr lang="zh-CN" altLang="en-US" sz="2400" b="1" dirty="0">
                <a:solidFill>
                  <a:prstClr val="white"/>
                </a:solidFill>
                <a:latin typeface="微软雅黑" panose="020B0503020204020204" pitchFamily="34" charset="-122"/>
                <a:ea typeface="微软雅黑" panose="020B0503020204020204" pitchFamily="34" charset="-122"/>
              </a:rPr>
              <a:t>区块链</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8" name="文本框 7"/>
          <p:cNvSpPr txBox="1"/>
          <p:nvPr/>
        </p:nvSpPr>
        <p:spPr>
          <a:xfrm>
            <a:off x="1058036" y="2274868"/>
            <a:ext cx="6230473" cy="1993238"/>
          </a:xfrm>
          <a:prstGeom prst="rect">
            <a:avLst/>
          </a:prstGeom>
          <a:noFill/>
        </p:spPr>
        <p:txBody>
          <a:bodyPr wrap="square" rtlCol="0">
            <a:spAutoFit/>
          </a:body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玩家之间的道具买卖发生在交易平台中，交易平台为第三方，有准入机制，交易平台内嵌于系统中。 例如</a:t>
            </a:r>
            <a:r>
              <a:rPr lang="en-US" altLang="zh-CN" sz="1400" dirty="0">
                <a:solidFill>
                  <a:prstClr val="white"/>
                </a:solidFill>
                <a:latin typeface="微软雅黑" panose="020B0503020204020204" pitchFamily="34" charset="-122"/>
                <a:ea typeface="微软雅黑" panose="020B0503020204020204" pitchFamily="34" charset="-122"/>
              </a:rPr>
              <a:t>A</a:t>
            </a:r>
            <a:r>
              <a:rPr lang="zh-CN" altLang="en-US" sz="1400" dirty="0">
                <a:solidFill>
                  <a:prstClr val="white"/>
                </a:solidFill>
                <a:latin typeface="微软雅黑" panose="020B0503020204020204" pitchFamily="34" charset="-122"/>
                <a:ea typeface="微软雅黑" panose="020B0503020204020204" pitchFamily="34" charset="-122"/>
              </a:rPr>
              <a:t>要卖一把枪，它将</a:t>
            </a:r>
            <a:r>
              <a:rPr lang="en-US" altLang="zh-CN" sz="1400" dirty="0">
                <a:solidFill>
                  <a:prstClr val="white"/>
                </a:solidFill>
                <a:latin typeface="微软雅黑" panose="020B0503020204020204" pitchFamily="34" charset="-122"/>
                <a:ea typeface="微软雅黑" panose="020B0503020204020204" pitchFamily="34" charset="-122"/>
              </a:rPr>
              <a:t>ID</a:t>
            </a:r>
            <a:r>
              <a:rPr lang="zh-CN" altLang="en-US" sz="1400" dirty="0">
                <a:solidFill>
                  <a:prstClr val="white"/>
                </a:solidFill>
                <a:latin typeface="微软雅黑" panose="020B0503020204020204" pitchFamily="34" charset="-122"/>
                <a:ea typeface="微软雅黑" panose="020B0503020204020204" pitchFamily="34" charset="-122"/>
              </a:rPr>
              <a:t>提供给交易平台，并设定交易价格。交易平台确认该道具属于</a:t>
            </a:r>
            <a:r>
              <a:rPr lang="en-US" altLang="zh-CN" sz="1400" dirty="0">
                <a:solidFill>
                  <a:prstClr val="white"/>
                </a:solidFill>
                <a:latin typeface="微软雅黑" panose="020B0503020204020204" pitchFamily="34" charset="-122"/>
                <a:ea typeface="微软雅黑" panose="020B0503020204020204" pitchFamily="34" charset="-122"/>
              </a:rPr>
              <a:t>A</a:t>
            </a:r>
            <a:r>
              <a:rPr lang="zh-CN" altLang="en-US" sz="1400" dirty="0">
                <a:solidFill>
                  <a:prstClr val="white"/>
                </a:solidFill>
                <a:latin typeface="微软雅黑" panose="020B0503020204020204" pitchFamily="34" charset="-122"/>
                <a:ea typeface="微软雅黑" panose="020B0503020204020204" pitchFamily="34" charset="-122"/>
              </a:rPr>
              <a:t>之后，将道具的信息发布在平台上。</a:t>
            </a:r>
            <a:r>
              <a:rPr lang="en-US" altLang="zh-CN" sz="1400" dirty="0">
                <a:solidFill>
                  <a:prstClr val="white"/>
                </a:solidFill>
                <a:latin typeface="微软雅黑" panose="020B0503020204020204" pitchFamily="34" charset="-122"/>
                <a:ea typeface="微软雅黑" panose="020B0503020204020204" pitchFamily="34" charset="-122"/>
              </a:rPr>
              <a:t>B</a:t>
            </a:r>
            <a:r>
              <a:rPr lang="zh-CN" altLang="en-US" sz="1400" dirty="0">
                <a:solidFill>
                  <a:prstClr val="white"/>
                </a:solidFill>
                <a:latin typeface="微软雅黑" panose="020B0503020204020204" pitchFamily="34" charset="-122"/>
                <a:ea typeface="微软雅黑" panose="020B0503020204020204" pitchFamily="34" charset="-122"/>
              </a:rPr>
              <a:t>愿意买下道具，交付</a:t>
            </a:r>
            <a:r>
              <a:rPr lang="en-US" altLang="zh-CN" sz="1400" dirty="0">
                <a:solidFill>
                  <a:prstClr val="white"/>
                </a:solidFill>
                <a:latin typeface="微软雅黑" panose="020B0503020204020204" pitchFamily="34" charset="-122"/>
                <a:ea typeface="微软雅黑" panose="020B0503020204020204" pitchFamily="34" charset="-122"/>
              </a:rPr>
              <a:t>100</a:t>
            </a:r>
            <a:r>
              <a:rPr lang="zh-CN" altLang="en-US" sz="1400" dirty="0">
                <a:solidFill>
                  <a:prstClr val="white"/>
                </a:solidFill>
                <a:latin typeface="微软雅黑" panose="020B0503020204020204" pitchFamily="34" charset="-122"/>
                <a:ea typeface="微软雅黑" panose="020B0503020204020204" pitchFamily="34" charset="-122"/>
              </a:rPr>
              <a:t>元到平台，平台冻结</a:t>
            </a:r>
            <a:r>
              <a:rPr lang="en-US" altLang="zh-CN" sz="1400" dirty="0">
                <a:solidFill>
                  <a:prstClr val="white"/>
                </a:solidFill>
                <a:latin typeface="微软雅黑" panose="020B0503020204020204" pitchFamily="34" charset="-122"/>
                <a:ea typeface="微软雅黑" panose="020B0503020204020204" pitchFamily="34" charset="-122"/>
              </a:rPr>
              <a:t>100</a:t>
            </a:r>
            <a:r>
              <a:rPr lang="zh-CN" altLang="en-US" sz="1400" dirty="0">
                <a:solidFill>
                  <a:prstClr val="white"/>
                </a:solidFill>
                <a:latin typeface="微软雅黑" panose="020B0503020204020204" pitchFamily="34" charset="-122"/>
                <a:ea typeface="微软雅黑" panose="020B0503020204020204" pitchFamily="34" charset="-122"/>
              </a:rPr>
              <a:t>元，通知</a:t>
            </a:r>
            <a:r>
              <a:rPr lang="en-US" altLang="zh-CN" sz="1400" dirty="0">
                <a:solidFill>
                  <a:prstClr val="white"/>
                </a:solidFill>
                <a:latin typeface="微软雅黑" panose="020B0503020204020204" pitchFamily="34" charset="-122"/>
                <a:ea typeface="微软雅黑" panose="020B0503020204020204" pitchFamily="34" charset="-122"/>
              </a:rPr>
              <a:t>A</a:t>
            </a:r>
            <a:r>
              <a:rPr lang="zh-CN" altLang="en-US" sz="1400" dirty="0">
                <a:solidFill>
                  <a:prstClr val="white"/>
                </a:solidFill>
                <a:latin typeface="微软雅黑" panose="020B0503020204020204" pitchFamily="34" charset="-122"/>
                <a:ea typeface="微软雅黑" panose="020B0503020204020204" pitchFamily="34" charset="-122"/>
              </a:rPr>
              <a:t>进行道具的转移，</a:t>
            </a:r>
            <a:r>
              <a:rPr lang="en-US" altLang="zh-CN" sz="1400" dirty="0">
                <a:solidFill>
                  <a:prstClr val="white"/>
                </a:solidFill>
                <a:latin typeface="微软雅黑" panose="020B0503020204020204" pitchFamily="34" charset="-122"/>
                <a:ea typeface="微软雅黑" panose="020B0503020204020204" pitchFamily="34" charset="-122"/>
              </a:rPr>
              <a:t>A</a:t>
            </a:r>
            <a:r>
              <a:rPr lang="zh-CN" altLang="en-US" sz="1400" dirty="0">
                <a:solidFill>
                  <a:prstClr val="white"/>
                </a:solidFill>
                <a:latin typeface="微软雅黑" panose="020B0503020204020204" pitchFamily="34" charset="-122"/>
                <a:ea typeface="微软雅黑" panose="020B0503020204020204" pitchFamily="34" charset="-122"/>
              </a:rPr>
              <a:t>将道具发送给</a:t>
            </a:r>
            <a:r>
              <a:rPr lang="en-US" altLang="zh-CN" sz="1400" dirty="0">
                <a:solidFill>
                  <a:prstClr val="white"/>
                </a:solidFill>
                <a:latin typeface="微软雅黑" panose="020B0503020204020204" pitchFamily="34" charset="-122"/>
                <a:ea typeface="微软雅黑" panose="020B0503020204020204" pitchFamily="34" charset="-122"/>
              </a:rPr>
              <a:t>B</a:t>
            </a:r>
            <a:r>
              <a:rPr lang="zh-CN" altLang="en-US" sz="1400" dirty="0">
                <a:solidFill>
                  <a:prstClr val="white"/>
                </a:solidFill>
                <a:latin typeface="微软雅黑" panose="020B0503020204020204" pitchFamily="34" charset="-122"/>
                <a:ea typeface="微软雅黑" panose="020B0503020204020204" pitchFamily="34" charset="-122"/>
              </a:rPr>
              <a:t>，通知平台，平台查询到该道具的所有权已经变更为</a:t>
            </a:r>
            <a:r>
              <a:rPr lang="en-US" altLang="zh-CN" sz="1400" dirty="0">
                <a:solidFill>
                  <a:prstClr val="white"/>
                </a:solidFill>
                <a:latin typeface="微软雅黑" panose="020B0503020204020204" pitchFamily="34" charset="-122"/>
                <a:ea typeface="微软雅黑" panose="020B0503020204020204" pitchFamily="34" charset="-122"/>
              </a:rPr>
              <a:t>B</a:t>
            </a:r>
            <a:r>
              <a:rPr lang="zh-CN" altLang="en-US" sz="1400" dirty="0">
                <a:solidFill>
                  <a:prstClr val="white"/>
                </a:solidFill>
                <a:latin typeface="微软雅黑" panose="020B0503020204020204" pitchFamily="34" charset="-122"/>
                <a:ea typeface="微软雅黑" panose="020B0503020204020204" pitchFamily="34" charset="-122"/>
              </a:rPr>
              <a:t>，将购买金转给</a:t>
            </a:r>
            <a:r>
              <a:rPr lang="en-US" altLang="zh-CN" sz="1400" dirty="0">
                <a:solidFill>
                  <a:prstClr val="white"/>
                </a:solidFill>
                <a:latin typeface="微软雅黑" panose="020B0503020204020204" pitchFamily="34" charset="-122"/>
                <a:ea typeface="微软雅黑" panose="020B0503020204020204" pitchFamily="34" charset="-122"/>
              </a:rPr>
              <a:t>A</a:t>
            </a:r>
            <a:r>
              <a:rPr lang="zh-CN" altLang="en-US" sz="1400" dirty="0">
                <a:solidFill>
                  <a:prstClr val="white"/>
                </a:solidFill>
                <a:latin typeface="微软雅黑" panose="020B0503020204020204" pitchFamily="34" charset="-122"/>
                <a:ea typeface="微软雅黑" panose="020B0503020204020204" pitchFamily="34" charset="-122"/>
              </a:rPr>
              <a:t>。平台收取</a:t>
            </a:r>
            <a:r>
              <a:rPr lang="en-US" altLang="zh-CN" sz="1400" dirty="0">
                <a:solidFill>
                  <a:prstClr val="white"/>
                </a:solidFill>
                <a:latin typeface="微软雅黑" panose="020B0503020204020204" pitchFamily="34" charset="-122"/>
                <a:ea typeface="微软雅黑" panose="020B0503020204020204" pitchFamily="34" charset="-122"/>
              </a:rPr>
              <a:t>20%</a:t>
            </a:r>
            <a:r>
              <a:rPr lang="zh-CN" altLang="en-US" sz="1400" dirty="0">
                <a:solidFill>
                  <a:prstClr val="white"/>
                </a:solidFill>
                <a:latin typeface="微软雅黑" panose="020B0503020204020204" pitchFamily="34" charset="-122"/>
                <a:ea typeface="微软雅黑" panose="020B0503020204020204" pitchFamily="34" charset="-122"/>
              </a:rPr>
              <a:t>的交易税，平台与游戏公司五五分成。</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 name="矩形 8"/>
          <p:cNvSpPr/>
          <p:nvPr/>
        </p:nvSpPr>
        <p:spPr>
          <a:xfrm>
            <a:off x="1124517" y="4839159"/>
            <a:ext cx="6163992" cy="1673728"/>
          </a:xfrm>
          <a:prstGeom prst="rect">
            <a:avLst/>
          </a:prstGeom>
        </p:spPr>
        <p:txBody>
          <a:bodyPr wrap="square">
            <a:spAutoFit/>
          </a:body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游戏资产所有人的信息储存于游戏公司数据库中。交易的发起由游戏公司进行，交易完成后，游戏公司数据库中道具所有人发生变化的记录，与之前的转让信息形成链式结构。每个成员都可以对链上信息进行下载和检索，确认自己的交易是否在交易链中，即形成对交易平台的监督，也为后续的交易追溯和申诉提供证据。</a:t>
            </a:r>
            <a:endParaRPr kumimoji="0" lang="zh-CN" altLang="en-US" sz="1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43" name="TextBox 39">
            <a:extLst>
              <a:ext uri="{FF2B5EF4-FFF2-40B4-BE49-F238E27FC236}">
                <a16:creationId xmlns:a16="http://schemas.microsoft.com/office/drawing/2014/main" id="{330E3583-4BB5-4FFD-B59B-E1F5A7F5D37C}"/>
              </a:ext>
            </a:extLst>
          </p:cNvPr>
          <p:cNvSpPr txBox="1"/>
          <p:nvPr/>
        </p:nvSpPr>
        <p:spPr>
          <a:xfrm>
            <a:off x="395577" y="316040"/>
            <a:ext cx="2909597"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资产交易核心</a:t>
            </a:r>
          </a:p>
        </p:txBody>
      </p:sp>
    </p:spTree>
    <p:extLst>
      <p:ext uri="{BB962C8B-B14F-4D97-AF65-F5344CB8AC3E}">
        <p14:creationId xmlns:p14="http://schemas.microsoft.com/office/powerpoint/2010/main" val="379129724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 calcmode="lin" valueType="num">
                                      <p:cBhvr>
                                        <p:cTn id="15" dur="500" fill="hold"/>
                                        <p:tgtEl>
                                          <p:spTgt spid="38"/>
                                        </p:tgtEl>
                                        <p:attrNameLst>
                                          <p:attrName>style.rotation</p:attrName>
                                        </p:attrNameLst>
                                      </p:cBhvr>
                                      <p:tavLst>
                                        <p:tav tm="0">
                                          <p:val>
                                            <p:fltVal val="360"/>
                                          </p:val>
                                        </p:tav>
                                        <p:tav tm="100000">
                                          <p:val>
                                            <p:fltVal val="0"/>
                                          </p:val>
                                        </p:tav>
                                      </p:tavLst>
                                    </p:anim>
                                    <p:animEffect transition="in" filter="fade">
                                      <p:cBhvr>
                                        <p:cTn id="16" dur="500"/>
                                        <p:tgtEl>
                                          <p:spTgt spid="38"/>
                                        </p:tgtEl>
                                      </p:cBhvr>
                                    </p:animEffect>
                                  </p:childTnLst>
                                </p:cTn>
                              </p:par>
                            </p:childTnLst>
                          </p:cTn>
                        </p:par>
                        <p:par>
                          <p:cTn id="17" fill="hold">
                            <p:stCondLst>
                              <p:cond delay="1000"/>
                            </p:stCondLst>
                            <p:childTnLst>
                              <p:par>
                                <p:cTn id="18" presetID="49" presetClass="entr" presetSubtype="0" decel="100000"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 calcmode="lin" valueType="num">
                                      <p:cBhvr>
                                        <p:cTn id="20" dur="500" fill="hold"/>
                                        <p:tgtEl>
                                          <p:spTgt spid="39"/>
                                        </p:tgtEl>
                                        <p:attrNameLst>
                                          <p:attrName>ppt_w</p:attrName>
                                        </p:attrNameLst>
                                      </p:cBhvr>
                                      <p:tavLst>
                                        <p:tav tm="0">
                                          <p:val>
                                            <p:fltVal val="0"/>
                                          </p:val>
                                        </p:tav>
                                        <p:tav tm="100000">
                                          <p:val>
                                            <p:strVal val="#ppt_w"/>
                                          </p:val>
                                        </p:tav>
                                      </p:tavLst>
                                    </p:anim>
                                    <p:anim calcmode="lin" valueType="num">
                                      <p:cBhvr>
                                        <p:cTn id="21" dur="500" fill="hold"/>
                                        <p:tgtEl>
                                          <p:spTgt spid="39"/>
                                        </p:tgtEl>
                                        <p:attrNameLst>
                                          <p:attrName>ppt_h</p:attrName>
                                        </p:attrNameLst>
                                      </p:cBhvr>
                                      <p:tavLst>
                                        <p:tav tm="0">
                                          <p:val>
                                            <p:fltVal val="0"/>
                                          </p:val>
                                        </p:tav>
                                        <p:tav tm="100000">
                                          <p:val>
                                            <p:strVal val="#ppt_h"/>
                                          </p:val>
                                        </p:tav>
                                      </p:tavLst>
                                    </p:anim>
                                    <p:anim calcmode="lin" valueType="num">
                                      <p:cBhvr>
                                        <p:cTn id="22" dur="500" fill="hold"/>
                                        <p:tgtEl>
                                          <p:spTgt spid="39"/>
                                        </p:tgtEl>
                                        <p:attrNameLst>
                                          <p:attrName>style.rotation</p:attrName>
                                        </p:attrNameLst>
                                      </p:cBhvr>
                                      <p:tavLst>
                                        <p:tav tm="0">
                                          <p:val>
                                            <p:fltVal val="360"/>
                                          </p:val>
                                        </p:tav>
                                        <p:tav tm="100000">
                                          <p:val>
                                            <p:fltVal val="0"/>
                                          </p:val>
                                        </p:tav>
                                      </p:tavLst>
                                    </p:anim>
                                    <p:animEffect transition="in" filter="fade">
                                      <p:cBhvr>
                                        <p:cTn id="23" dur="500"/>
                                        <p:tgtEl>
                                          <p:spTgt spid="39"/>
                                        </p:tgtEl>
                                      </p:cBhvr>
                                    </p:animEffect>
                                  </p:childTnLst>
                                </p:cTn>
                              </p:par>
                            </p:childTnLst>
                          </p:cTn>
                        </p:par>
                        <p:par>
                          <p:cTn id="24" fill="hold">
                            <p:stCondLst>
                              <p:cond delay="1500"/>
                            </p:stCondLst>
                            <p:childTnLst>
                              <p:par>
                                <p:cTn id="25" presetID="8" presetClass="emph" presetSubtype="0" fill="hold" grpId="1" nodeType="afterEffect">
                                  <p:stCondLst>
                                    <p:cond delay="0"/>
                                  </p:stCondLst>
                                  <p:childTnLst>
                                    <p:animRot by="21600000">
                                      <p:cBhvr>
                                        <p:cTn id="26" dur="2000" fill="hold"/>
                                        <p:tgtEl>
                                          <p:spTgt spid="38"/>
                                        </p:tgtEl>
                                        <p:attrNameLst>
                                          <p:attrName>r</p:attrName>
                                        </p:attrNameLst>
                                      </p:cBhvr>
                                    </p:animRot>
                                  </p:childTnLst>
                                </p:cTn>
                              </p:par>
                            </p:childTnLst>
                          </p:cTn>
                        </p:par>
                        <p:par>
                          <p:cTn id="27" fill="hold">
                            <p:stCondLst>
                              <p:cond delay="3500"/>
                            </p:stCondLst>
                            <p:childTnLst>
                              <p:par>
                                <p:cTn id="28" presetID="8" presetClass="emph" presetSubtype="0" fill="hold" grpId="1" nodeType="afterEffect">
                                  <p:stCondLst>
                                    <p:cond delay="0"/>
                                  </p:stCondLst>
                                  <p:childTnLst>
                                    <p:animRot by="21600000">
                                      <p:cBhvr>
                                        <p:cTn id="29" dur="2000" fill="hold"/>
                                        <p:tgtEl>
                                          <p:spTgt spid="39"/>
                                        </p:tgtEl>
                                        <p:attrNameLst>
                                          <p:attrName>r</p:attrName>
                                        </p:attrNameLst>
                                      </p:cBhvr>
                                    </p:animRot>
                                  </p:childTnLst>
                                </p:cTn>
                              </p:par>
                            </p:childTnLst>
                          </p:cTn>
                        </p:par>
                        <p:par>
                          <p:cTn id="30" fill="hold">
                            <p:stCondLst>
                              <p:cond delay="5500"/>
                            </p:stCondLst>
                            <p:childTnLst>
                              <p:par>
                                <p:cTn id="31" presetID="53" presetClass="entr" presetSubtype="16" fill="hold" grpId="0" nodeType="after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p:cTn id="33" dur="500" fill="hold"/>
                                        <p:tgtEl>
                                          <p:spTgt spid="40"/>
                                        </p:tgtEl>
                                        <p:attrNameLst>
                                          <p:attrName>ppt_w</p:attrName>
                                        </p:attrNameLst>
                                      </p:cBhvr>
                                      <p:tavLst>
                                        <p:tav tm="0">
                                          <p:val>
                                            <p:fltVal val="0"/>
                                          </p:val>
                                        </p:tav>
                                        <p:tav tm="100000">
                                          <p:val>
                                            <p:strVal val="#ppt_w"/>
                                          </p:val>
                                        </p:tav>
                                      </p:tavLst>
                                    </p:anim>
                                    <p:anim calcmode="lin" valueType="num">
                                      <p:cBhvr>
                                        <p:cTn id="34" dur="500" fill="hold"/>
                                        <p:tgtEl>
                                          <p:spTgt spid="40"/>
                                        </p:tgtEl>
                                        <p:attrNameLst>
                                          <p:attrName>ppt_h</p:attrName>
                                        </p:attrNameLst>
                                      </p:cBhvr>
                                      <p:tavLst>
                                        <p:tav tm="0">
                                          <p:val>
                                            <p:fltVal val="0"/>
                                          </p:val>
                                        </p:tav>
                                        <p:tav tm="100000">
                                          <p:val>
                                            <p:strVal val="#ppt_h"/>
                                          </p:val>
                                        </p:tav>
                                      </p:tavLst>
                                    </p:anim>
                                    <p:animEffect transition="in" filter="fade">
                                      <p:cBhvr>
                                        <p:cTn id="35" dur="500"/>
                                        <p:tgtEl>
                                          <p:spTgt spid="40"/>
                                        </p:tgtEl>
                                      </p:cBhvr>
                                    </p:animEffect>
                                  </p:childTnLst>
                                </p:cTn>
                              </p:par>
                            </p:childTnLst>
                          </p:cTn>
                        </p:par>
                        <p:par>
                          <p:cTn id="36" fill="hold">
                            <p:stCondLst>
                              <p:cond delay="6000"/>
                            </p:stCondLst>
                            <p:childTnLst>
                              <p:par>
                                <p:cTn id="37" presetID="53" presetClass="entr" presetSubtype="16" fill="hold" grpId="0" nodeType="after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p:cTn id="39" dur="500" fill="hold"/>
                                        <p:tgtEl>
                                          <p:spTgt spid="41"/>
                                        </p:tgtEl>
                                        <p:attrNameLst>
                                          <p:attrName>ppt_w</p:attrName>
                                        </p:attrNameLst>
                                      </p:cBhvr>
                                      <p:tavLst>
                                        <p:tav tm="0">
                                          <p:val>
                                            <p:fltVal val="0"/>
                                          </p:val>
                                        </p:tav>
                                        <p:tav tm="100000">
                                          <p:val>
                                            <p:strVal val="#ppt_w"/>
                                          </p:val>
                                        </p:tav>
                                      </p:tavLst>
                                    </p:anim>
                                    <p:anim calcmode="lin" valueType="num">
                                      <p:cBhvr>
                                        <p:cTn id="40" dur="500" fill="hold"/>
                                        <p:tgtEl>
                                          <p:spTgt spid="41"/>
                                        </p:tgtEl>
                                        <p:attrNameLst>
                                          <p:attrName>ppt_h</p:attrName>
                                        </p:attrNameLst>
                                      </p:cBhvr>
                                      <p:tavLst>
                                        <p:tav tm="0">
                                          <p:val>
                                            <p:fltVal val="0"/>
                                          </p:val>
                                        </p:tav>
                                        <p:tav tm="100000">
                                          <p:val>
                                            <p:strVal val="#ppt_h"/>
                                          </p:val>
                                        </p:tav>
                                      </p:tavLst>
                                    </p:anim>
                                    <p:animEffect transition="in" filter="fade">
                                      <p:cBhvr>
                                        <p:cTn id="41" dur="500"/>
                                        <p:tgtEl>
                                          <p:spTgt spid="41"/>
                                        </p:tgtEl>
                                      </p:cBhvr>
                                    </p:animEffect>
                                  </p:childTnLst>
                                </p:cTn>
                              </p:par>
                            </p:childTnLst>
                          </p:cTn>
                        </p:par>
                        <p:par>
                          <p:cTn id="42" fill="hold">
                            <p:stCondLst>
                              <p:cond delay="650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8"/>
                                        </p:tgtEl>
                                        <p:attrNameLst>
                                          <p:attrName>style.visibility</p:attrName>
                                        </p:attrNameLst>
                                      </p:cBhvr>
                                      <p:to>
                                        <p:strVal val="visible"/>
                                      </p:to>
                                    </p:set>
                                    <p:anim calcmode="lin" valueType="num">
                                      <p:cBhvr>
                                        <p:cTn id="45"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8"/>
                                        </p:tgtEl>
                                        <p:attrNameLst>
                                          <p:attrName>ppt_y</p:attrName>
                                        </p:attrNameLst>
                                      </p:cBhvr>
                                      <p:tavLst>
                                        <p:tav tm="0">
                                          <p:val>
                                            <p:strVal val="#ppt_y"/>
                                          </p:val>
                                        </p:tav>
                                        <p:tav tm="100000">
                                          <p:val>
                                            <p:strVal val="#ppt_y"/>
                                          </p:val>
                                        </p:tav>
                                      </p:tavLst>
                                    </p:anim>
                                    <p:anim calcmode="lin" valueType="num">
                                      <p:cBhvr>
                                        <p:cTn id="47"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8"/>
                                        </p:tgtEl>
                                      </p:cBhvr>
                                    </p:animEffect>
                                  </p:childTnLst>
                                </p:cTn>
                              </p:par>
                            </p:childTnLst>
                          </p:cTn>
                        </p:par>
                        <p:par>
                          <p:cTn id="50" fill="hold">
                            <p:stCondLst>
                              <p:cond delay="17200"/>
                            </p:stCondLst>
                            <p:childTnLst>
                              <p:par>
                                <p:cTn id="51" presetID="41" presetClass="entr" presetSubtype="0" fill="hold" grpId="0" nodeType="afterEffect">
                                  <p:stCondLst>
                                    <p:cond delay="0"/>
                                  </p:stCondLst>
                                  <p:iterate type="lt">
                                    <p:tmPct val="10000"/>
                                  </p:iterate>
                                  <p:childTnLst>
                                    <p:set>
                                      <p:cBhvr>
                                        <p:cTn id="52" dur="1" fill="hold">
                                          <p:stCondLst>
                                            <p:cond delay="0"/>
                                          </p:stCondLst>
                                        </p:cTn>
                                        <p:tgtEl>
                                          <p:spTgt spid="9"/>
                                        </p:tgtEl>
                                        <p:attrNameLst>
                                          <p:attrName>style.visibility</p:attrName>
                                        </p:attrNameLst>
                                      </p:cBhvr>
                                      <p:to>
                                        <p:strVal val="visible"/>
                                      </p:to>
                                    </p:set>
                                    <p:anim calcmode="lin" valueType="num">
                                      <p:cBhvr>
                                        <p:cTn id="53"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9"/>
                                        </p:tgtEl>
                                        <p:attrNameLst>
                                          <p:attrName>ppt_y</p:attrName>
                                        </p:attrNameLst>
                                      </p:cBhvr>
                                      <p:tavLst>
                                        <p:tav tm="0">
                                          <p:val>
                                            <p:strVal val="#ppt_y"/>
                                          </p:val>
                                        </p:tav>
                                        <p:tav tm="100000">
                                          <p:val>
                                            <p:strVal val="#ppt_y"/>
                                          </p:val>
                                        </p:tav>
                                      </p:tavLst>
                                    </p:anim>
                                    <p:anim calcmode="lin" valueType="num">
                                      <p:cBhvr>
                                        <p:cTn id="55"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39" grpId="0" animBg="1"/>
      <p:bldP spid="39" grpId="1" animBg="1"/>
      <p:bldP spid="40" grpId="0"/>
      <p:bldP spid="41" grpId="0"/>
      <p:bldP spid="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p:nvPr/>
        </p:nvSpPr>
        <p:spPr>
          <a:xfrm>
            <a:off x="1157288" y="3414264"/>
            <a:ext cx="10006012" cy="645342"/>
          </a:xfrm>
          <a:custGeom>
            <a:avLst/>
            <a:gdLst>
              <a:gd name="connsiteX0" fmla="*/ 4908343 w 7407966"/>
              <a:gd name="connsiteY0" fmla="*/ 423912 h 476941"/>
              <a:gd name="connsiteX1" fmla="*/ 4932501 w 7407966"/>
              <a:gd name="connsiteY1" fmla="*/ 426347 h 476941"/>
              <a:gd name="connsiteX2" fmla="*/ 4956659 w 7407966"/>
              <a:gd name="connsiteY2" fmla="*/ 423912 h 476941"/>
              <a:gd name="connsiteX3" fmla="*/ 4956659 w 7407966"/>
              <a:gd name="connsiteY3" fmla="*/ 476941 h 476941"/>
              <a:gd name="connsiteX4" fmla="*/ 4908343 w 7407966"/>
              <a:gd name="connsiteY4" fmla="*/ 476941 h 476941"/>
              <a:gd name="connsiteX5" fmla="*/ 1996867 w 7407966"/>
              <a:gd name="connsiteY5" fmla="*/ 423912 h 476941"/>
              <a:gd name="connsiteX6" fmla="*/ 2021025 w 7407966"/>
              <a:gd name="connsiteY6" fmla="*/ 426347 h 476941"/>
              <a:gd name="connsiteX7" fmla="*/ 2045183 w 7407966"/>
              <a:gd name="connsiteY7" fmla="*/ 423912 h 476941"/>
              <a:gd name="connsiteX8" fmla="*/ 2045183 w 7407966"/>
              <a:gd name="connsiteY8" fmla="*/ 476941 h 476941"/>
              <a:gd name="connsiteX9" fmla="*/ 1996867 w 7407966"/>
              <a:gd name="connsiteY9" fmla="*/ 476941 h 476941"/>
              <a:gd name="connsiteX10" fmla="*/ 6569706 w 7407966"/>
              <a:gd name="connsiteY10" fmla="*/ 217819 h 476941"/>
              <a:gd name="connsiteX11" fmla="*/ 7407966 w 7407966"/>
              <a:gd name="connsiteY11" fmla="*/ 217819 h 476941"/>
              <a:gd name="connsiteX12" fmla="*/ 7407966 w 7407966"/>
              <a:gd name="connsiteY12" fmla="*/ 263538 h 476941"/>
              <a:gd name="connsiteX13" fmla="*/ 6569706 w 7407966"/>
              <a:gd name="connsiteY13" fmla="*/ 263538 h 476941"/>
              <a:gd name="connsiteX14" fmla="*/ 6574321 w 7407966"/>
              <a:gd name="connsiteY14" fmla="*/ 240678 h 476941"/>
              <a:gd name="connsiteX15" fmla="*/ 5113555 w 7407966"/>
              <a:gd name="connsiteY15" fmla="*/ 217819 h 476941"/>
              <a:gd name="connsiteX16" fmla="*/ 6207598 w 7407966"/>
              <a:gd name="connsiteY16" fmla="*/ 217819 h 476941"/>
              <a:gd name="connsiteX17" fmla="*/ 6202983 w 7407966"/>
              <a:gd name="connsiteY17" fmla="*/ 240678 h 476941"/>
              <a:gd name="connsiteX18" fmla="*/ 6207598 w 7407966"/>
              <a:gd name="connsiteY18" fmla="*/ 263538 h 476941"/>
              <a:gd name="connsiteX19" fmla="*/ 5113555 w 7407966"/>
              <a:gd name="connsiteY19" fmla="*/ 263538 h 476941"/>
              <a:gd name="connsiteX20" fmla="*/ 5118170 w 7407966"/>
              <a:gd name="connsiteY20" fmla="*/ 240678 h 476941"/>
              <a:gd name="connsiteX21" fmla="*/ 3657817 w 7407966"/>
              <a:gd name="connsiteY21" fmla="*/ 217819 h 476941"/>
              <a:gd name="connsiteX22" fmla="*/ 4751447 w 7407966"/>
              <a:gd name="connsiteY22" fmla="*/ 217819 h 476941"/>
              <a:gd name="connsiteX23" fmla="*/ 4746832 w 7407966"/>
              <a:gd name="connsiteY23" fmla="*/ 240678 h 476941"/>
              <a:gd name="connsiteX24" fmla="*/ 4751447 w 7407966"/>
              <a:gd name="connsiteY24" fmla="*/ 263538 h 476941"/>
              <a:gd name="connsiteX25" fmla="*/ 3657817 w 7407966"/>
              <a:gd name="connsiteY25" fmla="*/ 263538 h 476941"/>
              <a:gd name="connsiteX26" fmla="*/ 3662432 w 7407966"/>
              <a:gd name="connsiteY26" fmla="*/ 240678 h 476941"/>
              <a:gd name="connsiteX27" fmla="*/ 2202079 w 7407966"/>
              <a:gd name="connsiteY27" fmla="*/ 217819 h 476941"/>
              <a:gd name="connsiteX28" fmla="*/ 3295709 w 7407966"/>
              <a:gd name="connsiteY28" fmla="*/ 217819 h 476941"/>
              <a:gd name="connsiteX29" fmla="*/ 3291094 w 7407966"/>
              <a:gd name="connsiteY29" fmla="*/ 240678 h 476941"/>
              <a:gd name="connsiteX30" fmla="*/ 3295710 w 7407966"/>
              <a:gd name="connsiteY30" fmla="*/ 263538 h 476941"/>
              <a:gd name="connsiteX31" fmla="*/ 2202079 w 7407966"/>
              <a:gd name="connsiteY31" fmla="*/ 263538 h 476941"/>
              <a:gd name="connsiteX32" fmla="*/ 2206694 w 7407966"/>
              <a:gd name="connsiteY32" fmla="*/ 240678 h 476941"/>
              <a:gd name="connsiteX33" fmla="*/ 746341 w 7407966"/>
              <a:gd name="connsiteY33" fmla="*/ 217819 h 476941"/>
              <a:gd name="connsiteX34" fmla="*/ 1839971 w 7407966"/>
              <a:gd name="connsiteY34" fmla="*/ 217819 h 476941"/>
              <a:gd name="connsiteX35" fmla="*/ 1835356 w 7407966"/>
              <a:gd name="connsiteY35" fmla="*/ 240678 h 476941"/>
              <a:gd name="connsiteX36" fmla="*/ 1839971 w 7407966"/>
              <a:gd name="connsiteY36" fmla="*/ 263538 h 476941"/>
              <a:gd name="connsiteX37" fmla="*/ 746341 w 7407966"/>
              <a:gd name="connsiteY37" fmla="*/ 263538 h 476941"/>
              <a:gd name="connsiteX38" fmla="*/ 750956 w 7407966"/>
              <a:gd name="connsiteY38" fmla="*/ 240678 h 476941"/>
              <a:gd name="connsiteX39" fmla="*/ 0 w 7407966"/>
              <a:gd name="connsiteY39" fmla="*/ 217819 h 476941"/>
              <a:gd name="connsiteX40" fmla="*/ 384233 w 7407966"/>
              <a:gd name="connsiteY40" fmla="*/ 217819 h 476941"/>
              <a:gd name="connsiteX41" fmla="*/ 379618 w 7407966"/>
              <a:gd name="connsiteY41" fmla="*/ 240678 h 476941"/>
              <a:gd name="connsiteX42" fmla="*/ 384233 w 7407966"/>
              <a:gd name="connsiteY42" fmla="*/ 263538 h 476941"/>
              <a:gd name="connsiteX43" fmla="*/ 0 w 7407966"/>
              <a:gd name="connsiteY43" fmla="*/ 263538 h 476941"/>
              <a:gd name="connsiteX44" fmla="*/ 6367254 w 7407966"/>
              <a:gd name="connsiteY44" fmla="*/ 0 h 476941"/>
              <a:gd name="connsiteX45" fmla="*/ 6415570 w 7407966"/>
              <a:gd name="connsiteY45" fmla="*/ 0 h 476941"/>
              <a:gd name="connsiteX46" fmla="*/ 6415570 w 7407966"/>
              <a:gd name="connsiteY46" fmla="*/ 57723 h 476941"/>
              <a:gd name="connsiteX47" fmla="*/ 6388652 w 7407966"/>
              <a:gd name="connsiteY47" fmla="*/ 55009 h 476941"/>
              <a:gd name="connsiteX48" fmla="*/ 6367254 w 7407966"/>
              <a:gd name="connsiteY48" fmla="*/ 57166 h 476941"/>
              <a:gd name="connsiteX49" fmla="*/ 3452605 w 7407966"/>
              <a:gd name="connsiteY49" fmla="*/ 0 h 476941"/>
              <a:gd name="connsiteX50" fmla="*/ 3500921 w 7407966"/>
              <a:gd name="connsiteY50" fmla="*/ 0 h 476941"/>
              <a:gd name="connsiteX51" fmla="*/ 3500921 w 7407966"/>
              <a:gd name="connsiteY51" fmla="*/ 57444 h 476941"/>
              <a:gd name="connsiteX52" fmla="*/ 3476763 w 7407966"/>
              <a:gd name="connsiteY52" fmla="*/ 55009 h 476941"/>
              <a:gd name="connsiteX53" fmla="*/ 3452605 w 7407966"/>
              <a:gd name="connsiteY53" fmla="*/ 57444 h 476941"/>
              <a:gd name="connsiteX54" fmla="*/ 541129 w 7407966"/>
              <a:gd name="connsiteY54" fmla="*/ 0 h 476941"/>
              <a:gd name="connsiteX55" fmla="*/ 589445 w 7407966"/>
              <a:gd name="connsiteY55" fmla="*/ 0 h 476941"/>
              <a:gd name="connsiteX56" fmla="*/ 589445 w 7407966"/>
              <a:gd name="connsiteY56" fmla="*/ 57444 h 476941"/>
              <a:gd name="connsiteX57" fmla="*/ 565287 w 7407966"/>
              <a:gd name="connsiteY57" fmla="*/ 55009 h 476941"/>
              <a:gd name="connsiteX58" fmla="*/ 541129 w 7407966"/>
              <a:gd name="connsiteY58" fmla="*/ 57444 h 47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407966" h="476941">
                <a:moveTo>
                  <a:pt x="4908343" y="423912"/>
                </a:moveTo>
                <a:lnTo>
                  <a:pt x="4932501" y="426347"/>
                </a:lnTo>
                <a:lnTo>
                  <a:pt x="4956659" y="423912"/>
                </a:lnTo>
                <a:lnTo>
                  <a:pt x="4956659" y="476941"/>
                </a:lnTo>
                <a:lnTo>
                  <a:pt x="4908343" y="476941"/>
                </a:lnTo>
                <a:close/>
                <a:moveTo>
                  <a:pt x="1996867" y="423912"/>
                </a:moveTo>
                <a:lnTo>
                  <a:pt x="2021025" y="426347"/>
                </a:lnTo>
                <a:lnTo>
                  <a:pt x="2045183" y="423912"/>
                </a:lnTo>
                <a:lnTo>
                  <a:pt x="2045183" y="476941"/>
                </a:lnTo>
                <a:lnTo>
                  <a:pt x="1996867" y="476941"/>
                </a:lnTo>
                <a:close/>
                <a:moveTo>
                  <a:pt x="6569706" y="217819"/>
                </a:moveTo>
                <a:lnTo>
                  <a:pt x="7407966" y="217819"/>
                </a:lnTo>
                <a:lnTo>
                  <a:pt x="7407966" y="263538"/>
                </a:lnTo>
                <a:lnTo>
                  <a:pt x="6569706" y="263538"/>
                </a:lnTo>
                <a:lnTo>
                  <a:pt x="6574321" y="240678"/>
                </a:lnTo>
                <a:close/>
                <a:moveTo>
                  <a:pt x="5113555" y="217819"/>
                </a:moveTo>
                <a:lnTo>
                  <a:pt x="6207598" y="217819"/>
                </a:lnTo>
                <a:lnTo>
                  <a:pt x="6202983" y="240678"/>
                </a:lnTo>
                <a:lnTo>
                  <a:pt x="6207598" y="263538"/>
                </a:lnTo>
                <a:lnTo>
                  <a:pt x="5113555" y="263538"/>
                </a:lnTo>
                <a:lnTo>
                  <a:pt x="5118170" y="240678"/>
                </a:lnTo>
                <a:close/>
                <a:moveTo>
                  <a:pt x="3657817" y="217819"/>
                </a:moveTo>
                <a:lnTo>
                  <a:pt x="4751447" y="217819"/>
                </a:lnTo>
                <a:lnTo>
                  <a:pt x="4746832" y="240678"/>
                </a:lnTo>
                <a:lnTo>
                  <a:pt x="4751447" y="263538"/>
                </a:lnTo>
                <a:lnTo>
                  <a:pt x="3657817" y="263538"/>
                </a:lnTo>
                <a:lnTo>
                  <a:pt x="3662432" y="240678"/>
                </a:lnTo>
                <a:close/>
                <a:moveTo>
                  <a:pt x="2202079" y="217819"/>
                </a:moveTo>
                <a:lnTo>
                  <a:pt x="3295709" y="217819"/>
                </a:lnTo>
                <a:lnTo>
                  <a:pt x="3291094" y="240678"/>
                </a:lnTo>
                <a:lnTo>
                  <a:pt x="3295710" y="263538"/>
                </a:lnTo>
                <a:lnTo>
                  <a:pt x="2202079" y="263538"/>
                </a:lnTo>
                <a:lnTo>
                  <a:pt x="2206694" y="240678"/>
                </a:lnTo>
                <a:close/>
                <a:moveTo>
                  <a:pt x="746341" y="217819"/>
                </a:moveTo>
                <a:lnTo>
                  <a:pt x="1839971" y="217819"/>
                </a:lnTo>
                <a:lnTo>
                  <a:pt x="1835356" y="240678"/>
                </a:lnTo>
                <a:lnTo>
                  <a:pt x="1839971" y="263538"/>
                </a:lnTo>
                <a:lnTo>
                  <a:pt x="746341" y="263538"/>
                </a:lnTo>
                <a:lnTo>
                  <a:pt x="750956" y="240678"/>
                </a:lnTo>
                <a:close/>
                <a:moveTo>
                  <a:pt x="0" y="217819"/>
                </a:moveTo>
                <a:lnTo>
                  <a:pt x="384233" y="217819"/>
                </a:lnTo>
                <a:lnTo>
                  <a:pt x="379618" y="240678"/>
                </a:lnTo>
                <a:lnTo>
                  <a:pt x="384233" y="263538"/>
                </a:lnTo>
                <a:lnTo>
                  <a:pt x="0" y="263538"/>
                </a:lnTo>
                <a:close/>
                <a:moveTo>
                  <a:pt x="6367254" y="0"/>
                </a:moveTo>
                <a:lnTo>
                  <a:pt x="6415570" y="0"/>
                </a:lnTo>
                <a:lnTo>
                  <a:pt x="6415570" y="57723"/>
                </a:lnTo>
                <a:lnTo>
                  <a:pt x="6388652" y="55009"/>
                </a:lnTo>
                <a:lnTo>
                  <a:pt x="6367254" y="57166"/>
                </a:lnTo>
                <a:close/>
                <a:moveTo>
                  <a:pt x="3452605" y="0"/>
                </a:moveTo>
                <a:lnTo>
                  <a:pt x="3500921" y="0"/>
                </a:lnTo>
                <a:lnTo>
                  <a:pt x="3500921" y="57444"/>
                </a:lnTo>
                <a:lnTo>
                  <a:pt x="3476763" y="55009"/>
                </a:lnTo>
                <a:lnTo>
                  <a:pt x="3452605" y="57444"/>
                </a:lnTo>
                <a:close/>
                <a:moveTo>
                  <a:pt x="541129" y="0"/>
                </a:moveTo>
                <a:lnTo>
                  <a:pt x="589445" y="0"/>
                </a:lnTo>
                <a:lnTo>
                  <a:pt x="589445" y="57444"/>
                </a:lnTo>
                <a:lnTo>
                  <a:pt x="565287" y="55009"/>
                </a:lnTo>
                <a:lnTo>
                  <a:pt x="541129" y="57444"/>
                </a:lnTo>
                <a:close/>
              </a:path>
            </a:pathLst>
          </a:custGeom>
          <a:solidFill>
            <a:srgbClr val="C6C4C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9" name="组合 18"/>
          <p:cNvGrpSpPr/>
          <p:nvPr/>
        </p:nvGrpSpPr>
        <p:grpSpPr>
          <a:xfrm>
            <a:off x="605016" y="4007484"/>
            <a:ext cx="2517693" cy="1372384"/>
            <a:chOff x="2667811" y="1949790"/>
            <a:chExt cx="2517693" cy="976385"/>
          </a:xfrm>
        </p:grpSpPr>
        <p:sp>
          <p:nvSpPr>
            <p:cNvPr id="20" name="文本框 19"/>
            <p:cNvSpPr txBox="1"/>
            <p:nvPr/>
          </p:nvSpPr>
          <p:spPr>
            <a:xfrm>
              <a:off x="2972980" y="2526065"/>
              <a:ext cx="220760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Kartika" panose="02020503030404060203" pitchFamily="18" charset="0"/>
              </a:endParaRPr>
            </a:p>
          </p:txBody>
        </p:sp>
        <p:sp>
          <p:nvSpPr>
            <p:cNvPr id="21" name="文本框 14"/>
            <p:cNvSpPr txBox="1"/>
            <p:nvPr/>
          </p:nvSpPr>
          <p:spPr>
            <a:xfrm>
              <a:off x="2667811" y="1949790"/>
              <a:ext cx="2517693" cy="63368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defRPr/>
              </a:pPr>
              <a:r>
                <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游戏公司生成道具，经系统授权</a:t>
              </a:r>
              <a:r>
                <a:rPr lang="zh-CN" altLang="en-US" sz="1200" dirty="0">
                  <a:solidFill>
                    <a:prstClr val="white"/>
                  </a:solidFill>
                  <a:latin typeface="微软雅黑" panose="020B0503020204020204" pitchFamily="34" charset="-122"/>
                  <a:ea typeface="微软雅黑" panose="020B0503020204020204" pitchFamily="34" charset="-122"/>
                </a:rPr>
                <a:t>发行。玩家可通过通过购买或触发特定条件获得道具</a:t>
              </a:r>
              <a:endParaRPr kumimoji="0" lang="en-US"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22" name="组合 21"/>
          <p:cNvGrpSpPr/>
          <p:nvPr/>
        </p:nvGrpSpPr>
        <p:grpSpPr>
          <a:xfrm>
            <a:off x="6666669" y="2361782"/>
            <a:ext cx="2500062" cy="1167692"/>
            <a:chOff x="6516104" y="2090169"/>
            <a:chExt cx="2500062" cy="1167692"/>
          </a:xfrm>
        </p:grpSpPr>
        <p:sp>
          <p:nvSpPr>
            <p:cNvPr id="23" name="文本框 22"/>
            <p:cNvSpPr txBox="1"/>
            <p:nvPr/>
          </p:nvSpPr>
          <p:spPr>
            <a:xfrm>
              <a:off x="6516104" y="2528433"/>
              <a:ext cx="250006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Kartika" panose="02020503030404060203" pitchFamily="18" charset="0"/>
              </a:endParaRPr>
            </a:p>
          </p:txBody>
        </p:sp>
        <p:sp>
          <p:nvSpPr>
            <p:cNvPr id="24" name="文本框 14"/>
            <p:cNvSpPr txBox="1"/>
            <p:nvPr/>
          </p:nvSpPr>
          <p:spPr>
            <a:xfrm>
              <a:off x="6516104" y="2090169"/>
              <a:ext cx="2451903" cy="116769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买家获得道具，并经游戏公司确认所有权的</a:t>
              </a:r>
              <a:r>
                <a:rPr lang="zh-CN" altLang="en-US" sz="1200" dirty="0">
                  <a:solidFill>
                    <a:prstClr val="white"/>
                  </a:solidFill>
                  <a:latin typeface="微软雅黑" panose="020B0503020204020204" pitchFamily="34" charset="-122"/>
                  <a:ea typeface="微软雅黑" panose="020B0503020204020204" pitchFamily="34" charset="-122"/>
                </a:rPr>
                <a:t>转让后，交易平台查询到道具归属权转移成功，放行交易款</a:t>
              </a:r>
              <a:endParaRPr kumimoji="0" lang="en-US"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25" name="组合 24"/>
          <p:cNvGrpSpPr/>
          <p:nvPr/>
        </p:nvGrpSpPr>
        <p:grpSpPr>
          <a:xfrm>
            <a:off x="2400104" y="2013193"/>
            <a:ext cx="2964398" cy="1238590"/>
            <a:chOff x="286215" y="4766328"/>
            <a:chExt cx="2964398" cy="1238590"/>
          </a:xfrm>
        </p:grpSpPr>
        <p:sp>
          <p:nvSpPr>
            <p:cNvPr id="26" name="文本框 25"/>
            <p:cNvSpPr txBox="1"/>
            <p:nvPr/>
          </p:nvSpPr>
          <p:spPr>
            <a:xfrm>
              <a:off x="286215" y="4766328"/>
              <a:ext cx="2964398"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Kartika" panose="02020503030404060203" pitchFamily="18" charset="0"/>
              </a:endParaRPr>
            </a:p>
          </p:txBody>
        </p:sp>
        <p:sp>
          <p:nvSpPr>
            <p:cNvPr id="31" name="文本框 14"/>
            <p:cNvSpPr txBox="1"/>
            <p:nvPr/>
          </p:nvSpPr>
          <p:spPr>
            <a:xfrm>
              <a:off x="402957" y="5114225"/>
              <a:ext cx="2742156" cy="890693"/>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玩家</a:t>
              </a:r>
              <a:r>
                <a:rPr lang="zh-CN" altLang="en-US" sz="1200" dirty="0">
                  <a:solidFill>
                    <a:prstClr val="white"/>
                  </a:solidFill>
                  <a:latin typeface="微软雅黑" panose="020B0503020204020204" pitchFamily="34" charset="-122"/>
                  <a:ea typeface="微软雅黑" panose="020B0503020204020204" pitchFamily="34" charset="-122"/>
                </a:rPr>
                <a:t>通过通过购买或触发特定条件获得道具后，由游戏公司确认道具所有人</a:t>
              </a:r>
              <a:endParaRPr kumimoji="0" lang="en-US"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32" name="组合 31"/>
          <p:cNvGrpSpPr/>
          <p:nvPr/>
        </p:nvGrpSpPr>
        <p:grpSpPr>
          <a:xfrm>
            <a:off x="4641895" y="3932380"/>
            <a:ext cx="2494299" cy="1668701"/>
            <a:chOff x="4536662" y="4550612"/>
            <a:chExt cx="2494299" cy="1668701"/>
          </a:xfrm>
        </p:grpSpPr>
        <p:sp>
          <p:nvSpPr>
            <p:cNvPr id="39" name="文本框 38"/>
            <p:cNvSpPr txBox="1"/>
            <p:nvPr/>
          </p:nvSpPr>
          <p:spPr>
            <a:xfrm>
              <a:off x="4823357" y="4550612"/>
              <a:ext cx="2207604" cy="499624"/>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2000" b="1"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0" name="文本框 14"/>
            <p:cNvSpPr txBox="1"/>
            <p:nvPr/>
          </p:nvSpPr>
          <p:spPr>
            <a:xfrm>
              <a:off x="4536662" y="4785266"/>
              <a:ext cx="2493472" cy="1434047"/>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noProof="1">
                  <a:solidFill>
                    <a:prstClr val="white"/>
                  </a:solidFill>
                  <a:latin typeface="微软雅黑" panose="020B0503020204020204" pitchFamily="34" charset="-122"/>
                  <a:ea typeface="微软雅黑" panose="020B0503020204020204" pitchFamily="34" charset="-122"/>
                  <a:cs typeface="宋体" panose="02010600030101010101" pitchFamily="2" charset="-122"/>
                </a:rPr>
                <a:t>卖家向平台发出出售申请，经所有权确认后道具方可上架。</a:t>
              </a:r>
              <a:r>
                <a:rPr lang="zh-CN" altLang="en-US" sz="1200" dirty="0">
                  <a:solidFill>
                    <a:prstClr val="white"/>
                  </a:solidFill>
                  <a:latin typeface="微软雅黑" panose="020B0503020204020204" pitchFamily="34" charset="-122"/>
                  <a:ea typeface="微软雅黑" panose="020B0503020204020204" pitchFamily="34" charset="-122"/>
                </a:rPr>
                <a:t>买家提交购买申请，交易平台收到买家申请后，即可通知卖家转让道具</a:t>
              </a:r>
              <a:endParaRPr lang="en-US" altLang="zh-CN" sz="1200" dirty="0">
                <a:solidFill>
                  <a:prstClr val="white"/>
                </a:solidFill>
                <a:latin typeface="微软雅黑" panose="020B0503020204020204" pitchFamily="34" charset="-122"/>
                <a:ea typeface="微软雅黑" panose="020B0503020204020204" pitchFamily="34" charset="-122"/>
              </a:endParaRPr>
            </a:p>
            <a:p>
              <a:pPr lvl="0" algn="ctr">
                <a:lnSpc>
                  <a:spcPct val="150000"/>
                </a:lnSpc>
                <a:defRPr/>
              </a:pPr>
              <a:endParaRPr kumimoji="0" lang="zh-CN" altLang="en-US" sz="1200" b="0" i="0" u="none" strike="noStrike" kern="1200" cap="none" spc="0" normalizeH="0" baseline="0" noProof="1">
                <a:ln>
                  <a:noFill/>
                </a:ln>
                <a:solidFill>
                  <a:prstClr val="white"/>
                </a:solidFill>
                <a:effectLst/>
                <a:uLnTx/>
                <a:uFillTx/>
                <a:latin typeface="宋体" panose="02010600030101010101" pitchFamily="2" charset="-122"/>
                <a:ea typeface="宋体" panose="02010600030101010101" pitchFamily="2" charset="-122"/>
                <a:cs typeface="+mn-cs"/>
              </a:endParaRPr>
            </a:p>
          </p:txBody>
        </p:sp>
      </p:grpSp>
      <p:grpSp>
        <p:nvGrpSpPr>
          <p:cNvPr id="41" name="组合 40"/>
          <p:cNvGrpSpPr/>
          <p:nvPr/>
        </p:nvGrpSpPr>
        <p:grpSpPr>
          <a:xfrm>
            <a:off x="8632191" y="3950261"/>
            <a:ext cx="2961807" cy="1721369"/>
            <a:chOff x="8480185" y="4578389"/>
            <a:chExt cx="2961807" cy="1721369"/>
          </a:xfrm>
        </p:grpSpPr>
        <p:sp>
          <p:nvSpPr>
            <p:cNvPr id="42" name="文本框 41"/>
            <p:cNvSpPr txBox="1"/>
            <p:nvPr/>
          </p:nvSpPr>
          <p:spPr>
            <a:xfrm>
              <a:off x="8480185" y="4658178"/>
              <a:ext cx="2961807"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1" i="0" u="none" strike="noStrike" kern="1200" cap="none" spc="0" normalizeH="0" baseline="0" noProof="0" dirty="0">
                <a:ln>
                  <a:noFill/>
                </a:ln>
                <a:solidFill>
                  <a:srgbClr val="FEFEFE"/>
                </a:solidFill>
                <a:effectLst/>
                <a:uLnTx/>
                <a:uFillTx/>
                <a:latin typeface="微软雅黑" panose="020B0503020204020204" pitchFamily="34" charset="-122"/>
                <a:ea typeface="微软雅黑" panose="020B0503020204020204" pitchFamily="34" charset="-122"/>
                <a:cs typeface="Kartika" panose="02020503030404060203" pitchFamily="18" charset="0"/>
              </a:endParaRPr>
            </a:p>
          </p:txBody>
        </p:sp>
        <p:sp>
          <p:nvSpPr>
            <p:cNvPr id="43" name="文本框 14"/>
            <p:cNvSpPr txBox="1"/>
            <p:nvPr/>
          </p:nvSpPr>
          <p:spPr>
            <a:xfrm>
              <a:off x="8671866" y="4578389"/>
              <a:ext cx="2539765" cy="172136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1200" dirty="0">
                  <a:solidFill>
                    <a:prstClr val="white"/>
                  </a:solidFill>
                  <a:latin typeface="Segoe UI" panose="020B0502040204020203" pitchFamily="34" charset="0"/>
                  <a:ea typeface="冬青黑体简体中文 W3" panose="020B0300000000000000" pitchFamily="34" charset="-122"/>
                  <a:cs typeface="Segoe UI" panose="020B0502040204020203" pitchFamily="34" charset="0"/>
                </a:rPr>
                <a:t>游戏资产所有人的信息储存于游戏公司数据库中。交易的发起由游戏公司进行，交易完成后，游戏公司数据库中道具所有人发生变化的记录，与之前的转让信息形成链式结构。</a:t>
              </a:r>
              <a:endParaRPr kumimoji="0" lang="zh-CN" altLang="en-US" sz="1200" b="0" i="0" u="none" strike="noStrike" kern="1200" cap="none" spc="0" normalizeH="0" baseline="0" noProof="0" dirty="0">
                <a:ln>
                  <a:noFill/>
                </a:ln>
                <a:solidFill>
                  <a:prstClr val="white"/>
                </a:solidFill>
                <a:effectLst/>
                <a:uLnTx/>
                <a:uFillTx/>
                <a:latin typeface="Segoe UI" panose="020B0502040204020203" pitchFamily="34" charset="0"/>
                <a:ea typeface="冬青黑体简体中文 W3" panose="020B0300000000000000" pitchFamily="34" charset="-122"/>
                <a:cs typeface="Segoe UI" panose="020B0502040204020203" pitchFamily="34" charset="0"/>
              </a:endParaRPr>
            </a:p>
          </p:txBody>
        </p:sp>
      </p:grpSp>
      <p:grpSp>
        <p:nvGrpSpPr>
          <p:cNvPr id="44" name="组合 43"/>
          <p:cNvGrpSpPr/>
          <p:nvPr/>
        </p:nvGrpSpPr>
        <p:grpSpPr>
          <a:xfrm>
            <a:off x="1307367" y="2164317"/>
            <a:ext cx="1217788" cy="1785944"/>
            <a:chOff x="1307367" y="2164317"/>
            <a:chExt cx="1217788" cy="1785944"/>
          </a:xfrm>
        </p:grpSpPr>
        <p:sp>
          <p:nvSpPr>
            <p:cNvPr id="45" name="同心圆 44"/>
            <p:cNvSpPr/>
            <p:nvPr/>
          </p:nvSpPr>
          <p:spPr>
            <a:xfrm>
              <a:off x="1706151" y="3530039"/>
              <a:ext cx="422366" cy="420222"/>
            </a:xfrm>
            <a:prstGeom prst="donut">
              <a:avLst>
                <a:gd name="adj" fmla="val 186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46" name="椭圆 45"/>
            <p:cNvSpPr/>
            <p:nvPr/>
          </p:nvSpPr>
          <p:spPr>
            <a:xfrm>
              <a:off x="1307367" y="2164317"/>
              <a:ext cx="1217788" cy="1217787"/>
            </a:xfrm>
            <a:prstGeom prst="ellips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grpSp>
        <p:nvGrpSpPr>
          <p:cNvPr id="48" name="组合 47"/>
          <p:cNvGrpSpPr/>
          <p:nvPr/>
        </p:nvGrpSpPr>
        <p:grpSpPr>
          <a:xfrm>
            <a:off x="3273408" y="3530039"/>
            <a:ext cx="1217788" cy="1785946"/>
            <a:chOff x="3273408" y="3530039"/>
            <a:chExt cx="1217788" cy="1785946"/>
          </a:xfrm>
        </p:grpSpPr>
        <p:sp>
          <p:nvSpPr>
            <p:cNvPr id="49" name="同心圆 48"/>
            <p:cNvSpPr/>
            <p:nvPr/>
          </p:nvSpPr>
          <p:spPr>
            <a:xfrm>
              <a:off x="3672190" y="3530039"/>
              <a:ext cx="422367" cy="420222"/>
            </a:xfrm>
            <a:prstGeom prst="donut">
              <a:avLst>
                <a:gd name="adj" fmla="val 186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50" name="椭圆 49"/>
            <p:cNvSpPr/>
            <p:nvPr/>
          </p:nvSpPr>
          <p:spPr>
            <a:xfrm>
              <a:off x="3273408" y="4098198"/>
              <a:ext cx="1217788" cy="1217787"/>
            </a:xfrm>
            <a:prstGeom prst="ellips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grpSp>
        <p:nvGrpSpPr>
          <p:cNvPr id="52" name="组合 51"/>
          <p:cNvGrpSpPr/>
          <p:nvPr/>
        </p:nvGrpSpPr>
        <p:grpSpPr>
          <a:xfrm>
            <a:off x="5239450" y="2164317"/>
            <a:ext cx="1217788" cy="1785944"/>
            <a:chOff x="5239450" y="2164317"/>
            <a:chExt cx="1217788" cy="1785944"/>
          </a:xfrm>
        </p:grpSpPr>
        <p:sp>
          <p:nvSpPr>
            <p:cNvPr id="53" name="同心圆 52"/>
            <p:cNvSpPr/>
            <p:nvPr/>
          </p:nvSpPr>
          <p:spPr>
            <a:xfrm>
              <a:off x="5638234" y="3530039"/>
              <a:ext cx="422366" cy="420222"/>
            </a:xfrm>
            <a:prstGeom prst="donut">
              <a:avLst>
                <a:gd name="adj" fmla="val 186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54" name="椭圆 53"/>
            <p:cNvSpPr/>
            <p:nvPr/>
          </p:nvSpPr>
          <p:spPr>
            <a:xfrm>
              <a:off x="5239450" y="2164317"/>
              <a:ext cx="1217788" cy="1217787"/>
            </a:xfrm>
            <a:prstGeom prst="ellips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grpSp>
        <p:nvGrpSpPr>
          <p:cNvPr id="56" name="组合 55"/>
          <p:cNvGrpSpPr/>
          <p:nvPr/>
        </p:nvGrpSpPr>
        <p:grpSpPr>
          <a:xfrm>
            <a:off x="7214066" y="3530039"/>
            <a:ext cx="1217788" cy="1785946"/>
            <a:chOff x="7214066" y="3530039"/>
            <a:chExt cx="1217788" cy="1785946"/>
          </a:xfrm>
        </p:grpSpPr>
        <p:sp>
          <p:nvSpPr>
            <p:cNvPr id="57" name="同心圆 56"/>
            <p:cNvSpPr/>
            <p:nvPr/>
          </p:nvSpPr>
          <p:spPr>
            <a:xfrm>
              <a:off x="7612849" y="3530039"/>
              <a:ext cx="422367" cy="420222"/>
            </a:xfrm>
            <a:prstGeom prst="donut">
              <a:avLst>
                <a:gd name="adj" fmla="val 186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58" name="椭圆 57"/>
            <p:cNvSpPr/>
            <p:nvPr/>
          </p:nvSpPr>
          <p:spPr>
            <a:xfrm>
              <a:off x="7214066" y="4098198"/>
              <a:ext cx="1217788" cy="1217787"/>
            </a:xfrm>
            <a:prstGeom prst="ellips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grpSp>
        <p:nvGrpSpPr>
          <p:cNvPr id="60" name="组合 59"/>
          <p:cNvGrpSpPr/>
          <p:nvPr/>
        </p:nvGrpSpPr>
        <p:grpSpPr>
          <a:xfrm>
            <a:off x="9184396" y="2164317"/>
            <a:ext cx="1217788" cy="1785944"/>
            <a:chOff x="9184396" y="2164317"/>
            <a:chExt cx="1217788" cy="1785944"/>
          </a:xfrm>
        </p:grpSpPr>
        <p:sp>
          <p:nvSpPr>
            <p:cNvPr id="61" name="同心圆 60"/>
            <p:cNvSpPr/>
            <p:nvPr/>
          </p:nvSpPr>
          <p:spPr>
            <a:xfrm>
              <a:off x="9583178" y="3530039"/>
              <a:ext cx="420223" cy="420222"/>
            </a:xfrm>
            <a:prstGeom prst="donut">
              <a:avLst>
                <a:gd name="adj" fmla="val 186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62" name="椭圆 61"/>
            <p:cNvSpPr/>
            <p:nvPr/>
          </p:nvSpPr>
          <p:spPr>
            <a:xfrm>
              <a:off x="9184396" y="2164317"/>
              <a:ext cx="1217788" cy="1217787"/>
            </a:xfrm>
            <a:prstGeom prst="ellips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sp>
        <p:nvSpPr>
          <p:cNvPr id="5" name="文本框 4"/>
          <p:cNvSpPr txBox="1"/>
          <p:nvPr/>
        </p:nvSpPr>
        <p:spPr>
          <a:xfrm>
            <a:off x="1495317" y="2433732"/>
            <a:ext cx="81624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3457820" y="4350402"/>
            <a:ext cx="81624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5" name="文本框 64"/>
          <p:cNvSpPr txBox="1"/>
          <p:nvPr/>
        </p:nvSpPr>
        <p:spPr>
          <a:xfrm>
            <a:off x="5404065" y="2433732"/>
            <a:ext cx="81624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6" name="文本框 65"/>
          <p:cNvSpPr txBox="1"/>
          <p:nvPr/>
        </p:nvSpPr>
        <p:spPr>
          <a:xfrm>
            <a:off x="7414835" y="4350402"/>
            <a:ext cx="81624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04</a:t>
            </a:r>
            <a:endPar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7" name="文本框 66"/>
          <p:cNvSpPr txBox="1"/>
          <p:nvPr/>
        </p:nvSpPr>
        <p:spPr>
          <a:xfrm>
            <a:off x="9385164" y="2430059"/>
            <a:ext cx="816249"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05</a:t>
            </a:r>
            <a:endParaRPr kumimoji="0" lang="zh-CN" altLang="en-US" sz="40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1" name="TextBox 39">
            <a:extLst>
              <a:ext uri="{FF2B5EF4-FFF2-40B4-BE49-F238E27FC236}">
                <a16:creationId xmlns:a16="http://schemas.microsoft.com/office/drawing/2014/main" id="{32C63396-A4AB-4CCD-9963-339113689A11}"/>
              </a:ext>
            </a:extLst>
          </p:cNvPr>
          <p:cNvSpPr txBox="1"/>
          <p:nvPr/>
        </p:nvSpPr>
        <p:spPr>
          <a:xfrm>
            <a:off x="319378" y="344615"/>
            <a:ext cx="3648756" cy="584775"/>
          </a:xfrm>
          <a:prstGeom prst="rect">
            <a:avLst/>
          </a:prstGeom>
          <a:noFill/>
        </p:spPr>
        <p:txBody>
          <a:bodyPr wrap="non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游戏资产</a:t>
            </a:r>
            <a:r>
              <a:rPr lang="en-US" altLang="zh-CN" sz="3200" b="1" dirty="0">
                <a:solidFill>
                  <a:schemeClr val="bg1"/>
                </a:solidFill>
                <a:latin typeface="微软雅黑" panose="020B0503020204020204" charset="-122"/>
                <a:ea typeface="微软雅黑" panose="020B0503020204020204" charset="-122"/>
                <a:sym typeface="+mn-ea"/>
              </a:rPr>
              <a:t>·</a:t>
            </a:r>
            <a:r>
              <a:rPr lang="zh-CN" altLang="en-US" sz="3200" b="1" dirty="0">
                <a:solidFill>
                  <a:schemeClr val="bg1"/>
                </a:solidFill>
                <a:latin typeface="微软雅黑" panose="020B0503020204020204" charset="-122"/>
                <a:ea typeface="微软雅黑" panose="020B0503020204020204" charset="-122"/>
                <a:sym typeface="+mn-ea"/>
              </a:rPr>
              <a:t>交易过程</a:t>
            </a:r>
          </a:p>
        </p:txBody>
      </p:sp>
    </p:spTree>
    <p:extLst>
      <p:ext uri="{BB962C8B-B14F-4D97-AF65-F5344CB8AC3E}">
        <p14:creationId xmlns:p14="http://schemas.microsoft.com/office/powerpoint/2010/main" val="357649604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outVertical)">
                                      <p:cBhvr>
                                        <p:cTn id="7" dur="75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nodeType="withEffect">
                                  <p:stCondLst>
                                    <p:cond delay="10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500"/>
                                        <p:tgtEl>
                                          <p:spTgt spid="48"/>
                                        </p:tgtEl>
                                      </p:cBhvr>
                                    </p:animEffect>
                                  </p:childTnLst>
                                </p:cTn>
                              </p:par>
                              <p:par>
                                <p:cTn id="14" presetID="10" presetClass="entr" presetSubtype="0" fill="hold" nodeType="withEffect">
                                  <p:stCondLst>
                                    <p:cond delay="20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nodeType="withEffect">
                                  <p:stCondLst>
                                    <p:cond delay="300"/>
                                  </p:stCondLst>
                                  <p:childTnLst>
                                    <p:set>
                                      <p:cBhvr>
                                        <p:cTn id="18" dur="1" fill="hold">
                                          <p:stCondLst>
                                            <p:cond delay="0"/>
                                          </p:stCondLst>
                                        </p:cTn>
                                        <p:tgtEl>
                                          <p:spTgt spid="56"/>
                                        </p:tgtEl>
                                        <p:attrNameLst>
                                          <p:attrName>style.visibility</p:attrName>
                                        </p:attrNameLst>
                                      </p:cBhvr>
                                      <p:to>
                                        <p:strVal val="visible"/>
                                      </p:to>
                                    </p:set>
                                    <p:animEffect transition="in" filter="fade">
                                      <p:cBhvr>
                                        <p:cTn id="19" dur="500"/>
                                        <p:tgtEl>
                                          <p:spTgt spid="56"/>
                                        </p:tgtEl>
                                      </p:cBhvr>
                                    </p:animEffect>
                                  </p:childTnLst>
                                </p:cTn>
                              </p:par>
                              <p:par>
                                <p:cTn id="20" presetID="10" presetClass="entr" presetSubtype="0" fill="hold" nodeType="withEffect">
                                  <p:stCondLst>
                                    <p:cond delay="400"/>
                                  </p:stCondLst>
                                  <p:childTnLst>
                                    <p:set>
                                      <p:cBhvr>
                                        <p:cTn id="21" dur="1" fill="hold">
                                          <p:stCondLst>
                                            <p:cond delay="0"/>
                                          </p:stCondLst>
                                        </p:cTn>
                                        <p:tgtEl>
                                          <p:spTgt spid="60"/>
                                        </p:tgtEl>
                                        <p:attrNameLst>
                                          <p:attrName>style.visibility</p:attrName>
                                        </p:attrNameLst>
                                      </p:cBhvr>
                                      <p:to>
                                        <p:strVal val="visible"/>
                                      </p:to>
                                    </p:set>
                                    <p:animEffect transition="in" filter="fade">
                                      <p:cBhvr>
                                        <p:cTn id="22" dur="500"/>
                                        <p:tgtEl>
                                          <p:spTgt spid="60"/>
                                        </p:tgtEl>
                                      </p:cBhvr>
                                    </p:animEffect>
                                  </p:childTnLst>
                                </p:cTn>
                              </p:par>
                              <p:par>
                                <p:cTn id="23" presetID="10"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nodeType="withEffect">
                                  <p:stCondLst>
                                    <p:cond delay="1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nodeType="withEffect">
                                  <p:stCondLst>
                                    <p:cond delay="2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par>
                                <p:cTn id="32" presetID="10" presetClass="entr" presetSubtype="0" fill="hold" nodeType="withEffect">
                                  <p:stCondLst>
                                    <p:cond delay="30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nodeType="withEffect">
                                  <p:stCondLst>
                                    <p:cond delay="40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500"/>
                                        <p:tgtEl>
                                          <p:spTgt spid="41"/>
                                        </p:tgtEl>
                                      </p:cBhvr>
                                    </p:animEffect>
                                  </p:childTnLst>
                                </p:cTn>
                              </p:par>
                            </p:childTnLst>
                          </p:cTn>
                        </p:par>
                        <p:par>
                          <p:cTn id="38" fill="hold">
                            <p:stCondLst>
                              <p:cond delay="900"/>
                            </p:stCondLst>
                            <p:childTnLst>
                              <p:par>
                                <p:cTn id="39" presetID="2" presetClass="entr" presetSubtype="1" fill="hold" grpId="0" nodeType="after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additive="base">
                                        <p:cTn id="41" dur="500" fill="hold"/>
                                        <p:tgtEl>
                                          <p:spTgt spid="5"/>
                                        </p:tgtEl>
                                        <p:attrNameLst>
                                          <p:attrName>ppt_x</p:attrName>
                                        </p:attrNameLst>
                                      </p:cBhvr>
                                      <p:tavLst>
                                        <p:tav tm="0">
                                          <p:val>
                                            <p:strVal val="#ppt_x"/>
                                          </p:val>
                                        </p:tav>
                                        <p:tav tm="100000">
                                          <p:val>
                                            <p:strVal val="#ppt_x"/>
                                          </p:val>
                                        </p:tav>
                                      </p:tavLst>
                                    </p:anim>
                                    <p:anim calcmode="lin" valueType="num">
                                      <p:cBhvr additive="base">
                                        <p:cTn id="42" dur="500" fill="hold"/>
                                        <p:tgtEl>
                                          <p:spTgt spid="5"/>
                                        </p:tgtEl>
                                        <p:attrNameLst>
                                          <p:attrName>ppt_y</p:attrName>
                                        </p:attrNameLst>
                                      </p:cBhvr>
                                      <p:tavLst>
                                        <p:tav tm="0">
                                          <p:val>
                                            <p:strVal val="0-#ppt_h/2"/>
                                          </p:val>
                                        </p:tav>
                                        <p:tav tm="100000">
                                          <p:val>
                                            <p:strVal val="#ppt_y"/>
                                          </p:val>
                                        </p:tav>
                                      </p:tavLst>
                                    </p:anim>
                                  </p:childTnLst>
                                </p:cTn>
                              </p:par>
                            </p:childTnLst>
                          </p:cTn>
                        </p:par>
                        <p:par>
                          <p:cTn id="43" fill="hold">
                            <p:stCondLst>
                              <p:cond delay="1400"/>
                            </p:stCondLst>
                            <p:childTnLst>
                              <p:par>
                                <p:cTn id="44" presetID="2" presetClass="entr" presetSubtype="1" fill="hold" grpId="0" nodeType="afterEffect">
                                  <p:stCondLst>
                                    <p:cond delay="0"/>
                                  </p:stCondLst>
                                  <p:childTnLst>
                                    <p:set>
                                      <p:cBhvr>
                                        <p:cTn id="45" dur="1" fill="hold">
                                          <p:stCondLst>
                                            <p:cond delay="0"/>
                                          </p:stCondLst>
                                        </p:cTn>
                                        <p:tgtEl>
                                          <p:spTgt spid="64"/>
                                        </p:tgtEl>
                                        <p:attrNameLst>
                                          <p:attrName>style.visibility</p:attrName>
                                        </p:attrNameLst>
                                      </p:cBhvr>
                                      <p:to>
                                        <p:strVal val="visible"/>
                                      </p:to>
                                    </p:set>
                                    <p:anim calcmode="lin" valueType="num">
                                      <p:cBhvr additive="base">
                                        <p:cTn id="46" dur="500" fill="hold"/>
                                        <p:tgtEl>
                                          <p:spTgt spid="64"/>
                                        </p:tgtEl>
                                        <p:attrNameLst>
                                          <p:attrName>ppt_x</p:attrName>
                                        </p:attrNameLst>
                                      </p:cBhvr>
                                      <p:tavLst>
                                        <p:tav tm="0">
                                          <p:val>
                                            <p:strVal val="#ppt_x"/>
                                          </p:val>
                                        </p:tav>
                                        <p:tav tm="100000">
                                          <p:val>
                                            <p:strVal val="#ppt_x"/>
                                          </p:val>
                                        </p:tav>
                                      </p:tavLst>
                                    </p:anim>
                                    <p:anim calcmode="lin" valueType="num">
                                      <p:cBhvr additive="base">
                                        <p:cTn id="47" dur="500" fill="hold"/>
                                        <p:tgtEl>
                                          <p:spTgt spid="64"/>
                                        </p:tgtEl>
                                        <p:attrNameLst>
                                          <p:attrName>ppt_y</p:attrName>
                                        </p:attrNameLst>
                                      </p:cBhvr>
                                      <p:tavLst>
                                        <p:tav tm="0">
                                          <p:val>
                                            <p:strVal val="0-#ppt_h/2"/>
                                          </p:val>
                                        </p:tav>
                                        <p:tav tm="100000">
                                          <p:val>
                                            <p:strVal val="#ppt_y"/>
                                          </p:val>
                                        </p:tav>
                                      </p:tavLst>
                                    </p:anim>
                                  </p:childTnLst>
                                </p:cTn>
                              </p:par>
                            </p:childTnLst>
                          </p:cTn>
                        </p:par>
                        <p:par>
                          <p:cTn id="48" fill="hold">
                            <p:stCondLst>
                              <p:cond delay="1900"/>
                            </p:stCondLst>
                            <p:childTnLst>
                              <p:par>
                                <p:cTn id="49" presetID="2" presetClass="entr" presetSubtype="1" fill="hold" grpId="0" nodeType="afterEffect">
                                  <p:stCondLst>
                                    <p:cond delay="0"/>
                                  </p:stCondLst>
                                  <p:childTnLst>
                                    <p:set>
                                      <p:cBhvr>
                                        <p:cTn id="50" dur="1" fill="hold">
                                          <p:stCondLst>
                                            <p:cond delay="0"/>
                                          </p:stCondLst>
                                        </p:cTn>
                                        <p:tgtEl>
                                          <p:spTgt spid="65"/>
                                        </p:tgtEl>
                                        <p:attrNameLst>
                                          <p:attrName>style.visibility</p:attrName>
                                        </p:attrNameLst>
                                      </p:cBhvr>
                                      <p:to>
                                        <p:strVal val="visible"/>
                                      </p:to>
                                    </p:set>
                                    <p:anim calcmode="lin" valueType="num">
                                      <p:cBhvr additive="base">
                                        <p:cTn id="51" dur="500" fill="hold"/>
                                        <p:tgtEl>
                                          <p:spTgt spid="65"/>
                                        </p:tgtEl>
                                        <p:attrNameLst>
                                          <p:attrName>ppt_x</p:attrName>
                                        </p:attrNameLst>
                                      </p:cBhvr>
                                      <p:tavLst>
                                        <p:tav tm="0">
                                          <p:val>
                                            <p:strVal val="#ppt_x"/>
                                          </p:val>
                                        </p:tav>
                                        <p:tav tm="100000">
                                          <p:val>
                                            <p:strVal val="#ppt_x"/>
                                          </p:val>
                                        </p:tav>
                                      </p:tavLst>
                                    </p:anim>
                                    <p:anim calcmode="lin" valueType="num">
                                      <p:cBhvr additive="base">
                                        <p:cTn id="52" dur="500" fill="hold"/>
                                        <p:tgtEl>
                                          <p:spTgt spid="65"/>
                                        </p:tgtEl>
                                        <p:attrNameLst>
                                          <p:attrName>ppt_y</p:attrName>
                                        </p:attrNameLst>
                                      </p:cBhvr>
                                      <p:tavLst>
                                        <p:tav tm="0">
                                          <p:val>
                                            <p:strVal val="0-#ppt_h/2"/>
                                          </p:val>
                                        </p:tav>
                                        <p:tav tm="100000">
                                          <p:val>
                                            <p:strVal val="#ppt_y"/>
                                          </p:val>
                                        </p:tav>
                                      </p:tavLst>
                                    </p:anim>
                                  </p:childTnLst>
                                </p:cTn>
                              </p:par>
                            </p:childTnLst>
                          </p:cTn>
                        </p:par>
                        <p:par>
                          <p:cTn id="53" fill="hold">
                            <p:stCondLst>
                              <p:cond delay="2400"/>
                            </p:stCondLst>
                            <p:childTnLst>
                              <p:par>
                                <p:cTn id="54" presetID="2" presetClass="entr" presetSubtype="1" fill="hold" grpId="0" nodeType="afterEffect">
                                  <p:stCondLst>
                                    <p:cond delay="0"/>
                                  </p:stCondLst>
                                  <p:childTnLst>
                                    <p:set>
                                      <p:cBhvr>
                                        <p:cTn id="55" dur="1" fill="hold">
                                          <p:stCondLst>
                                            <p:cond delay="0"/>
                                          </p:stCondLst>
                                        </p:cTn>
                                        <p:tgtEl>
                                          <p:spTgt spid="66"/>
                                        </p:tgtEl>
                                        <p:attrNameLst>
                                          <p:attrName>style.visibility</p:attrName>
                                        </p:attrNameLst>
                                      </p:cBhvr>
                                      <p:to>
                                        <p:strVal val="visible"/>
                                      </p:to>
                                    </p:set>
                                    <p:anim calcmode="lin" valueType="num">
                                      <p:cBhvr additive="base">
                                        <p:cTn id="56" dur="500" fill="hold"/>
                                        <p:tgtEl>
                                          <p:spTgt spid="66"/>
                                        </p:tgtEl>
                                        <p:attrNameLst>
                                          <p:attrName>ppt_x</p:attrName>
                                        </p:attrNameLst>
                                      </p:cBhvr>
                                      <p:tavLst>
                                        <p:tav tm="0">
                                          <p:val>
                                            <p:strVal val="#ppt_x"/>
                                          </p:val>
                                        </p:tav>
                                        <p:tav tm="100000">
                                          <p:val>
                                            <p:strVal val="#ppt_x"/>
                                          </p:val>
                                        </p:tav>
                                      </p:tavLst>
                                    </p:anim>
                                    <p:anim calcmode="lin" valueType="num">
                                      <p:cBhvr additive="base">
                                        <p:cTn id="57" dur="500" fill="hold"/>
                                        <p:tgtEl>
                                          <p:spTgt spid="66"/>
                                        </p:tgtEl>
                                        <p:attrNameLst>
                                          <p:attrName>ppt_y</p:attrName>
                                        </p:attrNameLst>
                                      </p:cBhvr>
                                      <p:tavLst>
                                        <p:tav tm="0">
                                          <p:val>
                                            <p:strVal val="0-#ppt_h/2"/>
                                          </p:val>
                                        </p:tav>
                                        <p:tav tm="100000">
                                          <p:val>
                                            <p:strVal val="#ppt_y"/>
                                          </p:val>
                                        </p:tav>
                                      </p:tavLst>
                                    </p:anim>
                                  </p:childTnLst>
                                </p:cTn>
                              </p:par>
                            </p:childTnLst>
                          </p:cTn>
                        </p:par>
                        <p:par>
                          <p:cTn id="58" fill="hold">
                            <p:stCondLst>
                              <p:cond delay="2900"/>
                            </p:stCondLst>
                            <p:childTnLst>
                              <p:par>
                                <p:cTn id="59" presetID="2" presetClass="entr" presetSubtype="1" fill="hold" grpId="0" nodeType="afterEffect">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cBhvr additive="base">
                                        <p:cTn id="61" dur="500" fill="hold"/>
                                        <p:tgtEl>
                                          <p:spTgt spid="67"/>
                                        </p:tgtEl>
                                        <p:attrNameLst>
                                          <p:attrName>ppt_x</p:attrName>
                                        </p:attrNameLst>
                                      </p:cBhvr>
                                      <p:tavLst>
                                        <p:tav tm="0">
                                          <p:val>
                                            <p:strVal val="#ppt_x"/>
                                          </p:val>
                                        </p:tav>
                                        <p:tav tm="100000">
                                          <p:val>
                                            <p:strVal val="#ppt_x"/>
                                          </p:val>
                                        </p:tav>
                                      </p:tavLst>
                                    </p:anim>
                                    <p:anim calcmode="lin" valueType="num">
                                      <p:cBhvr additive="base">
                                        <p:cTn id="62" dur="500" fill="hold"/>
                                        <p:tgtEl>
                                          <p:spTgt spid="6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 grpId="0"/>
      <p:bldP spid="64" grpId="0"/>
      <p:bldP spid="65" grpId="0"/>
      <p:bldP spid="66" grpId="0"/>
      <p:bldP spid="6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p:cNvSpPr/>
          <p:nvPr/>
        </p:nvSpPr>
        <p:spPr>
          <a:xfrm flipH="1">
            <a:off x="7085872" y="2552371"/>
            <a:ext cx="4049161" cy="1575847"/>
          </a:xfrm>
          <a:prstGeom prst="rect">
            <a:avLst/>
          </a:prstGeom>
          <a:solidFill>
            <a:schemeClr val="bg1">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352654" y="1948373"/>
            <a:ext cx="1988356" cy="1971240"/>
          </a:xfrm>
          <a:prstGeom prst="ellipse">
            <a:avLst/>
          </a:prstGeom>
          <a:ln>
            <a:solidFill>
              <a:schemeClr val="bg1"/>
            </a:solidFill>
          </a:ln>
        </p:spPr>
      </p:pic>
      <p:sp>
        <p:nvSpPr>
          <p:cNvPr id="47" name="矩形 46"/>
          <p:cNvSpPr/>
          <p:nvPr/>
        </p:nvSpPr>
        <p:spPr>
          <a:xfrm flipH="1">
            <a:off x="1070572" y="2581956"/>
            <a:ext cx="4049161" cy="1575847"/>
          </a:xfrm>
          <a:prstGeom prst="rect">
            <a:avLst/>
          </a:prstGeom>
          <a:solidFill>
            <a:schemeClr val="bg1">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6" name="图片 5"/>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358637" y="1948374"/>
            <a:ext cx="2037163" cy="1971239"/>
          </a:xfrm>
          <a:prstGeom prst="ellipse">
            <a:avLst/>
          </a:prstGeom>
          <a:ln>
            <a:solidFill>
              <a:schemeClr val="bg1"/>
            </a:solidFill>
          </a:ln>
        </p:spPr>
      </p:pic>
      <p:sp>
        <p:nvSpPr>
          <p:cNvPr id="63" name="Freeform 30"/>
          <p:cNvSpPr>
            <a:spLocks noEditPoints="1"/>
          </p:cNvSpPr>
          <p:nvPr/>
        </p:nvSpPr>
        <p:spPr bwMode="auto">
          <a:xfrm>
            <a:off x="9752968" y="2989870"/>
            <a:ext cx="970106" cy="760019"/>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6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6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9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2"/>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6"/>
                </a:lnTo>
                <a:lnTo>
                  <a:pt x="361" y="426"/>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6"/>
                </a:lnTo>
                <a:lnTo>
                  <a:pt x="747" y="426"/>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5"/>
                  <a:pt x="189" y="339"/>
                </a:cubicBezTo>
                <a:lnTo>
                  <a:pt x="178" y="364"/>
                </a:lnTo>
                <a:lnTo>
                  <a:pt x="196" y="510"/>
                </a:lnTo>
                <a:lnTo>
                  <a:pt x="163" y="540"/>
                </a:lnTo>
                <a:lnTo>
                  <a:pt x="129" y="510"/>
                </a:lnTo>
                <a:lnTo>
                  <a:pt x="147" y="364"/>
                </a:lnTo>
                <a:lnTo>
                  <a:pt x="137" y="339"/>
                </a:lnTo>
                <a:cubicBezTo>
                  <a:pt x="135" y="335"/>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rgbClr val="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Calibri"/>
              <a:ea typeface="宋体" panose="02010600030101010101" pitchFamily="2" charset="-122"/>
              <a:cs typeface="+mn-cs"/>
            </a:endParaRPr>
          </a:p>
        </p:txBody>
      </p:sp>
      <p:sp>
        <p:nvSpPr>
          <p:cNvPr id="68" name="Freeform 35"/>
          <p:cNvSpPr>
            <a:spLocks noEditPoints="1"/>
          </p:cNvSpPr>
          <p:nvPr/>
        </p:nvSpPr>
        <p:spPr bwMode="auto">
          <a:xfrm>
            <a:off x="3812179" y="2948700"/>
            <a:ext cx="893512" cy="842358"/>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6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2"/>
                </a:moveTo>
                <a:cubicBezTo>
                  <a:pt x="517" y="52"/>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2"/>
                  <a:pt x="305" y="52"/>
                </a:cubicBezTo>
                <a:lnTo>
                  <a:pt x="516" y="52"/>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6"/>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8"/>
                  <a:pt x="176" y="88"/>
                  <a:pt x="152" y="88"/>
                </a:cubicBezTo>
                <a:cubicBezTo>
                  <a:pt x="127" y="88"/>
                  <a:pt x="108" y="68"/>
                  <a:pt x="108" y="44"/>
                </a:cubicBezTo>
                <a:cubicBezTo>
                  <a:pt x="108" y="20"/>
                  <a:pt x="127" y="0"/>
                  <a:pt x="152" y="0"/>
                </a:cubicBezTo>
                <a:close/>
              </a:path>
            </a:pathLst>
          </a:custGeom>
          <a:solidFill>
            <a:srgbClr val="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D7D31"/>
              </a:solidFill>
              <a:effectLst/>
              <a:uLnTx/>
              <a:uFillTx/>
              <a:latin typeface="Calibri"/>
              <a:ea typeface="宋体" panose="02010600030101010101" pitchFamily="2" charset="-122"/>
              <a:cs typeface="+mn-cs"/>
            </a:endParaRPr>
          </a:p>
        </p:txBody>
      </p:sp>
      <p:sp>
        <p:nvSpPr>
          <p:cNvPr id="69" name="TextBox 12"/>
          <p:cNvSpPr txBox="1"/>
          <p:nvPr/>
        </p:nvSpPr>
        <p:spPr>
          <a:xfrm>
            <a:off x="991621" y="4791078"/>
            <a:ext cx="5484353" cy="1670073"/>
          </a:xfrm>
          <a:prstGeom prst="rect">
            <a:avLst/>
          </a:prstGeom>
          <a:noFill/>
        </p:spPr>
        <p:txBody>
          <a:bodyPr wrap="square" rtlCol="0">
            <a:spAutoFit/>
          </a:body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当查询方获得的数据具备以下情况时，可以对交易记录进行投诉。</a:t>
            </a:r>
          </a:p>
          <a:p>
            <a:pPr lvl="0">
              <a:lnSpc>
                <a:spcPct val="150000"/>
              </a:lnSpc>
              <a:defRPr/>
            </a:pPr>
            <a:r>
              <a:rPr lang="en-US" altLang="zh-CN" sz="1400" dirty="0">
                <a:solidFill>
                  <a:prstClr val="white"/>
                </a:solidFill>
                <a:latin typeface="微软雅黑" panose="020B0503020204020204" pitchFamily="34" charset="-122"/>
                <a:ea typeface="微软雅黑" panose="020B0503020204020204" pitchFamily="34" charset="-122"/>
              </a:rPr>
              <a:t>1)</a:t>
            </a:r>
            <a:r>
              <a:rPr lang="zh-CN" altLang="en-US" sz="1400" dirty="0">
                <a:solidFill>
                  <a:prstClr val="white"/>
                </a:solidFill>
                <a:latin typeface="微软雅黑" panose="020B0503020204020204" pitchFamily="34" charset="-122"/>
                <a:ea typeface="微软雅黑" panose="020B0503020204020204" pitchFamily="34" charset="-122"/>
              </a:rPr>
              <a:t>获得的道具与描述不符。</a:t>
            </a:r>
          </a:p>
          <a:p>
            <a:pPr lvl="0">
              <a:lnSpc>
                <a:spcPct val="150000"/>
              </a:lnSpc>
              <a:defRPr/>
            </a:pPr>
            <a:r>
              <a:rPr lang="en-US" altLang="zh-CN" sz="1400" dirty="0">
                <a:solidFill>
                  <a:prstClr val="white"/>
                </a:solidFill>
                <a:latin typeface="微软雅黑" panose="020B0503020204020204" pitchFamily="34" charset="-122"/>
                <a:ea typeface="微软雅黑" panose="020B0503020204020204" pitchFamily="34" charset="-122"/>
              </a:rPr>
              <a:t>2)</a:t>
            </a:r>
            <a:r>
              <a:rPr lang="zh-CN" altLang="en-US" sz="1400" dirty="0">
                <a:solidFill>
                  <a:prstClr val="white"/>
                </a:solidFill>
                <a:latin typeface="微软雅黑" panose="020B0503020204020204" pitchFamily="34" charset="-122"/>
                <a:ea typeface="微软雅黑" panose="020B0503020204020204" pitchFamily="34" charset="-122"/>
              </a:rPr>
              <a:t>获得的道具经证实为存在虚假成分。</a:t>
            </a:r>
          </a:p>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第三方可以对投诉进行核实，或者被多家投诉，则将该记录在块</a:t>
            </a:r>
          </a:p>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链中计入无效状态，并对数据提供者进行一定惩罚措施。</a:t>
            </a:r>
          </a:p>
        </p:txBody>
      </p:sp>
      <p:sp>
        <p:nvSpPr>
          <p:cNvPr id="70" name="TextBox 12"/>
          <p:cNvSpPr txBox="1"/>
          <p:nvPr/>
        </p:nvSpPr>
        <p:spPr>
          <a:xfrm>
            <a:off x="7020524" y="4791078"/>
            <a:ext cx="5369462" cy="1346907"/>
          </a:xfrm>
          <a:prstGeom prst="rect">
            <a:avLst/>
          </a:prstGeom>
          <a:noFill/>
        </p:spPr>
        <p:txBody>
          <a:bodyPr wrap="square" rtlCol="0">
            <a:spAutoFit/>
          </a:body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交易监督的主要目标有两个，即：</a:t>
            </a:r>
            <a:endParaRPr lang="en-US" altLang="zh-CN" sz="14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en-US" altLang="zh-CN" sz="1400" dirty="0">
                <a:solidFill>
                  <a:prstClr val="white"/>
                </a:solidFill>
                <a:latin typeface="微软雅黑" panose="020B0503020204020204" pitchFamily="34" charset="-122"/>
                <a:ea typeface="微软雅黑" panose="020B0503020204020204" pitchFamily="34" charset="-122"/>
              </a:rPr>
              <a:t>1)</a:t>
            </a:r>
            <a:r>
              <a:rPr lang="zh-CN" altLang="en-US" sz="1400" dirty="0">
                <a:solidFill>
                  <a:prstClr val="white"/>
                </a:solidFill>
                <a:latin typeface="微软雅黑" panose="020B0503020204020204" pitchFamily="34" charset="-122"/>
                <a:ea typeface="微软雅黑" panose="020B0503020204020204" pitchFamily="34" charset="-122"/>
              </a:rPr>
              <a:t>监督游戏道具提供者提供道具的质量；</a:t>
            </a:r>
            <a:endParaRPr lang="en-US" altLang="zh-CN" sz="14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en-US" altLang="zh-CN" sz="1400" dirty="0">
                <a:solidFill>
                  <a:prstClr val="white"/>
                </a:solidFill>
                <a:latin typeface="微软雅黑" panose="020B0503020204020204" pitchFamily="34" charset="-122"/>
                <a:ea typeface="微软雅黑" panose="020B0503020204020204" pitchFamily="34" charset="-122"/>
              </a:rPr>
              <a:t>2)</a:t>
            </a:r>
            <a:r>
              <a:rPr lang="zh-CN" altLang="en-US" sz="1400" dirty="0">
                <a:solidFill>
                  <a:prstClr val="white"/>
                </a:solidFill>
                <a:latin typeface="微软雅黑" panose="020B0503020204020204" pitchFamily="34" charset="-122"/>
                <a:ea typeface="微软雅黑" panose="020B0503020204020204" pitchFamily="34" charset="-122"/>
              </a:rPr>
              <a:t>监督有无恶意找回或交易欺诈，保护道具消费者权益。</a:t>
            </a:r>
          </a:p>
          <a:p>
            <a:pPr lvl="0">
              <a:lnSpc>
                <a:spcPct val="150000"/>
              </a:lnSpc>
              <a:defRPr/>
            </a:pPr>
            <a:endParaRPr lang="zh-CN" altLang="en-US" sz="1400" dirty="0">
              <a:solidFill>
                <a:prstClr val="white"/>
              </a:solidFill>
              <a:latin typeface="微软雅黑" panose="020B0503020204020204" pitchFamily="34" charset="-122"/>
              <a:ea typeface="微软雅黑" panose="020B0503020204020204" pitchFamily="34" charset="-122"/>
            </a:endParaRPr>
          </a:p>
        </p:txBody>
      </p:sp>
      <p:sp>
        <p:nvSpPr>
          <p:cNvPr id="71" name="矩形 70"/>
          <p:cNvSpPr/>
          <p:nvPr/>
        </p:nvSpPr>
        <p:spPr>
          <a:xfrm>
            <a:off x="1020514" y="4385474"/>
            <a:ext cx="800219" cy="461665"/>
          </a:xfrm>
          <a:prstGeom prst="rect">
            <a:avLst/>
          </a:prstGeom>
        </p:spPr>
        <p:txBody>
          <a:bodyPr wrap="none">
            <a:spAutoFit/>
          </a:bodyPr>
          <a:lstStyle/>
          <a:p>
            <a:pPr lvl="0">
              <a:defRPr/>
            </a:pPr>
            <a:r>
              <a:rPr lang="zh-CN" altLang="en-US" sz="2400" b="1" dirty="0">
                <a:solidFill>
                  <a:prstClr val="white"/>
                </a:solidFill>
                <a:latin typeface="微软雅黑" panose="020B0503020204020204" pitchFamily="34" charset="-122"/>
                <a:ea typeface="微软雅黑" panose="020B0503020204020204" pitchFamily="34" charset="-122"/>
              </a:rPr>
              <a:t>投诉</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72" name="矩形 71"/>
          <p:cNvSpPr/>
          <p:nvPr/>
        </p:nvSpPr>
        <p:spPr>
          <a:xfrm>
            <a:off x="7020524" y="4385236"/>
            <a:ext cx="800219"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监督</a:t>
            </a:r>
            <a:endParaRPr kumimoji="0" lang="zh-CN" altLang="en-US" sz="2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16" name="TextBox 39">
            <a:extLst>
              <a:ext uri="{FF2B5EF4-FFF2-40B4-BE49-F238E27FC236}">
                <a16:creationId xmlns:a16="http://schemas.microsoft.com/office/drawing/2014/main" id="{C42ACB7B-0D3D-4C57-836B-3B49B507B382}"/>
              </a:ext>
            </a:extLst>
          </p:cNvPr>
          <p:cNvSpPr txBox="1"/>
          <p:nvPr/>
        </p:nvSpPr>
        <p:spPr>
          <a:xfrm>
            <a:off x="599764" y="352198"/>
            <a:ext cx="3076422" cy="58477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投诉与监督</a:t>
            </a:r>
          </a:p>
        </p:txBody>
      </p:sp>
    </p:spTree>
    <p:extLst>
      <p:ext uri="{BB962C8B-B14F-4D97-AF65-F5344CB8AC3E}">
        <p14:creationId xmlns:p14="http://schemas.microsoft.com/office/powerpoint/2010/main" val="371205836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barn(outVertical)">
                                      <p:cBhvr>
                                        <p:cTn id="7" dur="500"/>
                                        <p:tgtEl>
                                          <p:spTgt spid="4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8"/>
                                        </p:tgtEl>
                                        <p:attrNameLst>
                                          <p:attrName>style.visibility</p:attrName>
                                        </p:attrNameLst>
                                      </p:cBhvr>
                                      <p:to>
                                        <p:strVal val="visible"/>
                                      </p:to>
                                    </p:set>
                                    <p:animEffect transition="in" filter="fade">
                                      <p:cBhvr>
                                        <p:cTn id="11" dur="500"/>
                                        <p:tgtEl>
                                          <p:spTgt spid="68"/>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barn(outVertical)">
                                      <p:cBhvr>
                                        <p:cTn id="15" dur="500"/>
                                        <p:tgtEl>
                                          <p:spTgt spid="69"/>
                                        </p:tgtEl>
                                      </p:cBhvr>
                                    </p:animEffect>
                                  </p:childTnLst>
                                </p:cTn>
                              </p:par>
                            </p:childTnLst>
                          </p:cTn>
                        </p:par>
                        <p:par>
                          <p:cTn id="16" fill="hold">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barn(outVertical)">
                                      <p:cBhvr>
                                        <p:cTn id="19" dur="500"/>
                                        <p:tgtEl>
                                          <p:spTgt spid="5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3"/>
                                        </p:tgtEl>
                                        <p:attrNameLst>
                                          <p:attrName>style.visibility</p:attrName>
                                        </p:attrNameLst>
                                      </p:cBhvr>
                                      <p:to>
                                        <p:strVal val="visible"/>
                                      </p:to>
                                    </p:set>
                                    <p:animEffect transition="in" filter="fade">
                                      <p:cBhvr>
                                        <p:cTn id="23" dur="500"/>
                                        <p:tgtEl>
                                          <p:spTgt spid="63"/>
                                        </p:tgtEl>
                                      </p:cBhvr>
                                    </p:animEffect>
                                  </p:childTnLst>
                                </p:cTn>
                              </p:par>
                            </p:childTnLst>
                          </p:cTn>
                        </p:par>
                        <p:par>
                          <p:cTn id="24" fill="hold">
                            <p:stCondLst>
                              <p:cond delay="2500"/>
                            </p:stCondLst>
                            <p:childTnLst>
                              <p:par>
                                <p:cTn id="25" presetID="16" presetClass="entr" presetSubtype="37" fill="hold" grpId="0" nodeType="afterEffect">
                                  <p:stCondLst>
                                    <p:cond delay="0"/>
                                  </p:stCondLst>
                                  <p:childTnLst>
                                    <p:set>
                                      <p:cBhvr>
                                        <p:cTn id="26" dur="1" fill="hold">
                                          <p:stCondLst>
                                            <p:cond delay="0"/>
                                          </p:stCondLst>
                                        </p:cTn>
                                        <p:tgtEl>
                                          <p:spTgt spid="70"/>
                                        </p:tgtEl>
                                        <p:attrNameLst>
                                          <p:attrName>style.visibility</p:attrName>
                                        </p:attrNameLst>
                                      </p:cBhvr>
                                      <p:to>
                                        <p:strVal val="visible"/>
                                      </p:to>
                                    </p:set>
                                    <p:animEffect transition="in" filter="barn(outVertical)">
                                      <p:cBhvr>
                                        <p:cTn id="27" dur="500"/>
                                        <p:tgtEl>
                                          <p:spTgt spid="70"/>
                                        </p:tgtEl>
                                      </p:cBhvr>
                                    </p:animEffect>
                                  </p:childTnLst>
                                </p:cTn>
                              </p:par>
                            </p:childTnLst>
                          </p:cTn>
                        </p:par>
                        <p:par>
                          <p:cTn id="28" fill="hold">
                            <p:stCondLst>
                              <p:cond delay="3000"/>
                            </p:stCondLst>
                            <p:childTnLst>
                              <p:par>
                                <p:cTn id="29" presetID="53" presetClass="entr" presetSubtype="16" fill="hold" grpId="0" nodeType="afterEffect">
                                  <p:stCondLst>
                                    <p:cond delay="0"/>
                                  </p:stCondLst>
                                  <p:childTnLst>
                                    <p:set>
                                      <p:cBhvr>
                                        <p:cTn id="30" dur="1" fill="hold">
                                          <p:stCondLst>
                                            <p:cond delay="0"/>
                                          </p:stCondLst>
                                        </p:cTn>
                                        <p:tgtEl>
                                          <p:spTgt spid="71"/>
                                        </p:tgtEl>
                                        <p:attrNameLst>
                                          <p:attrName>style.visibility</p:attrName>
                                        </p:attrNameLst>
                                      </p:cBhvr>
                                      <p:to>
                                        <p:strVal val="visible"/>
                                      </p:to>
                                    </p:set>
                                    <p:anim calcmode="lin" valueType="num">
                                      <p:cBhvr>
                                        <p:cTn id="31" dur="500" fill="hold"/>
                                        <p:tgtEl>
                                          <p:spTgt spid="71"/>
                                        </p:tgtEl>
                                        <p:attrNameLst>
                                          <p:attrName>ppt_w</p:attrName>
                                        </p:attrNameLst>
                                      </p:cBhvr>
                                      <p:tavLst>
                                        <p:tav tm="0">
                                          <p:val>
                                            <p:fltVal val="0"/>
                                          </p:val>
                                        </p:tav>
                                        <p:tav tm="100000">
                                          <p:val>
                                            <p:strVal val="#ppt_w"/>
                                          </p:val>
                                        </p:tav>
                                      </p:tavLst>
                                    </p:anim>
                                    <p:anim calcmode="lin" valueType="num">
                                      <p:cBhvr>
                                        <p:cTn id="32" dur="500" fill="hold"/>
                                        <p:tgtEl>
                                          <p:spTgt spid="71"/>
                                        </p:tgtEl>
                                        <p:attrNameLst>
                                          <p:attrName>ppt_h</p:attrName>
                                        </p:attrNameLst>
                                      </p:cBhvr>
                                      <p:tavLst>
                                        <p:tav tm="0">
                                          <p:val>
                                            <p:fltVal val="0"/>
                                          </p:val>
                                        </p:tav>
                                        <p:tav tm="100000">
                                          <p:val>
                                            <p:strVal val="#ppt_h"/>
                                          </p:val>
                                        </p:tav>
                                      </p:tavLst>
                                    </p:anim>
                                    <p:animEffect transition="in" filter="fade">
                                      <p:cBhvr>
                                        <p:cTn id="33" dur="500"/>
                                        <p:tgtEl>
                                          <p:spTgt spid="71"/>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72"/>
                                        </p:tgtEl>
                                        <p:attrNameLst>
                                          <p:attrName>style.visibility</p:attrName>
                                        </p:attrNameLst>
                                      </p:cBhvr>
                                      <p:to>
                                        <p:strVal val="visible"/>
                                      </p:to>
                                    </p:set>
                                    <p:anim calcmode="lin" valueType="num">
                                      <p:cBhvr>
                                        <p:cTn id="37" dur="500" fill="hold"/>
                                        <p:tgtEl>
                                          <p:spTgt spid="72"/>
                                        </p:tgtEl>
                                        <p:attrNameLst>
                                          <p:attrName>ppt_w</p:attrName>
                                        </p:attrNameLst>
                                      </p:cBhvr>
                                      <p:tavLst>
                                        <p:tav tm="0">
                                          <p:val>
                                            <p:fltVal val="0"/>
                                          </p:val>
                                        </p:tav>
                                        <p:tav tm="100000">
                                          <p:val>
                                            <p:strVal val="#ppt_w"/>
                                          </p:val>
                                        </p:tav>
                                      </p:tavLst>
                                    </p:anim>
                                    <p:anim calcmode="lin" valueType="num">
                                      <p:cBhvr>
                                        <p:cTn id="38" dur="500" fill="hold"/>
                                        <p:tgtEl>
                                          <p:spTgt spid="72"/>
                                        </p:tgtEl>
                                        <p:attrNameLst>
                                          <p:attrName>ppt_h</p:attrName>
                                        </p:attrNameLst>
                                      </p:cBhvr>
                                      <p:tavLst>
                                        <p:tav tm="0">
                                          <p:val>
                                            <p:fltVal val="0"/>
                                          </p:val>
                                        </p:tav>
                                        <p:tav tm="100000">
                                          <p:val>
                                            <p:strVal val="#ppt_h"/>
                                          </p:val>
                                        </p:tav>
                                      </p:tavLst>
                                    </p:anim>
                                    <p:animEffect transition="in" filter="fade">
                                      <p:cBhvr>
                                        <p:cTn id="39" dur="500"/>
                                        <p:tgtEl>
                                          <p:spTgt spid="72"/>
                                        </p:tgtEl>
                                      </p:cBhvr>
                                    </p:animEffect>
                                  </p:childTnLst>
                                </p:cTn>
                              </p:par>
                            </p:childTnLst>
                          </p:cTn>
                        </p:par>
                        <p:par>
                          <p:cTn id="40" fill="hold">
                            <p:stCondLst>
                              <p:cond delay="4000"/>
                            </p:stCondLst>
                            <p:childTnLst>
                              <p:par>
                                <p:cTn id="41" presetID="21" presetClass="entr" presetSubtype="1" fill="hold"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heel(1)">
                                      <p:cBhvr>
                                        <p:cTn id="43" dur="2000"/>
                                        <p:tgtEl>
                                          <p:spTgt spid="6"/>
                                        </p:tgtEl>
                                      </p:cBhvr>
                                    </p:animEffect>
                                  </p:childTnLst>
                                </p:cTn>
                              </p:par>
                            </p:childTnLst>
                          </p:cTn>
                        </p:par>
                        <p:par>
                          <p:cTn id="44" fill="hold">
                            <p:stCondLst>
                              <p:cond delay="6000"/>
                            </p:stCondLst>
                            <p:childTnLst>
                              <p:par>
                                <p:cTn id="45" presetID="21" presetClass="entr" presetSubtype="1" fill="hold"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heel(1)">
                                      <p:cBhvr>
                                        <p:cTn id="4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47" grpId="0" animBg="1"/>
      <p:bldP spid="63" grpId="0" animBg="1"/>
      <p:bldP spid="68" grpId="0" animBg="1"/>
      <p:bldP spid="69" grpId="0"/>
      <p:bldP spid="70" grpId="0"/>
      <p:bldP spid="71" grpId="0"/>
      <p:bldP spid="7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04</a:t>
            </a:r>
          </a:p>
        </p:txBody>
      </p:sp>
      <p:sp>
        <p:nvSpPr>
          <p:cNvPr id="4" name="文本框 3"/>
          <p:cNvSpPr txBox="1"/>
          <p:nvPr/>
        </p:nvSpPr>
        <p:spPr>
          <a:xfrm>
            <a:off x="4849117" y="2895180"/>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数据结构</a:t>
            </a: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Block chain is introduced</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8943862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15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traight Connector 10"/>
          <p:cNvSpPr/>
          <p:nvPr/>
        </p:nvSpPr>
        <p:spPr>
          <a:xfrm>
            <a:off x="2971196" y="1937072"/>
            <a:ext cx="7637560" cy="0"/>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17" name="Teardrop 1"/>
          <p:cNvSpPr/>
          <p:nvPr/>
        </p:nvSpPr>
        <p:spPr>
          <a:xfrm rot="2714409">
            <a:off x="1867205" y="1474837"/>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Content Placeholder 2"/>
          <p:cNvSpPr txBox="1"/>
          <p:nvPr/>
        </p:nvSpPr>
        <p:spPr>
          <a:xfrm>
            <a:off x="3365456" y="1515782"/>
            <a:ext cx="4873026" cy="581572"/>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版本号，标示软件及协议的相关版本信息</a:t>
            </a:r>
          </a:p>
        </p:txBody>
      </p:sp>
      <p:sp>
        <p:nvSpPr>
          <p:cNvPr id="20" name="Straight Connector 48"/>
          <p:cNvSpPr/>
          <p:nvPr/>
        </p:nvSpPr>
        <p:spPr>
          <a:xfrm flipV="1">
            <a:off x="3617901" y="2687869"/>
            <a:ext cx="7384555" cy="0"/>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1" name="Content Placeholder 2"/>
          <p:cNvSpPr txBox="1"/>
          <p:nvPr/>
        </p:nvSpPr>
        <p:spPr>
          <a:xfrm>
            <a:off x="3620829" y="1957907"/>
            <a:ext cx="6987926" cy="624416"/>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父区块哈希值，引用的区块链中父区块头的哈希值，通过这个值每个区块才首尾相连组成了区块链，并且这个值对区块链的安全性起到了至关重要的作用</a:t>
            </a:r>
          </a:p>
        </p:txBody>
      </p:sp>
      <p:sp>
        <p:nvSpPr>
          <p:cNvPr id="22" name="Straight Connector 58"/>
          <p:cNvSpPr/>
          <p:nvPr/>
        </p:nvSpPr>
        <p:spPr>
          <a:xfrm>
            <a:off x="2971196" y="3436870"/>
            <a:ext cx="7637559" cy="11358"/>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3" name="Content Placeholder 2"/>
          <p:cNvSpPr txBox="1"/>
          <p:nvPr/>
        </p:nvSpPr>
        <p:spPr>
          <a:xfrm>
            <a:off x="3605908" y="2708526"/>
            <a:ext cx="7062737" cy="721719"/>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en-US" altLang="zh-CN" sz="1400" b="0"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cs typeface="+mn-cs"/>
              </a:rPr>
              <a:t>Merkle</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 </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根，这个值是由区块主体中所有交易的哈希值再逐级两两哈希计算出来的一个数值，主要用于检验一笔交易是否在这个区块中存在</a:t>
            </a:r>
          </a:p>
        </p:txBody>
      </p:sp>
      <p:sp>
        <p:nvSpPr>
          <p:cNvPr id="24" name="Straight Connector 68"/>
          <p:cNvSpPr/>
          <p:nvPr/>
        </p:nvSpPr>
        <p:spPr>
          <a:xfrm>
            <a:off x="3581258" y="4186597"/>
            <a:ext cx="7421199" cy="13736"/>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5" name="Freeform 69"/>
          <p:cNvSpPr/>
          <p:nvPr/>
        </p:nvSpPr>
        <p:spPr>
          <a:xfrm>
            <a:off x="4439716" y="4133281"/>
            <a:ext cx="4999434" cy="358677"/>
          </a:xfrm>
          <a:custGeom>
            <a:avLst/>
            <a:gdLst>
              <a:gd name="connsiteX0" fmla="*/ 0 w 4998566"/>
              <a:gd name="connsiteY0" fmla="*/ 0 h 358594"/>
              <a:gd name="connsiteX1" fmla="*/ 4998566 w 4998566"/>
              <a:gd name="connsiteY1" fmla="*/ 0 h 358594"/>
              <a:gd name="connsiteX2" fmla="*/ 4998566 w 4998566"/>
              <a:gd name="connsiteY2" fmla="*/ 358594 h 358594"/>
              <a:gd name="connsiteX3" fmla="*/ 0 w 4998566"/>
              <a:gd name="connsiteY3" fmla="*/ 358594 h 358594"/>
              <a:gd name="connsiteX4" fmla="*/ 0 w 4998566"/>
              <a:gd name="connsiteY4" fmla="*/ 0 h 35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566" h="358594">
                <a:moveTo>
                  <a:pt x="0" y="0"/>
                </a:moveTo>
                <a:lnTo>
                  <a:pt x="4998566" y="0"/>
                </a:lnTo>
                <a:lnTo>
                  <a:pt x="4998566" y="358594"/>
                </a:lnTo>
                <a:lnTo>
                  <a:pt x="0" y="3585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083" tIns="38083" rIns="38083" bIns="38083" numCol="1" spcCol="1270" anchor="b" anchorCtr="0">
            <a:noAutofit/>
          </a:bodyPr>
          <a:lstStyle/>
          <a:p>
            <a:pPr marL="0" marR="0" lvl="0" indent="0" algn="l" defTabSz="888365" rtl="0" eaLnBrk="1" fontAlgn="auto" latinLnBrk="0" hangingPunct="1">
              <a:lnSpc>
                <a:spcPct val="90000"/>
              </a:lnSpc>
              <a:spcBef>
                <a:spcPct val="0"/>
              </a:spcBef>
              <a:spcAft>
                <a:spcPct val="35000"/>
              </a:spcAft>
              <a:buClrTx/>
              <a:buSzTx/>
              <a:buFontTx/>
              <a:buNone/>
              <a:tabLst/>
              <a:defRPr/>
            </a:pPr>
            <a:endParaRPr kumimoji="0" lang="id-ID" sz="2000" b="0" i="0" u="none" strike="noStrike" kern="1200" cap="none" spc="0" normalizeH="0" baseline="0" noProof="0">
              <a:ln>
                <a:noFill/>
              </a:ln>
              <a:solidFill>
                <a:prstClr val="black">
                  <a:hueOff val="0"/>
                  <a:satOff val="0"/>
                  <a:lumOff val="0"/>
                  <a:alphaOff val="0"/>
                </a:prstClr>
              </a:solidFill>
              <a:effectLst/>
              <a:uLnTx/>
              <a:uFillTx/>
              <a:latin typeface="Calibri"/>
              <a:ea typeface="+mn-ea"/>
              <a:cs typeface="+mn-cs"/>
            </a:endParaRPr>
          </a:p>
        </p:txBody>
      </p:sp>
      <p:sp>
        <p:nvSpPr>
          <p:cNvPr id="26" name="Content Placeholder 2"/>
          <p:cNvSpPr txBox="1"/>
          <p:nvPr/>
        </p:nvSpPr>
        <p:spPr>
          <a:xfrm>
            <a:off x="3857305" y="3671608"/>
            <a:ext cx="6029014" cy="386029"/>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时间戳，记录该区块产生的时间，精确到秒</a:t>
            </a:r>
          </a:p>
        </p:txBody>
      </p:sp>
      <p:sp>
        <p:nvSpPr>
          <p:cNvPr id="27" name="Teardrop 56"/>
          <p:cNvSpPr/>
          <p:nvPr/>
        </p:nvSpPr>
        <p:spPr>
          <a:xfrm rot="2714409">
            <a:off x="1867205" y="2979566"/>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Teardrop 66"/>
          <p:cNvSpPr/>
          <p:nvPr/>
        </p:nvSpPr>
        <p:spPr>
          <a:xfrm rot="2714409">
            <a:off x="2513890" y="3733483"/>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29" name="Teardrop 46"/>
          <p:cNvSpPr/>
          <p:nvPr/>
        </p:nvSpPr>
        <p:spPr>
          <a:xfrm rot="2714409">
            <a:off x="2513890" y="2228753"/>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30" name="Freeform 116"/>
          <p:cNvSpPr/>
          <p:nvPr/>
        </p:nvSpPr>
        <p:spPr bwMode="auto">
          <a:xfrm>
            <a:off x="2163585" y="1740178"/>
            <a:ext cx="352486" cy="393791"/>
          </a:xfrm>
          <a:custGeom>
            <a:avLst/>
            <a:gdLst>
              <a:gd name="T0" fmla="*/ 180 w 222"/>
              <a:gd name="T1" fmla="*/ 0 h 248"/>
              <a:gd name="T2" fmla="*/ 196 w 222"/>
              <a:gd name="T3" fmla="*/ 2 h 248"/>
              <a:gd name="T4" fmla="*/ 209 w 222"/>
              <a:gd name="T5" fmla="*/ 11 h 248"/>
              <a:gd name="T6" fmla="*/ 218 w 222"/>
              <a:gd name="T7" fmla="*/ 24 h 248"/>
              <a:gd name="T8" fmla="*/ 222 w 222"/>
              <a:gd name="T9" fmla="*/ 41 h 248"/>
              <a:gd name="T10" fmla="*/ 218 w 222"/>
              <a:gd name="T11" fmla="*/ 57 h 248"/>
              <a:gd name="T12" fmla="*/ 209 w 222"/>
              <a:gd name="T13" fmla="*/ 70 h 248"/>
              <a:gd name="T14" fmla="*/ 196 w 222"/>
              <a:gd name="T15" fmla="*/ 79 h 248"/>
              <a:gd name="T16" fmla="*/ 180 w 222"/>
              <a:gd name="T17" fmla="*/ 83 h 248"/>
              <a:gd name="T18" fmla="*/ 167 w 222"/>
              <a:gd name="T19" fmla="*/ 80 h 248"/>
              <a:gd name="T20" fmla="*/ 155 w 222"/>
              <a:gd name="T21" fmla="*/ 74 h 248"/>
              <a:gd name="T22" fmla="*/ 82 w 222"/>
              <a:gd name="T23" fmla="*/ 117 h 248"/>
              <a:gd name="T24" fmla="*/ 84 w 222"/>
              <a:gd name="T25" fmla="*/ 124 h 248"/>
              <a:gd name="T26" fmla="*/ 82 w 222"/>
              <a:gd name="T27" fmla="*/ 130 h 248"/>
              <a:gd name="T28" fmla="*/ 155 w 222"/>
              <a:gd name="T29" fmla="*/ 174 h 248"/>
              <a:gd name="T30" fmla="*/ 167 w 222"/>
              <a:gd name="T31" fmla="*/ 167 h 248"/>
              <a:gd name="T32" fmla="*/ 180 w 222"/>
              <a:gd name="T33" fmla="*/ 165 h 248"/>
              <a:gd name="T34" fmla="*/ 196 w 222"/>
              <a:gd name="T35" fmla="*/ 169 h 248"/>
              <a:gd name="T36" fmla="*/ 209 w 222"/>
              <a:gd name="T37" fmla="*/ 178 h 248"/>
              <a:gd name="T38" fmla="*/ 218 w 222"/>
              <a:gd name="T39" fmla="*/ 190 h 248"/>
              <a:gd name="T40" fmla="*/ 222 w 222"/>
              <a:gd name="T41" fmla="*/ 207 h 248"/>
              <a:gd name="T42" fmla="*/ 218 w 222"/>
              <a:gd name="T43" fmla="*/ 224 h 248"/>
              <a:gd name="T44" fmla="*/ 209 w 222"/>
              <a:gd name="T45" fmla="*/ 237 h 248"/>
              <a:gd name="T46" fmla="*/ 196 w 222"/>
              <a:gd name="T47" fmla="*/ 246 h 248"/>
              <a:gd name="T48" fmla="*/ 180 w 222"/>
              <a:gd name="T49" fmla="*/ 248 h 248"/>
              <a:gd name="T50" fmla="*/ 164 w 222"/>
              <a:gd name="T51" fmla="*/ 246 h 248"/>
              <a:gd name="T52" fmla="*/ 152 w 222"/>
              <a:gd name="T53" fmla="*/ 237 h 248"/>
              <a:gd name="T54" fmla="*/ 143 w 222"/>
              <a:gd name="T55" fmla="*/ 224 h 248"/>
              <a:gd name="T56" fmla="*/ 139 w 222"/>
              <a:gd name="T57" fmla="*/ 207 h 248"/>
              <a:gd name="T58" fmla="*/ 140 w 222"/>
              <a:gd name="T59" fmla="*/ 201 h 248"/>
              <a:gd name="T60" fmla="*/ 67 w 222"/>
              <a:gd name="T61" fmla="*/ 157 h 248"/>
              <a:gd name="T62" fmla="*/ 55 w 222"/>
              <a:gd name="T63" fmla="*/ 164 h 248"/>
              <a:gd name="T64" fmla="*/ 41 w 222"/>
              <a:gd name="T65" fmla="*/ 165 h 248"/>
              <a:gd name="T66" fmla="*/ 26 w 222"/>
              <a:gd name="T67" fmla="*/ 162 h 248"/>
              <a:gd name="T68" fmla="*/ 12 w 222"/>
              <a:gd name="T69" fmla="*/ 153 h 248"/>
              <a:gd name="T70" fmla="*/ 3 w 222"/>
              <a:gd name="T71" fmla="*/ 140 h 248"/>
              <a:gd name="T72" fmla="*/ 0 w 222"/>
              <a:gd name="T73" fmla="*/ 124 h 248"/>
              <a:gd name="T74" fmla="*/ 3 w 222"/>
              <a:gd name="T75" fmla="*/ 107 h 248"/>
              <a:gd name="T76" fmla="*/ 12 w 222"/>
              <a:gd name="T77" fmla="*/ 94 h 248"/>
              <a:gd name="T78" fmla="*/ 26 w 222"/>
              <a:gd name="T79" fmla="*/ 85 h 248"/>
              <a:gd name="T80" fmla="*/ 41 w 222"/>
              <a:gd name="T81" fmla="*/ 83 h 248"/>
              <a:gd name="T82" fmla="*/ 55 w 222"/>
              <a:gd name="T83" fmla="*/ 84 h 248"/>
              <a:gd name="T84" fmla="*/ 67 w 222"/>
              <a:gd name="T85" fmla="*/ 91 h 248"/>
              <a:gd name="T86" fmla="*/ 140 w 222"/>
              <a:gd name="T87" fmla="*/ 47 h 248"/>
              <a:gd name="T88" fmla="*/ 139 w 222"/>
              <a:gd name="T89" fmla="*/ 41 h 248"/>
              <a:gd name="T90" fmla="*/ 143 w 222"/>
              <a:gd name="T91" fmla="*/ 24 h 248"/>
              <a:gd name="T92" fmla="*/ 152 w 222"/>
              <a:gd name="T93" fmla="*/ 11 h 248"/>
              <a:gd name="T94" fmla="*/ 164 w 222"/>
              <a:gd name="T95" fmla="*/ 2 h 248"/>
              <a:gd name="T96" fmla="*/ 180 w 222"/>
              <a:gd name="T97"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2" h="248">
                <a:moveTo>
                  <a:pt x="180" y="0"/>
                </a:moveTo>
                <a:lnTo>
                  <a:pt x="196" y="2"/>
                </a:lnTo>
                <a:lnTo>
                  <a:pt x="209" y="11"/>
                </a:lnTo>
                <a:lnTo>
                  <a:pt x="218" y="24"/>
                </a:lnTo>
                <a:lnTo>
                  <a:pt x="222" y="41"/>
                </a:lnTo>
                <a:lnTo>
                  <a:pt x="218" y="57"/>
                </a:lnTo>
                <a:lnTo>
                  <a:pt x="209" y="70"/>
                </a:lnTo>
                <a:lnTo>
                  <a:pt x="196" y="79"/>
                </a:lnTo>
                <a:lnTo>
                  <a:pt x="180" y="83"/>
                </a:lnTo>
                <a:lnTo>
                  <a:pt x="167" y="80"/>
                </a:lnTo>
                <a:lnTo>
                  <a:pt x="155" y="74"/>
                </a:lnTo>
                <a:lnTo>
                  <a:pt x="82" y="117"/>
                </a:lnTo>
                <a:lnTo>
                  <a:pt x="84" y="124"/>
                </a:lnTo>
                <a:lnTo>
                  <a:pt x="82" y="130"/>
                </a:lnTo>
                <a:lnTo>
                  <a:pt x="155" y="174"/>
                </a:lnTo>
                <a:lnTo>
                  <a:pt x="167" y="167"/>
                </a:lnTo>
                <a:lnTo>
                  <a:pt x="180" y="165"/>
                </a:lnTo>
                <a:lnTo>
                  <a:pt x="196" y="169"/>
                </a:lnTo>
                <a:lnTo>
                  <a:pt x="209" y="178"/>
                </a:lnTo>
                <a:lnTo>
                  <a:pt x="218" y="190"/>
                </a:lnTo>
                <a:lnTo>
                  <a:pt x="222" y="207"/>
                </a:lnTo>
                <a:lnTo>
                  <a:pt x="218" y="224"/>
                </a:lnTo>
                <a:lnTo>
                  <a:pt x="209" y="237"/>
                </a:lnTo>
                <a:lnTo>
                  <a:pt x="196" y="246"/>
                </a:lnTo>
                <a:lnTo>
                  <a:pt x="180" y="248"/>
                </a:lnTo>
                <a:lnTo>
                  <a:pt x="164" y="246"/>
                </a:lnTo>
                <a:lnTo>
                  <a:pt x="152" y="237"/>
                </a:lnTo>
                <a:lnTo>
                  <a:pt x="143" y="224"/>
                </a:lnTo>
                <a:lnTo>
                  <a:pt x="139" y="207"/>
                </a:lnTo>
                <a:lnTo>
                  <a:pt x="140" y="201"/>
                </a:lnTo>
                <a:lnTo>
                  <a:pt x="67" y="157"/>
                </a:lnTo>
                <a:lnTo>
                  <a:pt x="55" y="164"/>
                </a:lnTo>
                <a:lnTo>
                  <a:pt x="41" y="165"/>
                </a:lnTo>
                <a:lnTo>
                  <a:pt x="26" y="162"/>
                </a:lnTo>
                <a:lnTo>
                  <a:pt x="12" y="153"/>
                </a:lnTo>
                <a:lnTo>
                  <a:pt x="3" y="140"/>
                </a:lnTo>
                <a:lnTo>
                  <a:pt x="0" y="124"/>
                </a:lnTo>
                <a:lnTo>
                  <a:pt x="3" y="107"/>
                </a:lnTo>
                <a:lnTo>
                  <a:pt x="12" y="94"/>
                </a:lnTo>
                <a:lnTo>
                  <a:pt x="26" y="85"/>
                </a:lnTo>
                <a:lnTo>
                  <a:pt x="41" y="83"/>
                </a:lnTo>
                <a:lnTo>
                  <a:pt x="55" y="84"/>
                </a:lnTo>
                <a:lnTo>
                  <a:pt x="67" y="91"/>
                </a:lnTo>
                <a:lnTo>
                  <a:pt x="140" y="47"/>
                </a:lnTo>
                <a:lnTo>
                  <a:pt x="139" y="41"/>
                </a:lnTo>
                <a:lnTo>
                  <a:pt x="143" y="24"/>
                </a:lnTo>
                <a:lnTo>
                  <a:pt x="152" y="11"/>
                </a:lnTo>
                <a:lnTo>
                  <a:pt x="164" y="2"/>
                </a:lnTo>
                <a:lnTo>
                  <a:pt x="180" y="0"/>
                </a:lnTo>
                <a:close/>
              </a:path>
            </a:pathLst>
          </a:custGeom>
          <a:solidFill>
            <a:schemeClr val="bg1"/>
          </a:solidFill>
          <a:ln w="0">
            <a:noFill/>
            <a:prstDash val="solid"/>
            <a:round/>
          </a:ln>
        </p:spPr>
        <p:txBody>
          <a:bodyPr vert="horz" wrap="square" lIns="91401" tIns="45700" rIns="91401" bIns="4570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 name="Freeform 6"/>
          <p:cNvSpPr>
            <a:spLocks noChangeAspect="1" noEditPoints="1"/>
          </p:cNvSpPr>
          <p:nvPr/>
        </p:nvSpPr>
        <p:spPr bwMode="auto">
          <a:xfrm>
            <a:off x="2152527" y="3205232"/>
            <a:ext cx="425348" cy="373662"/>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lumMod val="95000"/>
            </a:schemeClr>
          </a:solidFill>
          <a:ln>
            <a:noFill/>
          </a:ln>
        </p:spPr>
        <p:txBody>
          <a:bodyPr vert="horz" wrap="square" lIns="91401" tIns="45700" rIns="91401" bIns="4570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34" name="椭圆 33"/>
          <p:cNvSpPr/>
          <p:nvPr/>
        </p:nvSpPr>
        <p:spPr>
          <a:xfrm>
            <a:off x="10596057" y="1869087"/>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5" name="椭圆 34"/>
          <p:cNvSpPr/>
          <p:nvPr/>
        </p:nvSpPr>
        <p:spPr>
          <a:xfrm>
            <a:off x="10913556" y="2615282"/>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6" name="椭圆 35"/>
          <p:cNvSpPr/>
          <p:nvPr/>
        </p:nvSpPr>
        <p:spPr>
          <a:xfrm>
            <a:off x="10608756" y="3364254"/>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7" name="椭圆 36"/>
          <p:cNvSpPr/>
          <p:nvPr/>
        </p:nvSpPr>
        <p:spPr>
          <a:xfrm>
            <a:off x="10939599" y="4125708"/>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0" name="Straight Connector 58"/>
          <p:cNvSpPr/>
          <p:nvPr/>
        </p:nvSpPr>
        <p:spPr>
          <a:xfrm>
            <a:off x="2985095" y="4999353"/>
            <a:ext cx="7637559" cy="11358"/>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52" name="Content Placeholder 2"/>
          <p:cNvSpPr txBox="1"/>
          <p:nvPr/>
        </p:nvSpPr>
        <p:spPr>
          <a:xfrm>
            <a:off x="3670392" y="4426179"/>
            <a:ext cx="6339100" cy="406117"/>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难度值，该区块相关数学题的难度目标</a:t>
            </a:r>
          </a:p>
        </p:txBody>
      </p:sp>
      <p:sp>
        <p:nvSpPr>
          <p:cNvPr id="53" name="Straight Connector 68"/>
          <p:cNvSpPr/>
          <p:nvPr/>
        </p:nvSpPr>
        <p:spPr>
          <a:xfrm>
            <a:off x="3595157" y="5749080"/>
            <a:ext cx="7421199" cy="13736"/>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54" name="Freeform 69"/>
          <p:cNvSpPr/>
          <p:nvPr/>
        </p:nvSpPr>
        <p:spPr>
          <a:xfrm>
            <a:off x="4453615" y="5695764"/>
            <a:ext cx="4999434" cy="358677"/>
          </a:xfrm>
          <a:custGeom>
            <a:avLst/>
            <a:gdLst>
              <a:gd name="connsiteX0" fmla="*/ 0 w 4998566"/>
              <a:gd name="connsiteY0" fmla="*/ 0 h 358594"/>
              <a:gd name="connsiteX1" fmla="*/ 4998566 w 4998566"/>
              <a:gd name="connsiteY1" fmla="*/ 0 h 358594"/>
              <a:gd name="connsiteX2" fmla="*/ 4998566 w 4998566"/>
              <a:gd name="connsiteY2" fmla="*/ 358594 h 358594"/>
              <a:gd name="connsiteX3" fmla="*/ 0 w 4998566"/>
              <a:gd name="connsiteY3" fmla="*/ 358594 h 358594"/>
              <a:gd name="connsiteX4" fmla="*/ 0 w 4998566"/>
              <a:gd name="connsiteY4" fmla="*/ 0 h 35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566" h="358594">
                <a:moveTo>
                  <a:pt x="0" y="0"/>
                </a:moveTo>
                <a:lnTo>
                  <a:pt x="4998566" y="0"/>
                </a:lnTo>
                <a:lnTo>
                  <a:pt x="4998566" y="358594"/>
                </a:lnTo>
                <a:lnTo>
                  <a:pt x="0" y="3585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083" tIns="38083" rIns="38083" bIns="38083" numCol="1" spcCol="1270" anchor="b" anchorCtr="0">
            <a:noAutofit/>
          </a:bodyPr>
          <a:lstStyle/>
          <a:p>
            <a:pPr marL="0" marR="0" lvl="0" indent="0" algn="l" defTabSz="888365" rtl="0" eaLnBrk="1" fontAlgn="auto" latinLnBrk="0" hangingPunct="1">
              <a:lnSpc>
                <a:spcPct val="90000"/>
              </a:lnSpc>
              <a:spcBef>
                <a:spcPct val="0"/>
              </a:spcBef>
              <a:spcAft>
                <a:spcPct val="35000"/>
              </a:spcAft>
              <a:buClrTx/>
              <a:buSzTx/>
              <a:buFontTx/>
              <a:buNone/>
              <a:tabLst/>
              <a:defRPr/>
            </a:pPr>
            <a:endParaRPr kumimoji="0" lang="id-ID" sz="2000" b="0" i="0" u="none" strike="noStrike" kern="1200" cap="none" spc="0" normalizeH="0" baseline="0" noProof="0">
              <a:ln>
                <a:noFill/>
              </a:ln>
              <a:solidFill>
                <a:prstClr val="black">
                  <a:hueOff val="0"/>
                  <a:satOff val="0"/>
                  <a:lumOff val="0"/>
                  <a:alphaOff val="0"/>
                </a:prstClr>
              </a:solidFill>
              <a:effectLst/>
              <a:uLnTx/>
              <a:uFillTx/>
              <a:latin typeface="Calibri"/>
              <a:ea typeface="+mn-ea"/>
              <a:cs typeface="+mn-cs"/>
            </a:endParaRPr>
          </a:p>
        </p:txBody>
      </p:sp>
      <p:sp>
        <p:nvSpPr>
          <p:cNvPr id="55" name="Content Placeholder 2"/>
          <p:cNvSpPr txBox="1"/>
          <p:nvPr/>
        </p:nvSpPr>
        <p:spPr>
          <a:xfrm>
            <a:off x="3857305" y="5248310"/>
            <a:ext cx="6418071" cy="420296"/>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l" defTabSz="457200" rtl="0" eaLnBrk="1" fontAlgn="auto" latinLnBrk="0" hangingPunct="1">
              <a:lnSpc>
                <a:spcPct val="150000"/>
              </a:lnSpc>
              <a:spcBef>
                <a:spcPct val="20000"/>
              </a:spcBef>
              <a:spcAft>
                <a:spcPts val="600"/>
              </a:spcAft>
              <a:buClr>
                <a:srgbClr val="5B9BD5">
                  <a:lumMod val="75000"/>
                </a:srgbClr>
              </a:buClr>
              <a:buSzPct val="145000"/>
              <a:buFont typeface="Arial" panose="020B0604020202020204"/>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随机数</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(Nonce)</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，记录解密该区块相关数学题的答案的值</a:t>
            </a:r>
          </a:p>
        </p:txBody>
      </p:sp>
      <p:sp>
        <p:nvSpPr>
          <p:cNvPr id="56" name="Teardrop 56"/>
          <p:cNvSpPr/>
          <p:nvPr/>
        </p:nvSpPr>
        <p:spPr>
          <a:xfrm rot="2714409">
            <a:off x="1881104" y="4542049"/>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57" name="Teardrop 66"/>
          <p:cNvSpPr/>
          <p:nvPr/>
        </p:nvSpPr>
        <p:spPr>
          <a:xfrm rot="2714409">
            <a:off x="2527789" y="5295966"/>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a:ea typeface="+mn-ea"/>
              <a:cs typeface="+mn-cs"/>
            </a:endParaRPr>
          </a:p>
        </p:txBody>
      </p:sp>
      <p:sp>
        <p:nvSpPr>
          <p:cNvPr id="60" name="椭圆 59"/>
          <p:cNvSpPr/>
          <p:nvPr/>
        </p:nvSpPr>
        <p:spPr>
          <a:xfrm>
            <a:off x="10622655" y="4926737"/>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1" name="椭圆 60"/>
          <p:cNvSpPr/>
          <p:nvPr/>
        </p:nvSpPr>
        <p:spPr>
          <a:xfrm>
            <a:off x="10953498" y="5688191"/>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2" name="Freeform 40"/>
          <p:cNvSpPr>
            <a:spLocks noEditPoints="1"/>
          </p:cNvSpPr>
          <p:nvPr/>
        </p:nvSpPr>
        <p:spPr bwMode="auto">
          <a:xfrm>
            <a:off x="2860823" y="5576042"/>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accent5">
              <a:lumMod val="7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4" name="Freeform 41"/>
          <p:cNvSpPr>
            <a:spLocks noEditPoints="1"/>
          </p:cNvSpPr>
          <p:nvPr/>
        </p:nvSpPr>
        <p:spPr bwMode="auto">
          <a:xfrm>
            <a:off x="2867885" y="3992097"/>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7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5" name="Freeform 492"/>
          <p:cNvSpPr>
            <a:spLocks noEditPoints="1"/>
          </p:cNvSpPr>
          <p:nvPr/>
        </p:nvSpPr>
        <p:spPr bwMode="auto">
          <a:xfrm>
            <a:off x="2835270" y="2531826"/>
            <a:ext cx="333894" cy="339887"/>
          </a:xfrm>
          <a:custGeom>
            <a:avLst/>
            <a:gdLst>
              <a:gd name="T0" fmla="*/ 128 w 165"/>
              <a:gd name="T1" fmla="*/ 26 h 168"/>
              <a:gd name="T2" fmla="*/ 25 w 165"/>
              <a:gd name="T3" fmla="*/ 37 h 168"/>
              <a:gd name="T4" fmla="*/ 36 w 165"/>
              <a:gd name="T5" fmla="*/ 142 h 168"/>
              <a:gd name="T6" fmla="*/ 140 w 165"/>
              <a:gd name="T7" fmla="*/ 130 h 168"/>
              <a:gd name="T8" fmla="*/ 128 w 165"/>
              <a:gd name="T9" fmla="*/ 26 h 168"/>
              <a:gd name="T10" fmla="*/ 50 w 165"/>
              <a:gd name="T11" fmla="*/ 124 h 168"/>
              <a:gd name="T12" fmla="*/ 42 w 165"/>
              <a:gd name="T13" fmla="*/ 51 h 168"/>
              <a:gd name="T14" fmla="*/ 114 w 165"/>
              <a:gd name="T15" fmla="*/ 43 h 168"/>
              <a:gd name="T16" fmla="*/ 122 w 165"/>
              <a:gd name="T17" fmla="*/ 116 h 168"/>
              <a:gd name="T18" fmla="*/ 50 w 165"/>
              <a:gd name="T19" fmla="*/ 1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168">
                <a:moveTo>
                  <a:pt x="128" y="26"/>
                </a:moveTo>
                <a:cubicBezTo>
                  <a:pt x="97" y="0"/>
                  <a:pt x="50" y="5"/>
                  <a:pt x="25" y="37"/>
                </a:cubicBezTo>
                <a:cubicBezTo>
                  <a:pt x="0" y="69"/>
                  <a:pt x="5" y="116"/>
                  <a:pt x="36" y="142"/>
                </a:cubicBezTo>
                <a:cubicBezTo>
                  <a:pt x="68" y="168"/>
                  <a:pt x="114" y="163"/>
                  <a:pt x="140" y="130"/>
                </a:cubicBezTo>
                <a:cubicBezTo>
                  <a:pt x="165" y="98"/>
                  <a:pt x="160" y="51"/>
                  <a:pt x="128" y="26"/>
                </a:cubicBezTo>
                <a:close/>
                <a:moveTo>
                  <a:pt x="50" y="124"/>
                </a:moveTo>
                <a:cubicBezTo>
                  <a:pt x="28" y="107"/>
                  <a:pt x="25" y="74"/>
                  <a:pt x="42" y="51"/>
                </a:cubicBezTo>
                <a:cubicBezTo>
                  <a:pt x="60" y="29"/>
                  <a:pt x="92" y="25"/>
                  <a:pt x="114" y="43"/>
                </a:cubicBezTo>
                <a:cubicBezTo>
                  <a:pt x="136" y="61"/>
                  <a:pt x="140" y="94"/>
                  <a:pt x="122" y="116"/>
                </a:cubicBezTo>
                <a:cubicBezTo>
                  <a:pt x="105" y="139"/>
                  <a:pt x="72" y="142"/>
                  <a:pt x="50" y="124"/>
                </a:cubicBezTo>
                <a:close/>
              </a:path>
            </a:pathLst>
          </a:custGeom>
          <a:solidFill>
            <a:schemeClr val="accent5">
              <a:lumMod val="75000"/>
            </a:schemeClr>
          </a:solidFill>
          <a:ln>
            <a:noFill/>
          </a:ln>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66" name="组合 65"/>
          <p:cNvGrpSpPr/>
          <p:nvPr/>
        </p:nvGrpSpPr>
        <p:grpSpPr>
          <a:xfrm>
            <a:off x="2205348" y="4832296"/>
            <a:ext cx="273274" cy="341408"/>
            <a:chOff x="5588679" y="1814529"/>
            <a:chExt cx="273274" cy="341408"/>
          </a:xfrm>
        </p:grpSpPr>
        <p:sp>
          <p:nvSpPr>
            <p:cNvPr id="67" name="Freeform 526"/>
            <p:cNvSpPr/>
            <p:nvPr/>
          </p:nvSpPr>
          <p:spPr bwMode="auto">
            <a:xfrm>
              <a:off x="5655331" y="1814529"/>
              <a:ext cx="138489" cy="134786"/>
            </a:xfrm>
            <a:custGeom>
              <a:avLst/>
              <a:gdLst>
                <a:gd name="T0" fmla="*/ 41 w 79"/>
                <a:gd name="T1" fmla="*/ 76 h 77"/>
                <a:gd name="T2" fmla="*/ 78 w 79"/>
                <a:gd name="T3" fmla="*/ 37 h 77"/>
                <a:gd name="T4" fmla="*/ 38 w 79"/>
                <a:gd name="T5" fmla="*/ 0 h 77"/>
                <a:gd name="T6" fmla="*/ 1 w 79"/>
                <a:gd name="T7" fmla="*/ 40 h 77"/>
                <a:gd name="T8" fmla="*/ 41 w 79"/>
                <a:gd name="T9" fmla="*/ 76 h 77"/>
              </a:gdLst>
              <a:ahLst/>
              <a:cxnLst>
                <a:cxn ang="0">
                  <a:pos x="T0" y="T1"/>
                </a:cxn>
                <a:cxn ang="0">
                  <a:pos x="T2" y="T3"/>
                </a:cxn>
                <a:cxn ang="0">
                  <a:pos x="T4" y="T5"/>
                </a:cxn>
                <a:cxn ang="0">
                  <a:pos x="T6" y="T7"/>
                </a:cxn>
                <a:cxn ang="0">
                  <a:pos x="T8" y="T9"/>
                </a:cxn>
              </a:cxnLst>
              <a:rect l="0" t="0" r="r" b="b"/>
              <a:pathLst>
                <a:path w="79" h="77">
                  <a:moveTo>
                    <a:pt x="41" y="76"/>
                  </a:moveTo>
                  <a:cubicBezTo>
                    <a:pt x="62" y="76"/>
                    <a:pt x="79" y="58"/>
                    <a:pt x="78" y="37"/>
                  </a:cubicBezTo>
                  <a:cubicBezTo>
                    <a:pt x="78" y="16"/>
                    <a:pt x="60" y="0"/>
                    <a:pt x="38" y="0"/>
                  </a:cubicBezTo>
                  <a:cubicBezTo>
                    <a:pt x="17" y="1"/>
                    <a:pt x="0" y="19"/>
                    <a:pt x="1" y="40"/>
                  </a:cubicBezTo>
                  <a:cubicBezTo>
                    <a:pt x="2" y="61"/>
                    <a:pt x="20" y="77"/>
                    <a:pt x="41" y="7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3" name="Freeform 527"/>
            <p:cNvSpPr/>
            <p:nvPr/>
          </p:nvSpPr>
          <p:spPr bwMode="auto">
            <a:xfrm>
              <a:off x="5588679" y="1958202"/>
              <a:ext cx="273274" cy="197735"/>
            </a:xfrm>
            <a:custGeom>
              <a:avLst/>
              <a:gdLst>
                <a:gd name="T0" fmla="*/ 119 w 156"/>
                <a:gd name="T1" fmla="*/ 0 h 113"/>
                <a:gd name="T2" fmla="*/ 80 w 156"/>
                <a:gd name="T3" fmla="*/ 46 h 113"/>
                <a:gd name="T4" fmla="*/ 37 w 156"/>
                <a:gd name="T5" fmla="*/ 1 h 113"/>
                <a:gd name="T6" fmla="*/ 1 w 156"/>
                <a:gd name="T7" fmla="*/ 50 h 113"/>
                <a:gd name="T8" fmla="*/ 3 w 156"/>
                <a:gd name="T9" fmla="*/ 113 h 113"/>
                <a:gd name="T10" fmla="*/ 156 w 156"/>
                <a:gd name="T11" fmla="*/ 113 h 113"/>
                <a:gd name="T12" fmla="*/ 154 w 156"/>
                <a:gd name="T13" fmla="*/ 45 h 113"/>
                <a:gd name="T14" fmla="*/ 119 w 156"/>
                <a:gd name="T15" fmla="*/ 0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 h="113">
                  <a:moveTo>
                    <a:pt x="119" y="0"/>
                  </a:moveTo>
                  <a:cubicBezTo>
                    <a:pt x="80" y="46"/>
                    <a:pt x="80" y="46"/>
                    <a:pt x="80" y="46"/>
                  </a:cubicBezTo>
                  <a:cubicBezTo>
                    <a:pt x="37" y="1"/>
                    <a:pt x="37" y="1"/>
                    <a:pt x="37" y="1"/>
                  </a:cubicBezTo>
                  <a:cubicBezTo>
                    <a:pt x="11" y="11"/>
                    <a:pt x="0" y="26"/>
                    <a:pt x="1" y="50"/>
                  </a:cubicBezTo>
                  <a:cubicBezTo>
                    <a:pt x="3" y="113"/>
                    <a:pt x="3" y="113"/>
                    <a:pt x="3" y="113"/>
                  </a:cubicBezTo>
                  <a:cubicBezTo>
                    <a:pt x="156" y="113"/>
                    <a:pt x="156" y="113"/>
                    <a:pt x="156" y="113"/>
                  </a:cubicBezTo>
                  <a:cubicBezTo>
                    <a:pt x="154" y="45"/>
                    <a:pt x="154" y="45"/>
                    <a:pt x="154" y="45"/>
                  </a:cubicBezTo>
                  <a:cubicBezTo>
                    <a:pt x="153" y="23"/>
                    <a:pt x="144" y="9"/>
                    <a:pt x="119"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40" name="TextBox 39">
            <a:extLst>
              <a:ext uri="{FF2B5EF4-FFF2-40B4-BE49-F238E27FC236}">
                <a16:creationId xmlns:a16="http://schemas.microsoft.com/office/drawing/2014/main" id="{FD01FDBD-1724-40CB-8CA0-1492BAC71FB9}"/>
              </a:ext>
            </a:extLst>
          </p:cNvPr>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区块链</a:t>
            </a:r>
            <a:r>
              <a:rPr lang="en-US" altLang="zh-CN" sz="3200" b="1" dirty="0">
                <a:solidFill>
                  <a:schemeClr val="bg1"/>
                </a:solidFill>
                <a:latin typeface="微软雅黑" panose="020B0503020204020204" charset="-122"/>
                <a:ea typeface="微软雅黑" panose="020B0503020204020204" charset="-122"/>
                <a:sym typeface="+mn-ea"/>
              </a:rPr>
              <a:t>·</a:t>
            </a:r>
            <a:r>
              <a:rPr lang="zh-CN" altLang="en-US" sz="3200" b="1" dirty="0">
                <a:solidFill>
                  <a:schemeClr val="bg1"/>
                </a:solidFill>
                <a:latin typeface="微软雅黑" panose="020B0503020204020204" charset="-122"/>
                <a:ea typeface="微软雅黑" panose="020B0503020204020204" charset="-122"/>
                <a:sym typeface="+mn-ea"/>
              </a:rPr>
              <a:t>区块头</a:t>
            </a:r>
          </a:p>
        </p:txBody>
      </p:sp>
    </p:spTree>
    <p:extLst>
      <p:ext uri="{BB962C8B-B14F-4D97-AF65-F5344CB8AC3E}">
        <p14:creationId xmlns:p14="http://schemas.microsoft.com/office/powerpoint/2010/main" val="23115985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additive="base">
                                        <p:cTn id="12" dur="500" fill="hold"/>
                                        <p:tgtEl>
                                          <p:spTgt spid="30"/>
                                        </p:tgtEl>
                                        <p:attrNameLst>
                                          <p:attrName>ppt_x</p:attrName>
                                        </p:attrNameLst>
                                      </p:cBhvr>
                                      <p:tavLst>
                                        <p:tav tm="0">
                                          <p:val>
                                            <p:strVal val="0-#ppt_w/2"/>
                                          </p:val>
                                        </p:tav>
                                        <p:tav tm="100000">
                                          <p:val>
                                            <p:strVal val="#ppt_x"/>
                                          </p:val>
                                        </p:tav>
                                      </p:tavLst>
                                    </p:anim>
                                    <p:anim calcmode="lin" valueType="num">
                                      <p:cBhvr additive="base">
                                        <p:cTn id="13" dur="500" fill="hold"/>
                                        <p:tgtEl>
                                          <p:spTgt spid="3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45" presetClass="entr" presetSubtype="0"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ppt_w</p:attrName>
                                        </p:attrNameLst>
                                      </p:cBhvr>
                                      <p:tavLst>
                                        <p:tav tm="0" fmla="#ppt_w*sin(2.5*pi*$)">
                                          <p:val>
                                            <p:fltVal val="0"/>
                                          </p:val>
                                        </p:tav>
                                        <p:tav tm="100000">
                                          <p:val>
                                            <p:fltVal val="1"/>
                                          </p:val>
                                        </p:tav>
                                      </p:tavLst>
                                    </p:anim>
                                    <p:anim calcmode="lin" valueType="num">
                                      <p:cBhvr>
                                        <p:cTn id="24" dur="1000" fill="hold"/>
                                        <p:tgtEl>
                                          <p:spTgt spid="34"/>
                                        </p:tgtEl>
                                        <p:attrNameLst>
                                          <p:attrName>ppt_h</p:attrName>
                                        </p:attrNameLst>
                                      </p:cBhvr>
                                      <p:tavLst>
                                        <p:tav tm="0">
                                          <p:val>
                                            <p:strVal val="#ppt_h"/>
                                          </p:val>
                                        </p:tav>
                                        <p:tav tm="100000">
                                          <p:val>
                                            <p:strVal val="#ppt_h"/>
                                          </p:val>
                                        </p:tav>
                                      </p:tavLst>
                                    </p:anim>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750"/>
                                        <p:tgtEl>
                                          <p:spTgt spid="18"/>
                                        </p:tgtEl>
                                      </p:cBhvr>
                                    </p:animEffect>
                                  </p:childTnLst>
                                </p:cTn>
                              </p:par>
                            </p:childTnLst>
                          </p:cTn>
                        </p:par>
                        <p:par>
                          <p:cTn id="29" fill="hold">
                            <p:stCondLst>
                              <p:cond delay="3250"/>
                            </p:stCondLst>
                            <p:childTnLst>
                              <p:par>
                                <p:cTn id="30" presetID="2" presetClass="entr" presetSubtype="2"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fill="hold"/>
                                        <p:tgtEl>
                                          <p:spTgt spid="29"/>
                                        </p:tgtEl>
                                        <p:attrNameLst>
                                          <p:attrName>ppt_x</p:attrName>
                                        </p:attrNameLst>
                                      </p:cBhvr>
                                      <p:tavLst>
                                        <p:tav tm="0">
                                          <p:val>
                                            <p:strVal val="1+#ppt_w/2"/>
                                          </p:val>
                                        </p:tav>
                                        <p:tav tm="100000">
                                          <p:val>
                                            <p:strVal val="#ppt_x"/>
                                          </p:val>
                                        </p:tav>
                                      </p:tavLst>
                                    </p:anim>
                                    <p:anim calcmode="lin" valueType="num">
                                      <p:cBhvr additive="base">
                                        <p:cTn id="33" dur="500" fill="hold"/>
                                        <p:tgtEl>
                                          <p:spTgt spid="29"/>
                                        </p:tgtEl>
                                        <p:attrNameLst>
                                          <p:attrName>ppt_y</p:attrName>
                                        </p:attrNameLst>
                                      </p:cBhvr>
                                      <p:tavLst>
                                        <p:tav tm="0">
                                          <p:val>
                                            <p:strVal val="#ppt_y"/>
                                          </p:val>
                                        </p:tav>
                                        <p:tav tm="100000">
                                          <p:val>
                                            <p:strVal val="#ppt_y"/>
                                          </p:val>
                                        </p:tav>
                                      </p:tavLst>
                                    </p:anim>
                                  </p:childTnLst>
                                </p:cTn>
                              </p:par>
                            </p:childTnLst>
                          </p:cTn>
                        </p:par>
                        <p:par>
                          <p:cTn id="34" fill="hold">
                            <p:stCondLst>
                              <p:cond delay="3750"/>
                            </p:stCondLst>
                            <p:childTnLst>
                              <p:par>
                                <p:cTn id="35" presetID="2" presetClass="entr" presetSubtype="2" fill="hold"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1+#ppt_w/2"/>
                                          </p:val>
                                        </p:tav>
                                        <p:tav tm="100000">
                                          <p:val>
                                            <p:strVal val="#ppt_x"/>
                                          </p:val>
                                        </p:tav>
                                      </p:tavLst>
                                    </p:anim>
                                    <p:anim calcmode="lin" valueType="num">
                                      <p:cBhvr additive="base">
                                        <p:cTn id="38" dur="500" fill="hold"/>
                                        <p:tgtEl>
                                          <p:spTgt spid="20"/>
                                        </p:tgtEl>
                                        <p:attrNameLst>
                                          <p:attrName>ppt_y</p:attrName>
                                        </p:attrNameLst>
                                      </p:cBhvr>
                                      <p:tavLst>
                                        <p:tav tm="0">
                                          <p:val>
                                            <p:strVal val="#ppt_y"/>
                                          </p:val>
                                        </p:tav>
                                        <p:tav tm="100000">
                                          <p:val>
                                            <p:strVal val="#ppt_y"/>
                                          </p:val>
                                        </p:tav>
                                      </p:tavLst>
                                    </p:anim>
                                  </p:childTnLst>
                                </p:cTn>
                              </p:par>
                            </p:childTnLst>
                          </p:cTn>
                        </p:par>
                        <p:par>
                          <p:cTn id="39" fill="hold">
                            <p:stCondLst>
                              <p:cond delay="4250"/>
                            </p:stCondLst>
                            <p:childTnLst>
                              <p:par>
                                <p:cTn id="40" presetID="45" presetClass="entr" presetSubtype="0" fill="hold" grpId="0" nodeType="after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1000"/>
                                        <p:tgtEl>
                                          <p:spTgt spid="35"/>
                                        </p:tgtEl>
                                      </p:cBhvr>
                                    </p:animEffect>
                                    <p:anim calcmode="lin" valueType="num">
                                      <p:cBhvr>
                                        <p:cTn id="43" dur="1000" fill="hold"/>
                                        <p:tgtEl>
                                          <p:spTgt spid="35"/>
                                        </p:tgtEl>
                                        <p:attrNameLst>
                                          <p:attrName>ppt_w</p:attrName>
                                        </p:attrNameLst>
                                      </p:cBhvr>
                                      <p:tavLst>
                                        <p:tav tm="0" fmla="#ppt_w*sin(2.5*pi*$)">
                                          <p:val>
                                            <p:fltVal val="0"/>
                                          </p:val>
                                        </p:tav>
                                        <p:tav tm="100000">
                                          <p:val>
                                            <p:fltVal val="1"/>
                                          </p:val>
                                        </p:tav>
                                      </p:tavLst>
                                    </p:anim>
                                    <p:anim calcmode="lin" valueType="num">
                                      <p:cBhvr>
                                        <p:cTn id="44" dur="1000" fill="hold"/>
                                        <p:tgtEl>
                                          <p:spTgt spid="35"/>
                                        </p:tgtEl>
                                        <p:attrNameLst>
                                          <p:attrName>ppt_h</p:attrName>
                                        </p:attrNameLst>
                                      </p:cBhvr>
                                      <p:tavLst>
                                        <p:tav tm="0">
                                          <p:val>
                                            <p:strVal val="#ppt_h"/>
                                          </p:val>
                                        </p:tav>
                                        <p:tav tm="100000">
                                          <p:val>
                                            <p:strVal val="#ppt_h"/>
                                          </p:val>
                                        </p:tav>
                                      </p:tavLst>
                                    </p:anim>
                                  </p:childTnLst>
                                </p:cTn>
                              </p:par>
                            </p:childTnLst>
                          </p:cTn>
                        </p:par>
                        <p:par>
                          <p:cTn id="45" fill="hold">
                            <p:stCondLst>
                              <p:cond delay="5250"/>
                            </p:stCondLst>
                            <p:childTnLst>
                              <p:par>
                                <p:cTn id="46" presetID="2" presetClass="entr" presetSubtype="2"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 calcmode="lin" valueType="num">
                                      <p:cBhvr additive="base">
                                        <p:cTn id="48" dur="500" fill="hold"/>
                                        <p:tgtEl>
                                          <p:spTgt spid="21"/>
                                        </p:tgtEl>
                                        <p:attrNameLst>
                                          <p:attrName>ppt_x</p:attrName>
                                        </p:attrNameLst>
                                      </p:cBhvr>
                                      <p:tavLst>
                                        <p:tav tm="0">
                                          <p:val>
                                            <p:strVal val="1+#ppt_w/2"/>
                                          </p:val>
                                        </p:tav>
                                        <p:tav tm="100000">
                                          <p:val>
                                            <p:strVal val="#ppt_x"/>
                                          </p:val>
                                        </p:tav>
                                      </p:tavLst>
                                    </p:anim>
                                    <p:anim calcmode="lin" valueType="num">
                                      <p:cBhvr additive="base">
                                        <p:cTn id="49" dur="500" fill="hold"/>
                                        <p:tgtEl>
                                          <p:spTgt spid="21"/>
                                        </p:tgtEl>
                                        <p:attrNameLst>
                                          <p:attrName>ppt_y</p:attrName>
                                        </p:attrNameLst>
                                      </p:cBhvr>
                                      <p:tavLst>
                                        <p:tav tm="0">
                                          <p:val>
                                            <p:strVal val="#ppt_y"/>
                                          </p:val>
                                        </p:tav>
                                        <p:tav tm="100000">
                                          <p:val>
                                            <p:strVal val="#ppt_y"/>
                                          </p:val>
                                        </p:tav>
                                      </p:tavLst>
                                    </p:anim>
                                  </p:childTnLst>
                                </p:cTn>
                              </p:par>
                            </p:childTnLst>
                          </p:cTn>
                        </p:par>
                        <p:par>
                          <p:cTn id="50" fill="hold">
                            <p:stCondLst>
                              <p:cond delay="5750"/>
                            </p:stCondLst>
                            <p:childTnLst>
                              <p:par>
                                <p:cTn id="51" presetID="2" presetClass="entr" presetSubtype="8"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additive="base">
                                        <p:cTn id="53" dur="500" fill="hold"/>
                                        <p:tgtEl>
                                          <p:spTgt spid="27"/>
                                        </p:tgtEl>
                                        <p:attrNameLst>
                                          <p:attrName>ppt_x</p:attrName>
                                        </p:attrNameLst>
                                      </p:cBhvr>
                                      <p:tavLst>
                                        <p:tav tm="0">
                                          <p:val>
                                            <p:strVal val="0-#ppt_w/2"/>
                                          </p:val>
                                        </p:tav>
                                        <p:tav tm="100000">
                                          <p:val>
                                            <p:strVal val="#ppt_x"/>
                                          </p:val>
                                        </p:tav>
                                      </p:tavLst>
                                    </p:anim>
                                    <p:anim calcmode="lin" valueType="num">
                                      <p:cBhvr additive="base">
                                        <p:cTn id="54" dur="500" fill="hold"/>
                                        <p:tgtEl>
                                          <p:spTgt spid="27"/>
                                        </p:tgtEl>
                                        <p:attrNameLst>
                                          <p:attrName>ppt_y</p:attrName>
                                        </p:attrNameLst>
                                      </p:cBhvr>
                                      <p:tavLst>
                                        <p:tav tm="0">
                                          <p:val>
                                            <p:strVal val="#ppt_y"/>
                                          </p:val>
                                        </p:tav>
                                        <p:tav tm="100000">
                                          <p:val>
                                            <p:strVal val="#ppt_y"/>
                                          </p:val>
                                        </p:tav>
                                      </p:tavLst>
                                    </p:anim>
                                  </p:childTnLst>
                                </p:cTn>
                              </p:par>
                            </p:childTnLst>
                          </p:cTn>
                        </p:par>
                        <p:par>
                          <p:cTn id="55" fill="hold">
                            <p:stCondLst>
                              <p:cond delay="6250"/>
                            </p:stCondLst>
                            <p:childTnLst>
                              <p:par>
                                <p:cTn id="56" presetID="2" presetClass="entr" presetSubtype="8"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 calcmode="lin" valueType="num">
                                      <p:cBhvr additive="base">
                                        <p:cTn id="58" dur="500" fill="hold"/>
                                        <p:tgtEl>
                                          <p:spTgt spid="33"/>
                                        </p:tgtEl>
                                        <p:attrNameLst>
                                          <p:attrName>ppt_x</p:attrName>
                                        </p:attrNameLst>
                                      </p:cBhvr>
                                      <p:tavLst>
                                        <p:tav tm="0">
                                          <p:val>
                                            <p:strVal val="0-#ppt_w/2"/>
                                          </p:val>
                                        </p:tav>
                                        <p:tav tm="100000">
                                          <p:val>
                                            <p:strVal val="#ppt_x"/>
                                          </p:val>
                                        </p:tav>
                                      </p:tavLst>
                                    </p:anim>
                                    <p:anim calcmode="lin" valueType="num">
                                      <p:cBhvr additive="base">
                                        <p:cTn id="59" dur="500" fill="hold"/>
                                        <p:tgtEl>
                                          <p:spTgt spid="33"/>
                                        </p:tgtEl>
                                        <p:attrNameLst>
                                          <p:attrName>ppt_y</p:attrName>
                                        </p:attrNameLst>
                                      </p:cBhvr>
                                      <p:tavLst>
                                        <p:tav tm="0">
                                          <p:val>
                                            <p:strVal val="#ppt_y"/>
                                          </p:val>
                                        </p:tav>
                                        <p:tav tm="100000">
                                          <p:val>
                                            <p:strVal val="#ppt_y"/>
                                          </p:val>
                                        </p:tav>
                                      </p:tavLst>
                                    </p:anim>
                                  </p:childTnLst>
                                </p:cTn>
                              </p:par>
                            </p:childTnLst>
                          </p:cTn>
                        </p:par>
                        <p:par>
                          <p:cTn id="60" fill="hold">
                            <p:stCondLst>
                              <p:cond delay="6750"/>
                            </p:stCondLst>
                            <p:childTnLst>
                              <p:par>
                                <p:cTn id="61" presetID="2" presetClass="entr" presetSubtype="8"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0-#ppt_w/2"/>
                                          </p:val>
                                        </p:tav>
                                        <p:tav tm="100000">
                                          <p:val>
                                            <p:strVal val="#ppt_x"/>
                                          </p:val>
                                        </p:tav>
                                      </p:tavLst>
                                    </p:anim>
                                    <p:anim calcmode="lin" valueType="num">
                                      <p:cBhvr additive="base">
                                        <p:cTn id="64" dur="500" fill="hold"/>
                                        <p:tgtEl>
                                          <p:spTgt spid="22"/>
                                        </p:tgtEl>
                                        <p:attrNameLst>
                                          <p:attrName>ppt_y</p:attrName>
                                        </p:attrNameLst>
                                      </p:cBhvr>
                                      <p:tavLst>
                                        <p:tav tm="0">
                                          <p:val>
                                            <p:strVal val="#ppt_y"/>
                                          </p:val>
                                        </p:tav>
                                        <p:tav tm="100000">
                                          <p:val>
                                            <p:strVal val="#ppt_y"/>
                                          </p:val>
                                        </p:tav>
                                      </p:tavLst>
                                    </p:anim>
                                  </p:childTnLst>
                                </p:cTn>
                              </p:par>
                            </p:childTnLst>
                          </p:cTn>
                        </p:par>
                        <p:par>
                          <p:cTn id="65" fill="hold">
                            <p:stCondLst>
                              <p:cond delay="7250"/>
                            </p:stCondLst>
                            <p:childTnLst>
                              <p:par>
                                <p:cTn id="66" presetID="45" presetClass="entr" presetSubtype="0" fill="hold" grpId="0" nodeType="after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1000"/>
                                        <p:tgtEl>
                                          <p:spTgt spid="36"/>
                                        </p:tgtEl>
                                      </p:cBhvr>
                                    </p:animEffect>
                                    <p:anim calcmode="lin" valueType="num">
                                      <p:cBhvr>
                                        <p:cTn id="69" dur="1000" fill="hold"/>
                                        <p:tgtEl>
                                          <p:spTgt spid="36"/>
                                        </p:tgtEl>
                                        <p:attrNameLst>
                                          <p:attrName>ppt_w</p:attrName>
                                        </p:attrNameLst>
                                      </p:cBhvr>
                                      <p:tavLst>
                                        <p:tav tm="0" fmla="#ppt_w*sin(2.5*pi*$)">
                                          <p:val>
                                            <p:fltVal val="0"/>
                                          </p:val>
                                        </p:tav>
                                        <p:tav tm="100000">
                                          <p:val>
                                            <p:fltVal val="1"/>
                                          </p:val>
                                        </p:tav>
                                      </p:tavLst>
                                    </p:anim>
                                    <p:anim calcmode="lin" valueType="num">
                                      <p:cBhvr>
                                        <p:cTn id="70" dur="1000" fill="hold"/>
                                        <p:tgtEl>
                                          <p:spTgt spid="36"/>
                                        </p:tgtEl>
                                        <p:attrNameLst>
                                          <p:attrName>ppt_h</p:attrName>
                                        </p:attrNameLst>
                                      </p:cBhvr>
                                      <p:tavLst>
                                        <p:tav tm="0">
                                          <p:val>
                                            <p:strVal val="#ppt_h"/>
                                          </p:val>
                                        </p:tav>
                                        <p:tav tm="100000">
                                          <p:val>
                                            <p:strVal val="#ppt_h"/>
                                          </p:val>
                                        </p:tav>
                                      </p:tavLst>
                                    </p:anim>
                                  </p:childTnLst>
                                </p:cTn>
                              </p:par>
                            </p:childTnLst>
                          </p:cTn>
                        </p:par>
                        <p:par>
                          <p:cTn id="71" fill="hold">
                            <p:stCondLst>
                              <p:cond delay="8250"/>
                            </p:stCondLst>
                            <p:childTnLst>
                              <p:par>
                                <p:cTn id="72" presetID="2" presetClass="entr" presetSubtype="8" fill="hold" grpId="0" nodeType="afterEffect">
                                  <p:stCondLst>
                                    <p:cond delay="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fill="hold"/>
                                        <p:tgtEl>
                                          <p:spTgt spid="23"/>
                                        </p:tgtEl>
                                        <p:attrNameLst>
                                          <p:attrName>ppt_x</p:attrName>
                                        </p:attrNameLst>
                                      </p:cBhvr>
                                      <p:tavLst>
                                        <p:tav tm="0">
                                          <p:val>
                                            <p:strVal val="0-#ppt_w/2"/>
                                          </p:val>
                                        </p:tav>
                                        <p:tav tm="100000">
                                          <p:val>
                                            <p:strVal val="#ppt_x"/>
                                          </p:val>
                                        </p:tav>
                                      </p:tavLst>
                                    </p:anim>
                                    <p:anim calcmode="lin" valueType="num">
                                      <p:cBhvr additive="base">
                                        <p:cTn id="75" dur="500" fill="hold"/>
                                        <p:tgtEl>
                                          <p:spTgt spid="23"/>
                                        </p:tgtEl>
                                        <p:attrNameLst>
                                          <p:attrName>ppt_y</p:attrName>
                                        </p:attrNameLst>
                                      </p:cBhvr>
                                      <p:tavLst>
                                        <p:tav tm="0">
                                          <p:val>
                                            <p:strVal val="#ppt_y"/>
                                          </p:val>
                                        </p:tav>
                                        <p:tav tm="100000">
                                          <p:val>
                                            <p:strVal val="#ppt_y"/>
                                          </p:val>
                                        </p:tav>
                                      </p:tavLst>
                                    </p:anim>
                                  </p:childTnLst>
                                </p:cTn>
                              </p:par>
                            </p:childTnLst>
                          </p:cTn>
                        </p:par>
                        <p:par>
                          <p:cTn id="76" fill="hold">
                            <p:stCondLst>
                              <p:cond delay="8750"/>
                            </p:stCondLst>
                            <p:childTnLst>
                              <p:par>
                                <p:cTn id="77" presetID="2" presetClass="entr" presetSubtype="2" fill="hold" grpId="0" nodeType="afterEffect">
                                  <p:stCondLst>
                                    <p:cond delay="0"/>
                                  </p:stCondLst>
                                  <p:childTnLst>
                                    <p:set>
                                      <p:cBhvr>
                                        <p:cTn id="78" dur="1" fill="hold">
                                          <p:stCondLst>
                                            <p:cond delay="0"/>
                                          </p:stCondLst>
                                        </p:cTn>
                                        <p:tgtEl>
                                          <p:spTgt spid="28"/>
                                        </p:tgtEl>
                                        <p:attrNameLst>
                                          <p:attrName>style.visibility</p:attrName>
                                        </p:attrNameLst>
                                      </p:cBhvr>
                                      <p:to>
                                        <p:strVal val="visible"/>
                                      </p:to>
                                    </p:set>
                                    <p:anim calcmode="lin" valueType="num">
                                      <p:cBhvr additive="base">
                                        <p:cTn id="79" dur="500" fill="hold"/>
                                        <p:tgtEl>
                                          <p:spTgt spid="28"/>
                                        </p:tgtEl>
                                        <p:attrNameLst>
                                          <p:attrName>ppt_x</p:attrName>
                                        </p:attrNameLst>
                                      </p:cBhvr>
                                      <p:tavLst>
                                        <p:tav tm="0">
                                          <p:val>
                                            <p:strVal val="1+#ppt_w/2"/>
                                          </p:val>
                                        </p:tav>
                                        <p:tav tm="100000">
                                          <p:val>
                                            <p:strVal val="#ppt_x"/>
                                          </p:val>
                                        </p:tav>
                                      </p:tavLst>
                                    </p:anim>
                                    <p:anim calcmode="lin" valueType="num">
                                      <p:cBhvr additive="base">
                                        <p:cTn id="80" dur="500" fill="hold"/>
                                        <p:tgtEl>
                                          <p:spTgt spid="28"/>
                                        </p:tgtEl>
                                        <p:attrNameLst>
                                          <p:attrName>ppt_y</p:attrName>
                                        </p:attrNameLst>
                                      </p:cBhvr>
                                      <p:tavLst>
                                        <p:tav tm="0">
                                          <p:val>
                                            <p:strVal val="#ppt_y"/>
                                          </p:val>
                                        </p:tav>
                                        <p:tav tm="100000">
                                          <p:val>
                                            <p:strVal val="#ppt_y"/>
                                          </p:val>
                                        </p:tav>
                                      </p:tavLst>
                                    </p:anim>
                                  </p:childTnLst>
                                </p:cTn>
                              </p:par>
                            </p:childTnLst>
                          </p:cTn>
                        </p:par>
                        <p:par>
                          <p:cTn id="81" fill="hold">
                            <p:stCondLst>
                              <p:cond delay="9250"/>
                            </p:stCondLst>
                            <p:childTnLst>
                              <p:par>
                                <p:cTn id="82" presetID="2" presetClass="entr" presetSubtype="2" fill="hold" nodeType="afterEffect">
                                  <p:stCondLst>
                                    <p:cond delay="0"/>
                                  </p:stCondLst>
                                  <p:childTnLst>
                                    <p:set>
                                      <p:cBhvr>
                                        <p:cTn id="83" dur="1" fill="hold">
                                          <p:stCondLst>
                                            <p:cond delay="0"/>
                                          </p:stCondLst>
                                        </p:cTn>
                                        <p:tgtEl>
                                          <p:spTgt spid="24"/>
                                        </p:tgtEl>
                                        <p:attrNameLst>
                                          <p:attrName>style.visibility</p:attrName>
                                        </p:attrNameLst>
                                      </p:cBhvr>
                                      <p:to>
                                        <p:strVal val="visible"/>
                                      </p:to>
                                    </p:set>
                                    <p:anim calcmode="lin" valueType="num">
                                      <p:cBhvr additive="base">
                                        <p:cTn id="84" dur="500" fill="hold"/>
                                        <p:tgtEl>
                                          <p:spTgt spid="24"/>
                                        </p:tgtEl>
                                        <p:attrNameLst>
                                          <p:attrName>ppt_x</p:attrName>
                                        </p:attrNameLst>
                                      </p:cBhvr>
                                      <p:tavLst>
                                        <p:tav tm="0">
                                          <p:val>
                                            <p:strVal val="1+#ppt_w/2"/>
                                          </p:val>
                                        </p:tav>
                                        <p:tav tm="100000">
                                          <p:val>
                                            <p:strVal val="#ppt_x"/>
                                          </p:val>
                                        </p:tav>
                                      </p:tavLst>
                                    </p:anim>
                                    <p:anim calcmode="lin" valueType="num">
                                      <p:cBhvr additive="base">
                                        <p:cTn id="85" dur="500" fill="hold"/>
                                        <p:tgtEl>
                                          <p:spTgt spid="24"/>
                                        </p:tgtEl>
                                        <p:attrNameLst>
                                          <p:attrName>ppt_y</p:attrName>
                                        </p:attrNameLst>
                                      </p:cBhvr>
                                      <p:tavLst>
                                        <p:tav tm="0">
                                          <p:val>
                                            <p:strVal val="#ppt_y"/>
                                          </p:val>
                                        </p:tav>
                                        <p:tav tm="100000">
                                          <p:val>
                                            <p:strVal val="#ppt_y"/>
                                          </p:val>
                                        </p:tav>
                                      </p:tavLst>
                                    </p:anim>
                                  </p:childTnLst>
                                </p:cTn>
                              </p:par>
                            </p:childTnLst>
                          </p:cTn>
                        </p:par>
                        <p:par>
                          <p:cTn id="86" fill="hold">
                            <p:stCondLst>
                              <p:cond delay="9750"/>
                            </p:stCondLst>
                            <p:childTnLst>
                              <p:par>
                                <p:cTn id="87" presetID="45" presetClass="entr" presetSubtype="0" fill="hold" grpId="0" nodeType="after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1000"/>
                                        <p:tgtEl>
                                          <p:spTgt spid="37"/>
                                        </p:tgtEl>
                                      </p:cBhvr>
                                    </p:animEffect>
                                    <p:anim calcmode="lin" valueType="num">
                                      <p:cBhvr>
                                        <p:cTn id="90" dur="1000" fill="hold"/>
                                        <p:tgtEl>
                                          <p:spTgt spid="37"/>
                                        </p:tgtEl>
                                        <p:attrNameLst>
                                          <p:attrName>ppt_w</p:attrName>
                                        </p:attrNameLst>
                                      </p:cBhvr>
                                      <p:tavLst>
                                        <p:tav tm="0" fmla="#ppt_w*sin(2.5*pi*$)">
                                          <p:val>
                                            <p:fltVal val="0"/>
                                          </p:val>
                                        </p:tav>
                                        <p:tav tm="100000">
                                          <p:val>
                                            <p:fltVal val="1"/>
                                          </p:val>
                                        </p:tav>
                                      </p:tavLst>
                                    </p:anim>
                                    <p:anim calcmode="lin" valueType="num">
                                      <p:cBhvr>
                                        <p:cTn id="91" dur="1000" fill="hold"/>
                                        <p:tgtEl>
                                          <p:spTgt spid="37"/>
                                        </p:tgtEl>
                                        <p:attrNameLst>
                                          <p:attrName>ppt_h</p:attrName>
                                        </p:attrNameLst>
                                      </p:cBhvr>
                                      <p:tavLst>
                                        <p:tav tm="0">
                                          <p:val>
                                            <p:strVal val="#ppt_h"/>
                                          </p:val>
                                        </p:tav>
                                        <p:tav tm="100000">
                                          <p:val>
                                            <p:strVal val="#ppt_h"/>
                                          </p:val>
                                        </p:tav>
                                      </p:tavLst>
                                    </p:anim>
                                  </p:childTnLst>
                                </p:cTn>
                              </p:par>
                            </p:childTnLst>
                          </p:cTn>
                        </p:par>
                        <p:par>
                          <p:cTn id="92" fill="hold">
                            <p:stCondLst>
                              <p:cond delay="10750"/>
                            </p:stCondLst>
                            <p:childTnLst>
                              <p:par>
                                <p:cTn id="93" presetID="2" presetClass="entr" presetSubtype="2" fill="hold" grpId="0" nodeType="afterEffect">
                                  <p:stCondLst>
                                    <p:cond delay="0"/>
                                  </p:stCondLst>
                                  <p:childTnLst>
                                    <p:set>
                                      <p:cBhvr>
                                        <p:cTn id="94" dur="1" fill="hold">
                                          <p:stCondLst>
                                            <p:cond delay="0"/>
                                          </p:stCondLst>
                                        </p:cTn>
                                        <p:tgtEl>
                                          <p:spTgt spid="26"/>
                                        </p:tgtEl>
                                        <p:attrNameLst>
                                          <p:attrName>style.visibility</p:attrName>
                                        </p:attrNameLst>
                                      </p:cBhvr>
                                      <p:to>
                                        <p:strVal val="visible"/>
                                      </p:to>
                                    </p:set>
                                    <p:anim calcmode="lin" valueType="num">
                                      <p:cBhvr additive="base">
                                        <p:cTn id="95" dur="500" fill="hold"/>
                                        <p:tgtEl>
                                          <p:spTgt spid="26"/>
                                        </p:tgtEl>
                                        <p:attrNameLst>
                                          <p:attrName>ppt_x</p:attrName>
                                        </p:attrNameLst>
                                      </p:cBhvr>
                                      <p:tavLst>
                                        <p:tav tm="0">
                                          <p:val>
                                            <p:strVal val="1+#ppt_w/2"/>
                                          </p:val>
                                        </p:tav>
                                        <p:tav tm="100000">
                                          <p:val>
                                            <p:strVal val="#ppt_x"/>
                                          </p:val>
                                        </p:tav>
                                      </p:tavLst>
                                    </p:anim>
                                    <p:anim calcmode="lin" valueType="num">
                                      <p:cBhvr additive="base">
                                        <p:cTn id="96" dur="500" fill="hold"/>
                                        <p:tgtEl>
                                          <p:spTgt spid="26"/>
                                        </p:tgtEl>
                                        <p:attrNameLst>
                                          <p:attrName>ppt_y</p:attrName>
                                        </p:attrNameLst>
                                      </p:cBhvr>
                                      <p:tavLst>
                                        <p:tav tm="0">
                                          <p:val>
                                            <p:strVal val="#ppt_y"/>
                                          </p:val>
                                        </p:tav>
                                        <p:tav tm="100000">
                                          <p:val>
                                            <p:strVal val="#ppt_y"/>
                                          </p:val>
                                        </p:tav>
                                      </p:tavLst>
                                    </p:anim>
                                  </p:childTnLst>
                                </p:cTn>
                              </p:par>
                            </p:childTnLst>
                          </p:cTn>
                        </p:par>
                        <p:par>
                          <p:cTn id="97" fill="hold">
                            <p:stCondLst>
                              <p:cond delay="11250"/>
                            </p:stCondLst>
                            <p:childTnLst>
                              <p:par>
                                <p:cTn id="98" presetID="2" presetClass="entr" presetSubtype="8" fill="hold" grpId="0" nodeType="afterEffect">
                                  <p:stCondLst>
                                    <p:cond delay="0"/>
                                  </p:stCondLst>
                                  <p:childTnLst>
                                    <p:set>
                                      <p:cBhvr>
                                        <p:cTn id="99" dur="1" fill="hold">
                                          <p:stCondLst>
                                            <p:cond delay="0"/>
                                          </p:stCondLst>
                                        </p:cTn>
                                        <p:tgtEl>
                                          <p:spTgt spid="56"/>
                                        </p:tgtEl>
                                        <p:attrNameLst>
                                          <p:attrName>style.visibility</p:attrName>
                                        </p:attrNameLst>
                                      </p:cBhvr>
                                      <p:to>
                                        <p:strVal val="visible"/>
                                      </p:to>
                                    </p:set>
                                    <p:anim calcmode="lin" valueType="num">
                                      <p:cBhvr additive="base">
                                        <p:cTn id="100" dur="500" fill="hold"/>
                                        <p:tgtEl>
                                          <p:spTgt spid="56"/>
                                        </p:tgtEl>
                                        <p:attrNameLst>
                                          <p:attrName>ppt_x</p:attrName>
                                        </p:attrNameLst>
                                      </p:cBhvr>
                                      <p:tavLst>
                                        <p:tav tm="0">
                                          <p:val>
                                            <p:strVal val="0-#ppt_w/2"/>
                                          </p:val>
                                        </p:tav>
                                        <p:tav tm="100000">
                                          <p:val>
                                            <p:strVal val="#ppt_x"/>
                                          </p:val>
                                        </p:tav>
                                      </p:tavLst>
                                    </p:anim>
                                    <p:anim calcmode="lin" valueType="num">
                                      <p:cBhvr additive="base">
                                        <p:cTn id="101" dur="500" fill="hold"/>
                                        <p:tgtEl>
                                          <p:spTgt spid="56"/>
                                        </p:tgtEl>
                                        <p:attrNameLst>
                                          <p:attrName>ppt_y</p:attrName>
                                        </p:attrNameLst>
                                      </p:cBhvr>
                                      <p:tavLst>
                                        <p:tav tm="0">
                                          <p:val>
                                            <p:strVal val="#ppt_y"/>
                                          </p:val>
                                        </p:tav>
                                        <p:tav tm="100000">
                                          <p:val>
                                            <p:strVal val="#ppt_y"/>
                                          </p:val>
                                        </p:tav>
                                      </p:tavLst>
                                    </p:anim>
                                  </p:childTnLst>
                                </p:cTn>
                              </p:par>
                            </p:childTnLst>
                          </p:cTn>
                        </p:par>
                        <p:par>
                          <p:cTn id="102" fill="hold">
                            <p:stCondLst>
                              <p:cond delay="11750"/>
                            </p:stCondLst>
                            <p:childTnLst>
                              <p:par>
                                <p:cTn id="103" presetID="2" presetClass="entr" presetSubtype="8" fill="hold" nodeType="afterEffect">
                                  <p:stCondLst>
                                    <p:cond delay="0"/>
                                  </p:stCondLst>
                                  <p:childTnLst>
                                    <p:set>
                                      <p:cBhvr>
                                        <p:cTn id="104" dur="1" fill="hold">
                                          <p:stCondLst>
                                            <p:cond delay="0"/>
                                          </p:stCondLst>
                                        </p:cTn>
                                        <p:tgtEl>
                                          <p:spTgt spid="50"/>
                                        </p:tgtEl>
                                        <p:attrNameLst>
                                          <p:attrName>style.visibility</p:attrName>
                                        </p:attrNameLst>
                                      </p:cBhvr>
                                      <p:to>
                                        <p:strVal val="visible"/>
                                      </p:to>
                                    </p:set>
                                    <p:anim calcmode="lin" valueType="num">
                                      <p:cBhvr additive="base">
                                        <p:cTn id="105" dur="500" fill="hold"/>
                                        <p:tgtEl>
                                          <p:spTgt spid="50"/>
                                        </p:tgtEl>
                                        <p:attrNameLst>
                                          <p:attrName>ppt_x</p:attrName>
                                        </p:attrNameLst>
                                      </p:cBhvr>
                                      <p:tavLst>
                                        <p:tav tm="0">
                                          <p:val>
                                            <p:strVal val="0-#ppt_w/2"/>
                                          </p:val>
                                        </p:tav>
                                        <p:tav tm="100000">
                                          <p:val>
                                            <p:strVal val="#ppt_x"/>
                                          </p:val>
                                        </p:tav>
                                      </p:tavLst>
                                    </p:anim>
                                    <p:anim calcmode="lin" valueType="num">
                                      <p:cBhvr additive="base">
                                        <p:cTn id="106" dur="500" fill="hold"/>
                                        <p:tgtEl>
                                          <p:spTgt spid="50"/>
                                        </p:tgtEl>
                                        <p:attrNameLst>
                                          <p:attrName>ppt_y</p:attrName>
                                        </p:attrNameLst>
                                      </p:cBhvr>
                                      <p:tavLst>
                                        <p:tav tm="0">
                                          <p:val>
                                            <p:strVal val="#ppt_y"/>
                                          </p:val>
                                        </p:tav>
                                        <p:tav tm="100000">
                                          <p:val>
                                            <p:strVal val="#ppt_y"/>
                                          </p:val>
                                        </p:tav>
                                      </p:tavLst>
                                    </p:anim>
                                  </p:childTnLst>
                                </p:cTn>
                              </p:par>
                            </p:childTnLst>
                          </p:cTn>
                        </p:par>
                        <p:par>
                          <p:cTn id="107" fill="hold">
                            <p:stCondLst>
                              <p:cond delay="12250"/>
                            </p:stCondLst>
                            <p:childTnLst>
                              <p:par>
                                <p:cTn id="108" presetID="45" presetClass="entr" presetSubtype="0" fill="hold" grpId="0" nodeType="afterEffect">
                                  <p:stCondLst>
                                    <p:cond delay="0"/>
                                  </p:stCondLst>
                                  <p:childTnLst>
                                    <p:set>
                                      <p:cBhvr>
                                        <p:cTn id="109" dur="1" fill="hold">
                                          <p:stCondLst>
                                            <p:cond delay="0"/>
                                          </p:stCondLst>
                                        </p:cTn>
                                        <p:tgtEl>
                                          <p:spTgt spid="60"/>
                                        </p:tgtEl>
                                        <p:attrNameLst>
                                          <p:attrName>style.visibility</p:attrName>
                                        </p:attrNameLst>
                                      </p:cBhvr>
                                      <p:to>
                                        <p:strVal val="visible"/>
                                      </p:to>
                                    </p:set>
                                    <p:animEffect transition="in" filter="fade">
                                      <p:cBhvr>
                                        <p:cTn id="110" dur="1000"/>
                                        <p:tgtEl>
                                          <p:spTgt spid="60"/>
                                        </p:tgtEl>
                                      </p:cBhvr>
                                    </p:animEffect>
                                    <p:anim calcmode="lin" valueType="num">
                                      <p:cBhvr>
                                        <p:cTn id="111" dur="1000" fill="hold"/>
                                        <p:tgtEl>
                                          <p:spTgt spid="60"/>
                                        </p:tgtEl>
                                        <p:attrNameLst>
                                          <p:attrName>ppt_w</p:attrName>
                                        </p:attrNameLst>
                                      </p:cBhvr>
                                      <p:tavLst>
                                        <p:tav tm="0" fmla="#ppt_w*sin(2.5*pi*$)">
                                          <p:val>
                                            <p:fltVal val="0"/>
                                          </p:val>
                                        </p:tav>
                                        <p:tav tm="100000">
                                          <p:val>
                                            <p:fltVal val="1"/>
                                          </p:val>
                                        </p:tav>
                                      </p:tavLst>
                                    </p:anim>
                                    <p:anim calcmode="lin" valueType="num">
                                      <p:cBhvr>
                                        <p:cTn id="112" dur="1000" fill="hold"/>
                                        <p:tgtEl>
                                          <p:spTgt spid="60"/>
                                        </p:tgtEl>
                                        <p:attrNameLst>
                                          <p:attrName>ppt_h</p:attrName>
                                        </p:attrNameLst>
                                      </p:cBhvr>
                                      <p:tavLst>
                                        <p:tav tm="0">
                                          <p:val>
                                            <p:strVal val="#ppt_h"/>
                                          </p:val>
                                        </p:tav>
                                        <p:tav tm="100000">
                                          <p:val>
                                            <p:strVal val="#ppt_h"/>
                                          </p:val>
                                        </p:tav>
                                      </p:tavLst>
                                    </p:anim>
                                  </p:childTnLst>
                                </p:cTn>
                              </p:par>
                            </p:childTnLst>
                          </p:cTn>
                        </p:par>
                        <p:par>
                          <p:cTn id="113" fill="hold">
                            <p:stCondLst>
                              <p:cond delay="13250"/>
                            </p:stCondLst>
                            <p:childTnLst>
                              <p:par>
                                <p:cTn id="114" presetID="2" presetClass="entr" presetSubtype="8" fill="hold" grpId="0" nodeType="afterEffect">
                                  <p:stCondLst>
                                    <p:cond delay="0"/>
                                  </p:stCondLst>
                                  <p:childTnLst>
                                    <p:set>
                                      <p:cBhvr>
                                        <p:cTn id="115" dur="1" fill="hold">
                                          <p:stCondLst>
                                            <p:cond delay="0"/>
                                          </p:stCondLst>
                                        </p:cTn>
                                        <p:tgtEl>
                                          <p:spTgt spid="52"/>
                                        </p:tgtEl>
                                        <p:attrNameLst>
                                          <p:attrName>style.visibility</p:attrName>
                                        </p:attrNameLst>
                                      </p:cBhvr>
                                      <p:to>
                                        <p:strVal val="visible"/>
                                      </p:to>
                                    </p:set>
                                    <p:anim calcmode="lin" valueType="num">
                                      <p:cBhvr additive="base">
                                        <p:cTn id="116" dur="500" fill="hold"/>
                                        <p:tgtEl>
                                          <p:spTgt spid="52"/>
                                        </p:tgtEl>
                                        <p:attrNameLst>
                                          <p:attrName>ppt_x</p:attrName>
                                        </p:attrNameLst>
                                      </p:cBhvr>
                                      <p:tavLst>
                                        <p:tav tm="0">
                                          <p:val>
                                            <p:strVal val="0-#ppt_w/2"/>
                                          </p:val>
                                        </p:tav>
                                        <p:tav tm="100000">
                                          <p:val>
                                            <p:strVal val="#ppt_x"/>
                                          </p:val>
                                        </p:tav>
                                      </p:tavLst>
                                    </p:anim>
                                    <p:anim calcmode="lin" valueType="num">
                                      <p:cBhvr additive="base">
                                        <p:cTn id="117" dur="500" fill="hold"/>
                                        <p:tgtEl>
                                          <p:spTgt spid="52"/>
                                        </p:tgtEl>
                                        <p:attrNameLst>
                                          <p:attrName>ppt_y</p:attrName>
                                        </p:attrNameLst>
                                      </p:cBhvr>
                                      <p:tavLst>
                                        <p:tav tm="0">
                                          <p:val>
                                            <p:strVal val="#ppt_y"/>
                                          </p:val>
                                        </p:tav>
                                        <p:tav tm="100000">
                                          <p:val>
                                            <p:strVal val="#ppt_y"/>
                                          </p:val>
                                        </p:tav>
                                      </p:tavLst>
                                    </p:anim>
                                  </p:childTnLst>
                                </p:cTn>
                              </p:par>
                            </p:childTnLst>
                          </p:cTn>
                        </p:par>
                        <p:par>
                          <p:cTn id="118" fill="hold">
                            <p:stCondLst>
                              <p:cond delay="13750"/>
                            </p:stCondLst>
                            <p:childTnLst>
                              <p:par>
                                <p:cTn id="119" presetID="2" presetClass="entr" presetSubtype="2" fill="hold" grpId="0" nodeType="afterEffect">
                                  <p:stCondLst>
                                    <p:cond delay="0"/>
                                  </p:stCondLst>
                                  <p:childTnLst>
                                    <p:set>
                                      <p:cBhvr>
                                        <p:cTn id="120" dur="1" fill="hold">
                                          <p:stCondLst>
                                            <p:cond delay="0"/>
                                          </p:stCondLst>
                                        </p:cTn>
                                        <p:tgtEl>
                                          <p:spTgt spid="57"/>
                                        </p:tgtEl>
                                        <p:attrNameLst>
                                          <p:attrName>style.visibility</p:attrName>
                                        </p:attrNameLst>
                                      </p:cBhvr>
                                      <p:to>
                                        <p:strVal val="visible"/>
                                      </p:to>
                                    </p:set>
                                    <p:anim calcmode="lin" valueType="num">
                                      <p:cBhvr additive="base">
                                        <p:cTn id="121" dur="500" fill="hold"/>
                                        <p:tgtEl>
                                          <p:spTgt spid="57"/>
                                        </p:tgtEl>
                                        <p:attrNameLst>
                                          <p:attrName>ppt_x</p:attrName>
                                        </p:attrNameLst>
                                      </p:cBhvr>
                                      <p:tavLst>
                                        <p:tav tm="0">
                                          <p:val>
                                            <p:strVal val="1+#ppt_w/2"/>
                                          </p:val>
                                        </p:tav>
                                        <p:tav tm="100000">
                                          <p:val>
                                            <p:strVal val="#ppt_x"/>
                                          </p:val>
                                        </p:tav>
                                      </p:tavLst>
                                    </p:anim>
                                    <p:anim calcmode="lin" valueType="num">
                                      <p:cBhvr additive="base">
                                        <p:cTn id="122" dur="500" fill="hold"/>
                                        <p:tgtEl>
                                          <p:spTgt spid="57"/>
                                        </p:tgtEl>
                                        <p:attrNameLst>
                                          <p:attrName>ppt_y</p:attrName>
                                        </p:attrNameLst>
                                      </p:cBhvr>
                                      <p:tavLst>
                                        <p:tav tm="0">
                                          <p:val>
                                            <p:strVal val="#ppt_y"/>
                                          </p:val>
                                        </p:tav>
                                        <p:tav tm="100000">
                                          <p:val>
                                            <p:strVal val="#ppt_y"/>
                                          </p:val>
                                        </p:tav>
                                      </p:tavLst>
                                    </p:anim>
                                  </p:childTnLst>
                                </p:cTn>
                              </p:par>
                            </p:childTnLst>
                          </p:cTn>
                        </p:par>
                        <p:par>
                          <p:cTn id="123" fill="hold">
                            <p:stCondLst>
                              <p:cond delay="14250"/>
                            </p:stCondLst>
                            <p:childTnLst>
                              <p:par>
                                <p:cTn id="124" presetID="2" presetClass="entr" presetSubtype="2" fill="hold" nodeType="afterEffect">
                                  <p:stCondLst>
                                    <p:cond delay="0"/>
                                  </p:stCondLst>
                                  <p:childTnLst>
                                    <p:set>
                                      <p:cBhvr>
                                        <p:cTn id="125" dur="1" fill="hold">
                                          <p:stCondLst>
                                            <p:cond delay="0"/>
                                          </p:stCondLst>
                                        </p:cTn>
                                        <p:tgtEl>
                                          <p:spTgt spid="53"/>
                                        </p:tgtEl>
                                        <p:attrNameLst>
                                          <p:attrName>style.visibility</p:attrName>
                                        </p:attrNameLst>
                                      </p:cBhvr>
                                      <p:to>
                                        <p:strVal val="visible"/>
                                      </p:to>
                                    </p:set>
                                    <p:anim calcmode="lin" valueType="num">
                                      <p:cBhvr additive="base">
                                        <p:cTn id="126" dur="500" fill="hold"/>
                                        <p:tgtEl>
                                          <p:spTgt spid="53"/>
                                        </p:tgtEl>
                                        <p:attrNameLst>
                                          <p:attrName>ppt_x</p:attrName>
                                        </p:attrNameLst>
                                      </p:cBhvr>
                                      <p:tavLst>
                                        <p:tav tm="0">
                                          <p:val>
                                            <p:strVal val="1+#ppt_w/2"/>
                                          </p:val>
                                        </p:tav>
                                        <p:tav tm="100000">
                                          <p:val>
                                            <p:strVal val="#ppt_x"/>
                                          </p:val>
                                        </p:tav>
                                      </p:tavLst>
                                    </p:anim>
                                    <p:anim calcmode="lin" valueType="num">
                                      <p:cBhvr additive="base">
                                        <p:cTn id="127" dur="500" fill="hold"/>
                                        <p:tgtEl>
                                          <p:spTgt spid="53"/>
                                        </p:tgtEl>
                                        <p:attrNameLst>
                                          <p:attrName>ppt_y</p:attrName>
                                        </p:attrNameLst>
                                      </p:cBhvr>
                                      <p:tavLst>
                                        <p:tav tm="0">
                                          <p:val>
                                            <p:strVal val="#ppt_y"/>
                                          </p:val>
                                        </p:tav>
                                        <p:tav tm="100000">
                                          <p:val>
                                            <p:strVal val="#ppt_y"/>
                                          </p:val>
                                        </p:tav>
                                      </p:tavLst>
                                    </p:anim>
                                  </p:childTnLst>
                                </p:cTn>
                              </p:par>
                            </p:childTnLst>
                          </p:cTn>
                        </p:par>
                        <p:par>
                          <p:cTn id="128" fill="hold">
                            <p:stCondLst>
                              <p:cond delay="14750"/>
                            </p:stCondLst>
                            <p:childTnLst>
                              <p:par>
                                <p:cTn id="129" presetID="45" presetClass="entr" presetSubtype="0" fill="hold" grpId="0" nodeType="afterEffect">
                                  <p:stCondLst>
                                    <p:cond delay="0"/>
                                  </p:stCondLst>
                                  <p:childTnLst>
                                    <p:set>
                                      <p:cBhvr>
                                        <p:cTn id="130" dur="1" fill="hold">
                                          <p:stCondLst>
                                            <p:cond delay="0"/>
                                          </p:stCondLst>
                                        </p:cTn>
                                        <p:tgtEl>
                                          <p:spTgt spid="61"/>
                                        </p:tgtEl>
                                        <p:attrNameLst>
                                          <p:attrName>style.visibility</p:attrName>
                                        </p:attrNameLst>
                                      </p:cBhvr>
                                      <p:to>
                                        <p:strVal val="visible"/>
                                      </p:to>
                                    </p:set>
                                    <p:animEffect transition="in" filter="fade">
                                      <p:cBhvr>
                                        <p:cTn id="131" dur="1000"/>
                                        <p:tgtEl>
                                          <p:spTgt spid="61"/>
                                        </p:tgtEl>
                                      </p:cBhvr>
                                    </p:animEffect>
                                    <p:anim calcmode="lin" valueType="num">
                                      <p:cBhvr>
                                        <p:cTn id="132" dur="1000" fill="hold"/>
                                        <p:tgtEl>
                                          <p:spTgt spid="61"/>
                                        </p:tgtEl>
                                        <p:attrNameLst>
                                          <p:attrName>ppt_w</p:attrName>
                                        </p:attrNameLst>
                                      </p:cBhvr>
                                      <p:tavLst>
                                        <p:tav tm="0" fmla="#ppt_w*sin(2.5*pi*$)">
                                          <p:val>
                                            <p:fltVal val="0"/>
                                          </p:val>
                                        </p:tav>
                                        <p:tav tm="100000">
                                          <p:val>
                                            <p:fltVal val="1"/>
                                          </p:val>
                                        </p:tav>
                                      </p:tavLst>
                                    </p:anim>
                                    <p:anim calcmode="lin" valueType="num">
                                      <p:cBhvr>
                                        <p:cTn id="133" dur="1000" fill="hold"/>
                                        <p:tgtEl>
                                          <p:spTgt spid="61"/>
                                        </p:tgtEl>
                                        <p:attrNameLst>
                                          <p:attrName>ppt_h</p:attrName>
                                        </p:attrNameLst>
                                      </p:cBhvr>
                                      <p:tavLst>
                                        <p:tav tm="0">
                                          <p:val>
                                            <p:strVal val="#ppt_h"/>
                                          </p:val>
                                        </p:tav>
                                        <p:tav tm="100000">
                                          <p:val>
                                            <p:strVal val="#ppt_h"/>
                                          </p:val>
                                        </p:tav>
                                      </p:tavLst>
                                    </p:anim>
                                  </p:childTnLst>
                                </p:cTn>
                              </p:par>
                            </p:childTnLst>
                          </p:cTn>
                        </p:par>
                        <p:par>
                          <p:cTn id="134" fill="hold">
                            <p:stCondLst>
                              <p:cond delay="15750"/>
                            </p:stCondLst>
                            <p:childTnLst>
                              <p:par>
                                <p:cTn id="135" presetID="2" presetClass="entr" presetSubtype="2" fill="hold" grpId="0" nodeType="afterEffect">
                                  <p:stCondLst>
                                    <p:cond delay="0"/>
                                  </p:stCondLst>
                                  <p:childTnLst>
                                    <p:set>
                                      <p:cBhvr>
                                        <p:cTn id="136" dur="1" fill="hold">
                                          <p:stCondLst>
                                            <p:cond delay="0"/>
                                          </p:stCondLst>
                                        </p:cTn>
                                        <p:tgtEl>
                                          <p:spTgt spid="55"/>
                                        </p:tgtEl>
                                        <p:attrNameLst>
                                          <p:attrName>style.visibility</p:attrName>
                                        </p:attrNameLst>
                                      </p:cBhvr>
                                      <p:to>
                                        <p:strVal val="visible"/>
                                      </p:to>
                                    </p:set>
                                    <p:anim calcmode="lin" valueType="num">
                                      <p:cBhvr additive="base">
                                        <p:cTn id="137" dur="500" fill="hold"/>
                                        <p:tgtEl>
                                          <p:spTgt spid="55"/>
                                        </p:tgtEl>
                                        <p:attrNameLst>
                                          <p:attrName>ppt_x</p:attrName>
                                        </p:attrNameLst>
                                      </p:cBhvr>
                                      <p:tavLst>
                                        <p:tav tm="0">
                                          <p:val>
                                            <p:strVal val="1+#ppt_w/2"/>
                                          </p:val>
                                        </p:tav>
                                        <p:tav tm="100000">
                                          <p:val>
                                            <p:strVal val="#ppt_x"/>
                                          </p:val>
                                        </p:tav>
                                      </p:tavLst>
                                    </p:anim>
                                    <p:anim calcmode="lin" valueType="num">
                                      <p:cBhvr additive="base">
                                        <p:cTn id="138" dur="500" fill="hold"/>
                                        <p:tgtEl>
                                          <p:spTgt spid="55"/>
                                        </p:tgtEl>
                                        <p:attrNameLst>
                                          <p:attrName>ppt_y</p:attrName>
                                        </p:attrNameLst>
                                      </p:cBhvr>
                                      <p:tavLst>
                                        <p:tav tm="0">
                                          <p:val>
                                            <p:strVal val="#ppt_y"/>
                                          </p:val>
                                        </p:tav>
                                        <p:tav tm="100000">
                                          <p:val>
                                            <p:strVal val="#ppt_y"/>
                                          </p:val>
                                        </p:tav>
                                      </p:tavLst>
                                    </p:anim>
                                  </p:childTnLst>
                                </p:cTn>
                              </p:par>
                            </p:childTnLst>
                          </p:cTn>
                        </p:par>
                        <p:par>
                          <p:cTn id="139" fill="hold">
                            <p:stCondLst>
                              <p:cond delay="16250"/>
                            </p:stCondLst>
                            <p:childTnLst>
                              <p:par>
                                <p:cTn id="140" presetID="16" presetClass="entr" presetSubtype="21" fill="hold" grpId="0" nodeType="afterEffect">
                                  <p:stCondLst>
                                    <p:cond delay="0"/>
                                  </p:stCondLst>
                                  <p:childTnLst>
                                    <p:set>
                                      <p:cBhvr>
                                        <p:cTn id="141" dur="1" fill="hold">
                                          <p:stCondLst>
                                            <p:cond delay="0"/>
                                          </p:stCondLst>
                                        </p:cTn>
                                        <p:tgtEl>
                                          <p:spTgt spid="65"/>
                                        </p:tgtEl>
                                        <p:attrNameLst>
                                          <p:attrName>style.visibility</p:attrName>
                                        </p:attrNameLst>
                                      </p:cBhvr>
                                      <p:to>
                                        <p:strVal val="visible"/>
                                      </p:to>
                                    </p:set>
                                    <p:animEffect transition="in" filter="barn(inVertical)">
                                      <p:cBhvr>
                                        <p:cTn id="142" dur="500"/>
                                        <p:tgtEl>
                                          <p:spTgt spid="65"/>
                                        </p:tgtEl>
                                      </p:cBhvr>
                                    </p:animEffect>
                                  </p:childTnLst>
                                </p:cTn>
                              </p:par>
                            </p:childTnLst>
                          </p:cTn>
                        </p:par>
                        <p:par>
                          <p:cTn id="143" fill="hold">
                            <p:stCondLst>
                              <p:cond delay="16750"/>
                            </p:stCondLst>
                            <p:childTnLst>
                              <p:par>
                                <p:cTn id="144" presetID="16" presetClass="entr" presetSubtype="21" fill="hold" grpId="0" nodeType="afterEffect">
                                  <p:stCondLst>
                                    <p:cond delay="0"/>
                                  </p:stCondLst>
                                  <p:childTnLst>
                                    <p:set>
                                      <p:cBhvr>
                                        <p:cTn id="145" dur="1" fill="hold">
                                          <p:stCondLst>
                                            <p:cond delay="0"/>
                                          </p:stCondLst>
                                        </p:cTn>
                                        <p:tgtEl>
                                          <p:spTgt spid="64"/>
                                        </p:tgtEl>
                                        <p:attrNameLst>
                                          <p:attrName>style.visibility</p:attrName>
                                        </p:attrNameLst>
                                      </p:cBhvr>
                                      <p:to>
                                        <p:strVal val="visible"/>
                                      </p:to>
                                    </p:set>
                                    <p:animEffect transition="in" filter="barn(inVertical)">
                                      <p:cBhvr>
                                        <p:cTn id="146" dur="500"/>
                                        <p:tgtEl>
                                          <p:spTgt spid="64"/>
                                        </p:tgtEl>
                                      </p:cBhvr>
                                    </p:animEffect>
                                  </p:childTnLst>
                                </p:cTn>
                              </p:par>
                            </p:childTnLst>
                          </p:cTn>
                        </p:par>
                        <p:par>
                          <p:cTn id="147" fill="hold">
                            <p:stCondLst>
                              <p:cond delay="17250"/>
                            </p:stCondLst>
                            <p:childTnLst>
                              <p:par>
                                <p:cTn id="148" presetID="16" presetClass="entr" presetSubtype="21" fill="hold" grpId="0" nodeType="afterEffect">
                                  <p:stCondLst>
                                    <p:cond delay="0"/>
                                  </p:stCondLst>
                                  <p:childTnLst>
                                    <p:set>
                                      <p:cBhvr>
                                        <p:cTn id="149" dur="1" fill="hold">
                                          <p:stCondLst>
                                            <p:cond delay="0"/>
                                          </p:stCondLst>
                                        </p:cTn>
                                        <p:tgtEl>
                                          <p:spTgt spid="62"/>
                                        </p:tgtEl>
                                        <p:attrNameLst>
                                          <p:attrName>style.visibility</p:attrName>
                                        </p:attrNameLst>
                                      </p:cBhvr>
                                      <p:to>
                                        <p:strVal val="visible"/>
                                      </p:to>
                                    </p:set>
                                    <p:animEffect transition="in" filter="barn(inVertical)">
                                      <p:cBhvr>
                                        <p:cTn id="150" dur="500"/>
                                        <p:tgtEl>
                                          <p:spTgt spid="62"/>
                                        </p:tgtEl>
                                      </p:cBhvr>
                                    </p:animEffect>
                                  </p:childTnLst>
                                </p:cTn>
                              </p:par>
                            </p:childTnLst>
                          </p:cTn>
                        </p:par>
                        <p:par>
                          <p:cTn id="151" fill="hold">
                            <p:stCondLst>
                              <p:cond delay="17750"/>
                            </p:stCondLst>
                            <p:childTnLst>
                              <p:par>
                                <p:cTn id="152" presetID="16" presetClass="entr" presetSubtype="21" fill="hold" nodeType="afterEffect">
                                  <p:stCondLst>
                                    <p:cond delay="0"/>
                                  </p:stCondLst>
                                  <p:childTnLst>
                                    <p:set>
                                      <p:cBhvr>
                                        <p:cTn id="153" dur="1" fill="hold">
                                          <p:stCondLst>
                                            <p:cond delay="0"/>
                                          </p:stCondLst>
                                        </p:cTn>
                                        <p:tgtEl>
                                          <p:spTgt spid="66"/>
                                        </p:tgtEl>
                                        <p:attrNameLst>
                                          <p:attrName>style.visibility</p:attrName>
                                        </p:attrNameLst>
                                      </p:cBhvr>
                                      <p:to>
                                        <p:strVal val="visible"/>
                                      </p:to>
                                    </p:set>
                                    <p:animEffect transition="in" filter="barn(inVertical)">
                                      <p:cBhvr>
                                        <p:cTn id="15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21" grpId="0"/>
      <p:bldP spid="23" grpId="0"/>
      <p:bldP spid="26" grpId="0"/>
      <p:bldP spid="27" grpId="0" animBg="1"/>
      <p:bldP spid="28" grpId="0" animBg="1"/>
      <p:bldP spid="29" grpId="0" animBg="1"/>
      <p:bldP spid="30" grpId="0" animBg="1"/>
      <p:bldP spid="33" grpId="0" animBg="1"/>
      <p:bldP spid="34" grpId="0" animBg="1"/>
      <p:bldP spid="35" grpId="0" animBg="1"/>
      <p:bldP spid="36" grpId="0" animBg="1"/>
      <p:bldP spid="37" grpId="0" animBg="1"/>
      <p:bldP spid="52" grpId="0"/>
      <p:bldP spid="55" grpId="0"/>
      <p:bldP spid="56" grpId="0" animBg="1"/>
      <p:bldP spid="57" grpId="0" animBg="1"/>
      <p:bldP spid="60" grpId="0" animBg="1"/>
      <p:bldP spid="61" grpId="0" animBg="1"/>
      <p:bldP spid="62" grpId="0" animBg="1"/>
      <p:bldP spid="64" grpId="0" animBg="1"/>
      <p:bldP spid="6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5414028" y="2718930"/>
            <a:ext cx="1405549" cy="1633230"/>
            <a:chOff x="5414028" y="2346973"/>
            <a:chExt cx="1405549" cy="1633230"/>
          </a:xfrm>
        </p:grpSpPr>
        <p:sp>
          <p:nvSpPr>
            <p:cNvPr id="41" name="任意多边形 40"/>
            <p:cNvSpPr/>
            <p:nvPr/>
          </p:nvSpPr>
          <p:spPr>
            <a:xfrm>
              <a:off x="5414028" y="2346973"/>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Arial Unicode MS" panose="020B0604020202020204" charset="-122"/>
                <a:ea typeface="Arial Unicode MS" panose="020B0604020202020204" charset="-122"/>
                <a:cs typeface="Arial Unicode MS" panose="020B0604020202020204" charset="-122"/>
              </a:endParaRPr>
            </a:p>
          </p:txBody>
        </p:sp>
        <p:sp>
          <p:nvSpPr>
            <p:cNvPr id="42" name="矩形 41"/>
            <p:cNvSpPr/>
            <p:nvPr/>
          </p:nvSpPr>
          <p:spPr>
            <a:xfrm>
              <a:off x="5790771" y="2879859"/>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rPr>
                <a:t>01</a:t>
              </a:r>
              <a:endParaRPr kumimoji="0" lang="zh-CN" altLang="en-US"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endParaRPr>
            </a:p>
          </p:txBody>
        </p:sp>
      </p:grpSp>
      <p:grpSp>
        <p:nvGrpSpPr>
          <p:cNvPr id="43" name="组合 42"/>
          <p:cNvGrpSpPr/>
          <p:nvPr/>
        </p:nvGrpSpPr>
        <p:grpSpPr>
          <a:xfrm>
            <a:off x="6468735" y="3721865"/>
            <a:ext cx="1633230" cy="1405549"/>
            <a:chOff x="6468735" y="3349908"/>
            <a:chExt cx="1633230" cy="1405549"/>
          </a:xfrm>
        </p:grpSpPr>
        <p:sp>
          <p:nvSpPr>
            <p:cNvPr id="44" name="任意多边形 43"/>
            <p:cNvSpPr/>
            <p:nvPr/>
          </p:nvSpPr>
          <p:spPr>
            <a:xfrm rot="4297007">
              <a:off x="6582575" y="323606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Arial Unicode MS" panose="020B0604020202020204" charset="-122"/>
                <a:ea typeface="Arial Unicode MS" panose="020B0604020202020204" charset="-122"/>
                <a:cs typeface="Arial Unicode MS" panose="020B0604020202020204" charset="-122"/>
              </a:endParaRPr>
            </a:p>
          </p:txBody>
        </p:sp>
        <p:sp>
          <p:nvSpPr>
            <p:cNvPr id="45" name="矩形 44"/>
            <p:cNvSpPr/>
            <p:nvPr/>
          </p:nvSpPr>
          <p:spPr>
            <a:xfrm>
              <a:off x="7035096" y="3769828"/>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rPr>
                <a:t>02</a:t>
              </a:r>
              <a:endParaRPr kumimoji="0" lang="zh-CN" altLang="en-US"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endParaRPr>
            </a:p>
          </p:txBody>
        </p:sp>
      </p:grpSp>
      <p:grpSp>
        <p:nvGrpSpPr>
          <p:cNvPr id="46" name="组合 45"/>
          <p:cNvGrpSpPr/>
          <p:nvPr/>
        </p:nvGrpSpPr>
        <p:grpSpPr>
          <a:xfrm>
            <a:off x="6091209" y="4998168"/>
            <a:ext cx="1405549" cy="1633230"/>
            <a:chOff x="6091209" y="4626211"/>
            <a:chExt cx="1405549" cy="1633230"/>
          </a:xfrm>
        </p:grpSpPr>
        <p:sp>
          <p:nvSpPr>
            <p:cNvPr id="47" name="任意多边形 46"/>
            <p:cNvSpPr/>
            <p:nvPr/>
          </p:nvSpPr>
          <p:spPr>
            <a:xfrm rot="8672092">
              <a:off x="6091209" y="4626211"/>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Arial Unicode MS" panose="020B0604020202020204" charset="-122"/>
                <a:ea typeface="Arial Unicode MS" panose="020B0604020202020204" charset="-122"/>
                <a:cs typeface="Arial Unicode MS" panose="020B0604020202020204" charset="-122"/>
              </a:endParaRPr>
            </a:p>
          </p:txBody>
        </p:sp>
        <p:sp>
          <p:nvSpPr>
            <p:cNvPr id="48" name="矩形 47"/>
            <p:cNvSpPr/>
            <p:nvPr/>
          </p:nvSpPr>
          <p:spPr>
            <a:xfrm>
              <a:off x="6524405" y="5254071"/>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rPr>
                <a:t>03</a:t>
              </a:r>
              <a:endParaRPr kumimoji="0" lang="zh-CN" altLang="en-US"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endParaRPr>
            </a:p>
          </p:txBody>
        </p:sp>
      </p:grpSp>
      <p:grpSp>
        <p:nvGrpSpPr>
          <p:cNvPr id="49" name="组合 48"/>
          <p:cNvGrpSpPr/>
          <p:nvPr/>
        </p:nvGrpSpPr>
        <p:grpSpPr>
          <a:xfrm>
            <a:off x="4620989" y="4955902"/>
            <a:ext cx="1405549" cy="1633230"/>
            <a:chOff x="4620989" y="4583945"/>
            <a:chExt cx="1405549" cy="1633230"/>
          </a:xfrm>
        </p:grpSpPr>
        <p:sp>
          <p:nvSpPr>
            <p:cNvPr id="51" name="任意多边形 50"/>
            <p:cNvSpPr/>
            <p:nvPr/>
          </p:nvSpPr>
          <p:spPr>
            <a:xfrm rot="12968292">
              <a:off x="4620989" y="4583945"/>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Arial Unicode MS" panose="020B0604020202020204" charset="-122"/>
                <a:ea typeface="Arial Unicode MS" panose="020B0604020202020204" charset="-122"/>
                <a:cs typeface="Arial Unicode MS" panose="020B0604020202020204" charset="-122"/>
              </a:endParaRPr>
            </a:p>
          </p:txBody>
        </p:sp>
        <p:sp>
          <p:nvSpPr>
            <p:cNvPr id="58" name="矩形 57"/>
            <p:cNvSpPr/>
            <p:nvPr/>
          </p:nvSpPr>
          <p:spPr>
            <a:xfrm>
              <a:off x="5071344" y="5169727"/>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rPr>
                <a:t>04</a:t>
              </a:r>
              <a:endParaRPr kumimoji="0" lang="zh-CN" altLang="en-US"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endParaRPr>
            </a:p>
          </p:txBody>
        </p:sp>
      </p:grpSp>
      <p:grpSp>
        <p:nvGrpSpPr>
          <p:cNvPr id="59" name="组合 58"/>
          <p:cNvGrpSpPr/>
          <p:nvPr/>
        </p:nvGrpSpPr>
        <p:grpSpPr>
          <a:xfrm>
            <a:off x="4090035" y="3671295"/>
            <a:ext cx="1633230" cy="1405549"/>
            <a:chOff x="4090035" y="3299338"/>
            <a:chExt cx="1633230" cy="1405549"/>
          </a:xfrm>
        </p:grpSpPr>
        <p:sp>
          <p:nvSpPr>
            <p:cNvPr id="63" name="任意多边形 62"/>
            <p:cNvSpPr/>
            <p:nvPr/>
          </p:nvSpPr>
          <p:spPr>
            <a:xfrm rot="17278449">
              <a:off x="4203875" y="318549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Arial Unicode MS" panose="020B0604020202020204" charset="-122"/>
                <a:ea typeface="Arial Unicode MS" panose="020B0604020202020204" charset="-122"/>
                <a:cs typeface="Arial Unicode MS" panose="020B0604020202020204" charset="-122"/>
              </a:endParaRPr>
            </a:p>
          </p:txBody>
        </p:sp>
        <p:sp>
          <p:nvSpPr>
            <p:cNvPr id="68" name="矩形 67"/>
            <p:cNvSpPr/>
            <p:nvPr/>
          </p:nvSpPr>
          <p:spPr>
            <a:xfrm>
              <a:off x="4587974" y="3764058"/>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rPr>
                <a:t>05</a:t>
              </a:r>
              <a:endParaRPr kumimoji="0" lang="zh-CN" altLang="en-US" sz="2400" b="1" i="0" u="none" strike="noStrike" kern="1200" cap="none" spc="0" normalizeH="0" baseline="0" noProof="0" dirty="0">
                <a:ln>
                  <a:noFill/>
                </a:ln>
                <a:solidFill>
                  <a:prstClr val="white"/>
                </a:solidFill>
                <a:effectLst/>
                <a:uLnTx/>
                <a:uFillTx/>
                <a:latin typeface="Arial Unicode MS" panose="020B0604020202020204" charset="-122"/>
                <a:ea typeface="Arial Unicode MS" panose="020B0604020202020204" charset="-122"/>
                <a:cs typeface="Arial Unicode MS" panose="020B0604020202020204" charset="-122"/>
              </a:endParaRPr>
            </a:p>
          </p:txBody>
        </p:sp>
      </p:grpSp>
      <p:sp>
        <p:nvSpPr>
          <p:cNvPr id="71" name="文本框 14"/>
          <p:cNvSpPr txBox="1"/>
          <p:nvPr/>
        </p:nvSpPr>
        <p:spPr>
          <a:xfrm>
            <a:off x="8150102" y="2678671"/>
            <a:ext cx="2935688" cy="102374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在区块主体中生成此区块中所有交易信息的 </a:t>
            </a:r>
            <a:r>
              <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Merkle </a:t>
            </a: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树，把 </a:t>
            </a:r>
            <a:r>
              <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Merkle </a:t>
            </a: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树根的值保存在区块头中</a:t>
            </a:r>
            <a:endPar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5" name="文本框 14"/>
          <p:cNvSpPr txBox="1"/>
          <p:nvPr/>
        </p:nvSpPr>
        <p:spPr>
          <a:xfrm>
            <a:off x="8320584" y="5172352"/>
            <a:ext cx="2935688" cy="138499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把上一个刚刚生成的区块的区块头的数据通过 </a:t>
            </a:r>
            <a:r>
              <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SHA256 </a:t>
            </a: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算法生成一个 哈希值填入到当前区块的父哈希值中</a:t>
            </a:r>
            <a:endPar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8" name="文本框 14"/>
          <p:cNvSpPr txBox="1"/>
          <p:nvPr/>
        </p:nvSpPr>
        <p:spPr>
          <a:xfrm>
            <a:off x="884862" y="2648894"/>
            <a:ext cx="3365636" cy="203132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难度值字段会根据之前一段时间区块的平均生成时间进行调整以应对整个网络不断变化的整体计算总量，如果计算总量增长了，则系统会调高数学题的难度值，使得预期完成下一个区块的时间依然在一定时间内</a:t>
            </a:r>
            <a:endPar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宋体" panose="02010600030101010101" pitchFamily="2" charset="-122"/>
            </a:endParaRPr>
          </a:p>
        </p:txBody>
      </p:sp>
      <p:sp>
        <p:nvSpPr>
          <p:cNvPr id="81" name="文本框 14"/>
          <p:cNvSpPr txBox="1"/>
          <p:nvPr/>
        </p:nvSpPr>
        <p:spPr>
          <a:xfrm>
            <a:off x="1436767" y="5172352"/>
            <a:ext cx="2935688" cy="377411"/>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把当前时间保存在时间戳字段中</a:t>
            </a:r>
            <a:endPar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4" name="文本框 14"/>
          <p:cNvSpPr txBox="1"/>
          <p:nvPr/>
        </p:nvSpPr>
        <p:spPr>
          <a:xfrm>
            <a:off x="4906649" y="1887933"/>
            <a:ext cx="2935688" cy="700576"/>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把在本地内存中的交易信息记录到区块主体中</a:t>
            </a:r>
            <a:endParaRPr kumimoji="0" lang="en-US" altLang="zh-CN" sz="14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 name="矩形 4"/>
          <p:cNvSpPr/>
          <p:nvPr/>
        </p:nvSpPr>
        <p:spPr>
          <a:xfrm>
            <a:off x="2352497" y="1370687"/>
            <a:ext cx="7872549"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cs typeface="+mn-cs"/>
              </a:rPr>
              <a:t>在当前区块加入区块链后，所有矿工就立即开始下一个区块的生成工作。</a:t>
            </a:r>
            <a:endParaRPr kumimoji="0" lang="zh-CN" altLang="en-US" sz="1800" b="1"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cxnSp>
        <p:nvCxnSpPr>
          <p:cNvPr id="11" name="直接连接符 10"/>
          <p:cNvCxnSpPr/>
          <p:nvPr/>
        </p:nvCxnSpPr>
        <p:spPr>
          <a:xfrm>
            <a:off x="2169763" y="1300440"/>
            <a:ext cx="15498" cy="517246"/>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9900835" y="1293026"/>
            <a:ext cx="15498" cy="517246"/>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Box 39">
            <a:extLst>
              <a:ext uri="{FF2B5EF4-FFF2-40B4-BE49-F238E27FC236}">
                <a16:creationId xmlns:a16="http://schemas.microsoft.com/office/drawing/2014/main" id="{188481C7-F837-4061-B110-CC6EB67247F9}"/>
              </a:ext>
            </a:extLst>
          </p:cNvPr>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区块链形成过程</a:t>
            </a:r>
          </a:p>
        </p:txBody>
      </p:sp>
    </p:spTree>
    <p:extLst>
      <p:ext uri="{BB962C8B-B14F-4D97-AF65-F5344CB8AC3E}">
        <p14:creationId xmlns:p14="http://schemas.microsoft.com/office/powerpoint/2010/main" val="408916389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strVal val="4/3*#ppt_w"/>
                                          </p:val>
                                        </p:tav>
                                        <p:tav tm="100000">
                                          <p:val>
                                            <p:strVal val="#ppt_w"/>
                                          </p:val>
                                        </p:tav>
                                      </p:tavLst>
                                    </p:anim>
                                    <p:anim calcmode="lin" valueType="num">
                                      <p:cBhvr>
                                        <p:cTn id="8" dur="500" fill="hold"/>
                                        <p:tgtEl>
                                          <p:spTgt spid="40"/>
                                        </p:tgtEl>
                                        <p:attrNameLst>
                                          <p:attrName>ppt_h</p:attrName>
                                        </p:attrNameLst>
                                      </p:cBhvr>
                                      <p:tavLst>
                                        <p:tav tm="0">
                                          <p:val>
                                            <p:strVal val="4/3*#ppt_h"/>
                                          </p:val>
                                        </p:tav>
                                        <p:tav tm="100000">
                                          <p:val>
                                            <p:strVal val="#ppt_h"/>
                                          </p:val>
                                        </p:tav>
                                      </p:tavLst>
                                    </p:anim>
                                  </p:childTnLst>
                                </p:cTn>
                              </p:par>
                              <p:par>
                                <p:cTn id="9" presetID="23" presetClass="entr" presetSubtype="288" fill="hold" nodeType="withEffect">
                                  <p:stCondLst>
                                    <p:cond delay="10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strVal val="4/3*#ppt_w"/>
                                          </p:val>
                                        </p:tav>
                                        <p:tav tm="100000">
                                          <p:val>
                                            <p:strVal val="#ppt_w"/>
                                          </p:val>
                                        </p:tav>
                                      </p:tavLst>
                                    </p:anim>
                                    <p:anim calcmode="lin" valueType="num">
                                      <p:cBhvr>
                                        <p:cTn id="12" dur="500" fill="hold"/>
                                        <p:tgtEl>
                                          <p:spTgt spid="43"/>
                                        </p:tgtEl>
                                        <p:attrNameLst>
                                          <p:attrName>ppt_h</p:attrName>
                                        </p:attrNameLst>
                                      </p:cBhvr>
                                      <p:tavLst>
                                        <p:tav tm="0">
                                          <p:val>
                                            <p:strVal val="4/3*#ppt_h"/>
                                          </p:val>
                                        </p:tav>
                                        <p:tav tm="100000">
                                          <p:val>
                                            <p:strVal val="#ppt_h"/>
                                          </p:val>
                                        </p:tav>
                                      </p:tavLst>
                                    </p:anim>
                                  </p:childTnLst>
                                </p:cTn>
                              </p:par>
                              <p:par>
                                <p:cTn id="13" presetID="23" presetClass="entr" presetSubtype="288" fill="hold" nodeType="withEffect">
                                  <p:stCondLst>
                                    <p:cond delay="200"/>
                                  </p:stCondLst>
                                  <p:childTnLst>
                                    <p:set>
                                      <p:cBhvr>
                                        <p:cTn id="14" dur="1" fill="hold">
                                          <p:stCondLst>
                                            <p:cond delay="0"/>
                                          </p:stCondLst>
                                        </p:cTn>
                                        <p:tgtEl>
                                          <p:spTgt spid="46"/>
                                        </p:tgtEl>
                                        <p:attrNameLst>
                                          <p:attrName>style.visibility</p:attrName>
                                        </p:attrNameLst>
                                      </p:cBhvr>
                                      <p:to>
                                        <p:strVal val="visible"/>
                                      </p:to>
                                    </p:set>
                                    <p:anim calcmode="lin" valueType="num">
                                      <p:cBhvr>
                                        <p:cTn id="15" dur="500" fill="hold"/>
                                        <p:tgtEl>
                                          <p:spTgt spid="46"/>
                                        </p:tgtEl>
                                        <p:attrNameLst>
                                          <p:attrName>ppt_w</p:attrName>
                                        </p:attrNameLst>
                                      </p:cBhvr>
                                      <p:tavLst>
                                        <p:tav tm="0">
                                          <p:val>
                                            <p:strVal val="4/3*#ppt_w"/>
                                          </p:val>
                                        </p:tav>
                                        <p:tav tm="100000">
                                          <p:val>
                                            <p:strVal val="#ppt_w"/>
                                          </p:val>
                                        </p:tav>
                                      </p:tavLst>
                                    </p:anim>
                                    <p:anim calcmode="lin" valueType="num">
                                      <p:cBhvr>
                                        <p:cTn id="16" dur="500" fill="hold"/>
                                        <p:tgtEl>
                                          <p:spTgt spid="46"/>
                                        </p:tgtEl>
                                        <p:attrNameLst>
                                          <p:attrName>ppt_h</p:attrName>
                                        </p:attrNameLst>
                                      </p:cBhvr>
                                      <p:tavLst>
                                        <p:tav tm="0">
                                          <p:val>
                                            <p:strVal val="4/3*#ppt_h"/>
                                          </p:val>
                                        </p:tav>
                                        <p:tav tm="100000">
                                          <p:val>
                                            <p:strVal val="#ppt_h"/>
                                          </p:val>
                                        </p:tav>
                                      </p:tavLst>
                                    </p:anim>
                                  </p:childTnLst>
                                </p:cTn>
                              </p:par>
                              <p:par>
                                <p:cTn id="17" presetID="23" presetClass="entr" presetSubtype="288" fill="hold" nodeType="withEffect">
                                  <p:stCondLst>
                                    <p:cond delay="300"/>
                                  </p:stCondLst>
                                  <p:childTnLst>
                                    <p:set>
                                      <p:cBhvr>
                                        <p:cTn id="18" dur="1" fill="hold">
                                          <p:stCondLst>
                                            <p:cond delay="0"/>
                                          </p:stCondLst>
                                        </p:cTn>
                                        <p:tgtEl>
                                          <p:spTgt spid="49"/>
                                        </p:tgtEl>
                                        <p:attrNameLst>
                                          <p:attrName>style.visibility</p:attrName>
                                        </p:attrNameLst>
                                      </p:cBhvr>
                                      <p:to>
                                        <p:strVal val="visible"/>
                                      </p:to>
                                    </p:set>
                                    <p:anim calcmode="lin" valueType="num">
                                      <p:cBhvr>
                                        <p:cTn id="19" dur="500" fill="hold"/>
                                        <p:tgtEl>
                                          <p:spTgt spid="49"/>
                                        </p:tgtEl>
                                        <p:attrNameLst>
                                          <p:attrName>ppt_w</p:attrName>
                                        </p:attrNameLst>
                                      </p:cBhvr>
                                      <p:tavLst>
                                        <p:tav tm="0">
                                          <p:val>
                                            <p:strVal val="4/3*#ppt_w"/>
                                          </p:val>
                                        </p:tav>
                                        <p:tav tm="100000">
                                          <p:val>
                                            <p:strVal val="#ppt_w"/>
                                          </p:val>
                                        </p:tav>
                                      </p:tavLst>
                                    </p:anim>
                                    <p:anim calcmode="lin" valueType="num">
                                      <p:cBhvr>
                                        <p:cTn id="20" dur="500" fill="hold"/>
                                        <p:tgtEl>
                                          <p:spTgt spid="49"/>
                                        </p:tgtEl>
                                        <p:attrNameLst>
                                          <p:attrName>ppt_h</p:attrName>
                                        </p:attrNameLst>
                                      </p:cBhvr>
                                      <p:tavLst>
                                        <p:tav tm="0">
                                          <p:val>
                                            <p:strVal val="4/3*#ppt_h"/>
                                          </p:val>
                                        </p:tav>
                                        <p:tav tm="100000">
                                          <p:val>
                                            <p:strVal val="#ppt_h"/>
                                          </p:val>
                                        </p:tav>
                                      </p:tavLst>
                                    </p:anim>
                                  </p:childTnLst>
                                </p:cTn>
                              </p:par>
                              <p:par>
                                <p:cTn id="21" presetID="23" presetClass="entr" presetSubtype="288" fill="hold" nodeType="withEffect">
                                  <p:stCondLst>
                                    <p:cond delay="400"/>
                                  </p:stCondLst>
                                  <p:childTnLst>
                                    <p:set>
                                      <p:cBhvr>
                                        <p:cTn id="22" dur="1" fill="hold">
                                          <p:stCondLst>
                                            <p:cond delay="0"/>
                                          </p:stCondLst>
                                        </p:cTn>
                                        <p:tgtEl>
                                          <p:spTgt spid="59"/>
                                        </p:tgtEl>
                                        <p:attrNameLst>
                                          <p:attrName>style.visibility</p:attrName>
                                        </p:attrNameLst>
                                      </p:cBhvr>
                                      <p:to>
                                        <p:strVal val="visible"/>
                                      </p:to>
                                    </p:set>
                                    <p:anim calcmode="lin" valueType="num">
                                      <p:cBhvr>
                                        <p:cTn id="23" dur="500" fill="hold"/>
                                        <p:tgtEl>
                                          <p:spTgt spid="59"/>
                                        </p:tgtEl>
                                        <p:attrNameLst>
                                          <p:attrName>ppt_w</p:attrName>
                                        </p:attrNameLst>
                                      </p:cBhvr>
                                      <p:tavLst>
                                        <p:tav tm="0">
                                          <p:val>
                                            <p:strVal val="4/3*#ppt_w"/>
                                          </p:val>
                                        </p:tav>
                                        <p:tav tm="100000">
                                          <p:val>
                                            <p:strVal val="#ppt_w"/>
                                          </p:val>
                                        </p:tav>
                                      </p:tavLst>
                                    </p:anim>
                                    <p:anim calcmode="lin" valueType="num">
                                      <p:cBhvr>
                                        <p:cTn id="24" dur="500" fill="hold"/>
                                        <p:tgtEl>
                                          <p:spTgt spid="59"/>
                                        </p:tgtEl>
                                        <p:attrNameLst>
                                          <p:attrName>ppt_h</p:attrName>
                                        </p:attrNameLst>
                                      </p:cBhvr>
                                      <p:tavLst>
                                        <p:tav tm="0">
                                          <p:val>
                                            <p:strVal val="4/3*#ppt_h"/>
                                          </p:val>
                                        </p:tav>
                                        <p:tav tm="100000">
                                          <p:val>
                                            <p:strVal val="#ppt_h"/>
                                          </p:val>
                                        </p:tav>
                                      </p:tavLst>
                                    </p:anim>
                                  </p:childTnLst>
                                </p:cTn>
                              </p:par>
                            </p:childTnLst>
                          </p:cTn>
                        </p:par>
                        <p:par>
                          <p:cTn id="25" fill="hold">
                            <p:stCondLst>
                              <p:cond delay="9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84"/>
                                        </p:tgtEl>
                                        <p:attrNameLst>
                                          <p:attrName>style.visibility</p:attrName>
                                        </p:attrNameLst>
                                      </p:cBhvr>
                                      <p:to>
                                        <p:strVal val="visible"/>
                                      </p:to>
                                    </p:set>
                                    <p:anim calcmode="lin" valueType="num">
                                      <p:cBhvr>
                                        <p:cTn id="28" dur="500" fill="hold"/>
                                        <p:tgtEl>
                                          <p:spTgt spid="84"/>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84"/>
                                        </p:tgtEl>
                                        <p:attrNameLst>
                                          <p:attrName>ppt_y</p:attrName>
                                        </p:attrNameLst>
                                      </p:cBhvr>
                                      <p:tavLst>
                                        <p:tav tm="0">
                                          <p:val>
                                            <p:strVal val="#ppt_y"/>
                                          </p:val>
                                        </p:tav>
                                        <p:tav tm="100000">
                                          <p:val>
                                            <p:strVal val="#ppt_y"/>
                                          </p:val>
                                        </p:tav>
                                      </p:tavLst>
                                    </p:anim>
                                    <p:anim calcmode="lin" valueType="num">
                                      <p:cBhvr>
                                        <p:cTn id="30" dur="500" fill="hold"/>
                                        <p:tgtEl>
                                          <p:spTgt spid="84"/>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84"/>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84"/>
                                        </p:tgtEl>
                                      </p:cBhvr>
                                    </p:animEffect>
                                  </p:childTnLst>
                                </p:cTn>
                              </p:par>
                            </p:childTnLst>
                          </p:cTn>
                        </p:par>
                        <p:par>
                          <p:cTn id="33" fill="hold">
                            <p:stCondLst>
                              <p:cond delay="235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1"/>
                                        </p:tgtEl>
                                        <p:attrNameLst>
                                          <p:attrName>style.visibility</p:attrName>
                                        </p:attrNameLst>
                                      </p:cBhvr>
                                      <p:to>
                                        <p:strVal val="visible"/>
                                      </p:to>
                                    </p:set>
                                    <p:anim calcmode="lin" valueType="num">
                                      <p:cBhvr>
                                        <p:cTn id="36" dur="500" fill="hold"/>
                                        <p:tgtEl>
                                          <p:spTgt spid="71"/>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71"/>
                                        </p:tgtEl>
                                        <p:attrNameLst>
                                          <p:attrName>ppt_y</p:attrName>
                                        </p:attrNameLst>
                                      </p:cBhvr>
                                      <p:tavLst>
                                        <p:tav tm="0">
                                          <p:val>
                                            <p:strVal val="#ppt_y"/>
                                          </p:val>
                                        </p:tav>
                                        <p:tav tm="100000">
                                          <p:val>
                                            <p:strVal val="#ppt_y"/>
                                          </p:val>
                                        </p:tav>
                                      </p:tavLst>
                                    </p:anim>
                                    <p:anim calcmode="lin" valueType="num">
                                      <p:cBhvr>
                                        <p:cTn id="38" dur="500" fill="hold"/>
                                        <p:tgtEl>
                                          <p:spTgt spid="71"/>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71"/>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71"/>
                                        </p:tgtEl>
                                      </p:cBhvr>
                                    </p:animEffect>
                                  </p:childTnLst>
                                </p:cTn>
                              </p:par>
                            </p:childTnLst>
                          </p:cTn>
                        </p:par>
                        <p:par>
                          <p:cTn id="41" fill="hold">
                            <p:stCondLst>
                              <p:cond delay="505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75"/>
                                        </p:tgtEl>
                                        <p:attrNameLst>
                                          <p:attrName>style.visibility</p:attrName>
                                        </p:attrNameLst>
                                      </p:cBhvr>
                                      <p:to>
                                        <p:strVal val="visible"/>
                                      </p:to>
                                    </p:set>
                                    <p:anim calcmode="lin" valueType="num">
                                      <p:cBhvr>
                                        <p:cTn id="44"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75"/>
                                        </p:tgtEl>
                                        <p:attrNameLst>
                                          <p:attrName>ppt_y</p:attrName>
                                        </p:attrNameLst>
                                      </p:cBhvr>
                                      <p:tavLst>
                                        <p:tav tm="0">
                                          <p:val>
                                            <p:strVal val="#ppt_y"/>
                                          </p:val>
                                        </p:tav>
                                        <p:tav tm="100000">
                                          <p:val>
                                            <p:strVal val="#ppt_y"/>
                                          </p:val>
                                        </p:tav>
                                      </p:tavLst>
                                    </p:anim>
                                    <p:anim calcmode="lin" valueType="num">
                                      <p:cBhvr>
                                        <p:cTn id="46"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75"/>
                                        </p:tgtEl>
                                      </p:cBhvr>
                                    </p:animEffect>
                                  </p:childTnLst>
                                </p:cTn>
                              </p:par>
                            </p:childTnLst>
                          </p:cTn>
                        </p:par>
                        <p:par>
                          <p:cTn id="49" fill="hold">
                            <p:stCondLst>
                              <p:cond delay="790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81"/>
                                        </p:tgtEl>
                                        <p:attrNameLst>
                                          <p:attrName>style.visibility</p:attrName>
                                        </p:attrNameLst>
                                      </p:cBhvr>
                                      <p:to>
                                        <p:strVal val="visible"/>
                                      </p:to>
                                    </p:set>
                                    <p:anim calcmode="lin" valueType="num">
                                      <p:cBhvr>
                                        <p:cTn id="52" dur="500" fill="hold"/>
                                        <p:tgtEl>
                                          <p:spTgt spid="81"/>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81"/>
                                        </p:tgtEl>
                                        <p:attrNameLst>
                                          <p:attrName>ppt_y</p:attrName>
                                        </p:attrNameLst>
                                      </p:cBhvr>
                                      <p:tavLst>
                                        <p:tav tm="0">
                                          <p:val>
                                            <p:strVal val="#ppt_y"/>
                                          </p:val>
                                        </p:tav>
                                        <p:tav tm="100000">
                                          <p:val>
                                            <p:strVal val="#ppt_y"/>
                                          </p:val>
                                        </p:tav>
                                      </p:tavLst>
                                    </p:anim>
                                    <p:anim calcmode="lin" valueType="num">
                                      <p:cBhvr>
                                        <p:cTn id="54" dur="500" fill="hold"/>
                                        <p:tgtEl>
                                          <p:spTgt spid="81"/>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81"/>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81"/>
                                        </p:tgtEl>
                                      </p:cBhvr>
                                    </p:animEffect>
                                  </p:childTnLst>
                                </p:cTn>
                              </p:par>
                            </p:childTnLst>
                          </p:cTn>
                        </p:par>
                        <p:par>
                          <p:cTn id="57" fill="hold">
                            <p:stCondLst>
                              <p:cond delay="9050"/>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78"/>
                                        </p:tgtEl>
                                        <p:attrNameLst>
                                          <p:attrName>style.visibility</p:attrName>
                                        </p:attrNameLst>
                                      </p:cBhvr>
                                      <p:to>
                                        <p:strVal val="visible"/>
                                      </p:to>
                                    </p:set>
                                    <p:anim calcmode="lin" valueType="num">
                                      <p:cBhvr>
                                        <p:cTn id="60"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78"/>
                                        </p:tgtEl>
                                        <p:attrNameLst>
                                          <p:attrName>ppt_y</p:attrName>
                                        </p:attrNameLst>
                                      </p:cBhvr>
                                      <p:tavLst>
                                        <p:tav tm="0">
                                          <p:val>
                                            <p:strVal val="#ppt_y"/>
                                          </p:val>
                                        </p:tav>
                                        <p:tav tm="100000">
                                          <p:val>
                                            <p:strVal val="#ppt_y"/>
                                          </p:val>
                                        </p:tav>
                                      </p:tavLst>
                                    </p:anim>
                                    <p:anim calcmode="lin" valueType="num">
                                      <p:cBhvr>
                                        <p:cTn id="62"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78"/>
                                        </p:tgtEl>
                                      </p:cBhvr>
                                    </p:animEffect>
                                  </p:childTnLst>
                                </p:cTn>
                              </p:par>
                            </p:childTnLst>
                          </p:cTn>
                        </p:par>
                        <p:par>
                          <p:cTn id="65" fill="hold">
                            <p:stCondLst>
                              <p:cond delay="14100"/>
                            </p:stCondLst>
                            <p:childTnLst>
                              <p:par>
                                <p:cTn id="66" presetID="2" presetClass="entr" presetSubtype="8" fill="hold" grpId="0" nodeType="after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0-#ppt_w/2"/>
                                          </p:val>
                                        </p:tav>
                                        <p:tav tm="100000">
                                          <p:val>
                                            <p:strVal val="#ppt_x"/>
                                          </p:val>
                                        </p:tav>
                                      </p:tavLst>
                                    </p:anim>
                                    <p:anim calcmode="lin" valueType="num">
                                      <p:cBhvr additive="base">
                                        <p:cTn id="69" dur="500" fill="hold"/>
                                        <p:tgtEl>
                                          <p:spTgt spid="5"/>
                                        </p:tgtEl>
                                        <p:attrNameLst>
                                          <p:attrName>ppt_y</p:attrName>
                                        </p:attrNameLst>
                                      </p:cBhvr>
                                      <p:tavLst>
                                        <p:tav tm="0">
                                          <p:val>
                                            <p:strVal val="#ppt_y"/>
                                          </p:val>
                                        </p:tav>
                                        <p:tav tm="100000">
                                          <p:val>
                                            <p:strVal val="#ppt_y"/>
                                          </p:val>
                                        </p:tav>
                                      </p:tavLst>
                                    </p:anim>
                                  </p:childTnLst>
                                </p:cTn>
                              </p:par>
                            </p:childTnLst>
                          </p:cTn>
                        </p:par>
                        <p:par>
                          <p:cTn id="70" fill="hold">
                            <p:stCondLst>
                              <p:cond delay="14600"/>
                            </p:stCondLst>
                            <p:childTnLst>
                              <p:par>
                                <p:cTn id="71" presetID="49" presetClass="entr" presetSubtype="0" decel="100000" fill="hold" nodeType="afterEffect">
                                  <p:stCondLst>
                                    <p:cond delay="0"/>
                                  </p:stCondLst>
                                  <p:childTnLst>
                                    <p:set>
                                      <p:cBhvr>
                                        <p:cTn id="72" dur="1" fill="hold">
                                          <p:stCondLst>
                                            <p:cond delay="0"/>
                                          </p:stCondLst>
                                        </p:cTn>
                                        <p:tgtEl>
                                          <p:spTgt spid="11"/>
                                        </p:tgtEl>
                                        <p:attrNameLst>
                                          <p:attrName>style.visibility</p:attrName>
                                        </p:attrNameLst>
                                      </p:cBhvr>
                                      <p:to>
                                        <p:strVal val="visible"/>
                                      </p:to>
                                    </p:set>
                                    <p:anim calcmode="lin" valueType="num">
                                      <p:cBhvr>
                                        <p:cTn id="73" dur="500" fill="hold"/>
                                        <p:tgtEl>
                                          <p:spTgt spid="11"/>
                                        </p:tgtEl>
                                        <p:attrNameLst>
                                          <p:attrName>ppt_w</p:attrName>
                                        </p:attrNameLst>
                                      </p:cBhvr>
                                      <p:tavLst>
                                        <p:tav tm="0">
                                          <p:val>
                                            <p:fltVal val="0"/>
                                          </p:val>
                                        </p:tav>
                                        <p:tav tm="100000">
                                          <p:val>
                                            <p:strVal val="#ppt_w"/>
                                          </p:val>
                                        </p:tav>
                                      </p:tavLst>
                                    </p:anim>
                                    <p:anim calcmode="lin" valueType="num">
                                      <p:cBhvr>
                                        <p:cTn id="74" dur="500" fill="hold"/>
                                        <p:tgtEl>
                                          <p:spTgt spid="11"/>
                                        </p:tgtEl>
                                        <p:attrNameLst>
                                          <p:attrName>ppt_h</p:attrName>
                                        </p:attrNameLst>
                                      </p:cBhvr>
                                      <p:tavLst>
                                        <p:tav tm="0">
                                          <p:val>
                                            <p:fltVal val="0"/>
                                          </p:val>
                                        </p:tav>
                                        <p:tav tm="100000">
                                          <p:val>
                                            <p:strVal val="#ppt_h"/>
                                          </p:val>
                                        </p:tav>
                                      </p:tavLst>
                                    </p:anim>
                                    <p:anim calcmode="lin" valueType="num">
                                      <p:cBhvr>
                                        <p:cTn id="75" dur="500" fill="hold"/>
                                        <p:tgtEl>
                                          <p:spTgt spid="11"/>
                                        </p:tgtEl>
                                        <p:attrNameLst>
                                          <p:attrName>style.rotation</p:attrName>
                                        </p:attrNameLst>
                                      </p:cBhvr>
                                      <p:tavLst>
                                        <p:tav tm="0">
                                          <p:val>
                                            <p:fltVal val="360"/>
                                          </p:val>
                                        </p:tav>
                                        <p:tav tm="100000">
                                          <p:val>
                                            <p:fltVal val="0"/>
                                          </p:val>
                                        </p:tav>
                                      </p:tavLst>
                                    </p:anim>
                                    <p:animEffect transition="in" filter="fade">
                                      <p:cBhvr>
                                        <p:cTn id="76" dur="500"/>
                                        <p:tgtEl>
                                          <p:spTgt spid="11"/>
                                        </p:tgtEl>
                                      </p:cBhvr>
                                    </p:animEffect>
                                  </p:childTnLst>
                                </p:cTn>
                              </p:par>
                            </p:childTnLst>
                          </p:cTn>
                        </p:par>
                        <p:par>
                          <p:cTn id="77" fill="hold">
                            <p:stCondLst>
                              <p:cond delay="15100"/>
                            </p:stCondLst>
                            <p:childTnLst>
                              <p:par>
                                <p:cTn id="78" presetID="49" presetClass="entr" presetSubtype="0" decel="100000" fill="hold" nodeType="afterEffect">
                                  <p:stCondLst>
                                    <p:cond delay="0"/>
                                  </p:stCondLst>
                                  <p:childTnLst>
                                    <p:set>
                                      <p:cBhvr>
                                        <p:cTn id="79" dur="1" fill="hold">
                                          <p:stCondLst>
                                            <p:cond delay="0"/>
                                          </p:stCondLst>
                                        </p:cTn>
                                        <p:tgtEl>
                                          <p:spTgt spid="86"/>
                                        </p:tgtEl>
                                        <p:attrNameLst>
                                          <p:attrName>style.visibility</p:attrName>
                                        </p:attrNameLst>
                                      </p:cBhvr>
                                      <p:to>
                                        <p:strVal val="visible"/>
                                      </p:to>
                                    </p:set>
                                    <p:anim calcmode="lin" valueType="num">
                                      <p:cBhvr>
                                        <p:cTn id="80" dur="500" fill="hold"/>
                                        <p:tgtEl>
                                          <p:spTgt spid="86"/>
                                        </p:tgtEl>
                                        <p:attrNameLst>
                                          <p:attrName>ppt_w</p:attrName>
                                        </p:attrNameLst>
                                      </p:cBhvr>
                                      <p:tavLst>
                                        <p:tav tm="0">
                                          <p:val>
                                            <p:fltVal val="0"/>
                                          </p:val>
                                        </p:tav>
                                        <p:tav tm="100000">
                                          <p:val>
                                            <p:strVal val="#ppt_w"/>
                                          </p:val>
                                        </p:tav>
                                      </p:tavLst>
                                    </p:anim>
                                    <p:anim calcmode="lin" valueType="num">
                                      <p:cBhvr>
                                        <p:cTn id="81" dur="500" fill="hold"/>
                                        <p:tgtEl>
                                          <p:spTgt spid="86"/>
                                        </p:tgtEl>
                                        <p:attrNameLst>
                                          <p:attrName>ppt_h</p:attrName>
                                        </p:attrNameLst>
                                      </p:cBhvr>
                                      <p:tavLst>
                                        <p:tav tm="0">
                                          <p:val>
                                            <p:fltVal val="0"/>
                                          </p:val>
                                        </p:tav>
                                        <p:tav tm="100000">
                                          <p:val>
                                            <p:strVal val="#ppt_h"/>
                                          </p:val>
                                        </p:tav>
                                      </p:tavLst>
                                    </p:anim>
                                    <p:anim calcmode="lin" valueType="num">
                                      <p:cBhvr>
                                        <p:cTn id="82" dur="500" fill="hold"/>
                                        <p:tgtEl>
                                          <p:spTgt spid="86"/>
                                        </p:tgtEl>
                                        <p:attrNameLst>
                                          <p:attrName>style.rotation</p:attrName>
                                        </p:attrNameLst>
                                      </p:cBhvr>
                                      <p:tavLst>
                                        <p:tav tm="0">
                                          <p:val>
                                            <p:fltVal val="360"/>
                                          </p:val>
                                        </p:tav>
                                        <p:tav tm="100000">
                                          <p:val>
                                            <p:fltVal val="0"/>
                                          </p:val>
                                        </p:tav>
                                      </p:tavLst>
                                    </p:anim>
                                    <p:animEffect transition="in" filter="fade">
                                      <p:cBhvr>
                                        <p:cTn id="83"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5" grpId="0"/>
      <p:bldP spid="78" grpId="0"/>
      <p:bldP spid="81" grpId="0"/>
      <p:bldP spid="8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05</a:t>
            </a:r>
          </a:p>
        </p:txBody>
      </p:sp>
      <p:sp>
        <p:nvSpPr>
          <p:cNvPr id="4" name="文本框 3"/>
          <p:cNvSpPr txBox="1"/>
          <p:nvPr/>
        </p:nvSpPr>
        <p:spPr>
          <a:xfrm>
            <a:off x="5030545" y="2839655"/>
            <a:ext cx="534745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现场展示？？？</a:t>
            </a: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Block chain is introduced</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1668451910"/>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30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7574975" y="1339083"/>
            <a:ext cx="2841368" cy="2869780"/>
            <a:chOff x="7574975" y="1339083"/>
            <a:chExt cx="2841368" cy="2869780"/>
          </a:xfrm>
        </p:grpSpPr>
        <p:sp useBgFill="1">
          <p:nvSpPr>
            <p:cNvPr id="37" name="Oval 4"/>
            <p:cNvSpPr/>
            <p:nvPr/>
          </p:nvSpPr>
          <p:spPr>
            <a:xfrm>
              <a:off x="7574975" y="1339083"/>
              <a:ext cx="2841368" cy="2869780"/>
            </a:xfrm>
            <a:prstGeom prst="ellipse">
              <a:avLst/>
            </a:prstGeom>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2754" y="1782528"/>
              <a:ext cx="1928885" cy="2069499"/>
            </a:xfrm>
            <a:prstGeom prst="rect">
              <a:avLst/>
            </a:prstGeom>
          </p:spPr>
        </p:pic>
      </p:grpSp>
      <p:sp>
        <p:nvSpPr>
          <p:cNvPr id="38" name="Oval 7"/>
          <p:cNvSpPr/>
          <p:nvPr/>
        </p:nvSpPr>
        <p:spPr>
          <a:xfrm>
            <a:off x="6091144" y="1339083"/>
            <a:ext cx="1940693" cy="1960098"/>
          </a:xfrm>
          <a:prstGeom prst="ellipse">
            <a:avLst/>
          </a:prstGeom>
          <a:solidFill>
            <a:schemeClr val="accent5">
              <a:lumMod val="75000"/>
              <a:alpha val="75000"/>
            </a:schemeClr>
          </a:solid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9" name="Oval 8"/>
          <p:cNvSpPr/>
          <p:nvPr/>
        </p:nvSpPr>
        <p:spPr>
          <a:xfrm>
            <a:off x="2639257" y="1695919"/>
            <a:ext cx="2134762" cy="2156108"/>
          </a:xfrm>
          <a:prstGeom prst="ellipse">
            <a:avLst/>
          </a:prstGeom>
          <a:solidFill>
            <a:schemeClr val="accent5">
              <a:lumMod val="75000"/>
              <a:alpha val="45000"/>
            </a:schemeClr>
          </a:solid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6" name="TextBox 15"/>
          <p:cNvSpPr txBox="1"/>
          <p:nvPr/>
        </p:nvSpPr>
        <p:spPr>
          <a:xfrm>
            <a:off x="3171656" y="2450807"/>
            <a:ext cx="963726"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Calibri Light"/>
                <a:ea typeface="+mn-ea"/>
                <a:cs typeface="+mn-cs"/>
              </a:rPr>
              <a:t>54%</a:t>
            </a:r>
            <a:endParaRPr kumimoji="0" lang="en-GB" sz="3600" b="1" i="0" u="none" strike="noStrike" kern="1200" cap="none" spc="0" normalizeH="0" baseline="0" noProof="0" dirty="0">
              <a:ln>
                <a:noFill/>
              </a:ln>
              <a:solidFill>
                <a:prstClr val="white"/>
              </a:solidFill>
              <a:effectLst/>
              <a:uLnTx/>
              <a:uFillTx/>
              <a:latin typeface="Calibri Light"/>
              <a:ea typeface="+mn-ea"/>
              <a:cs typeface="+mn-cs"/>
            </a:endParaRPr>
          </a:p>
        </p:txBody>
      </p:sp>
      <p:sp>
        <p:nvSpPr>
          <p:cNvPr id="57" name="TextBox 16"/>
          <p:cNvSpPr txBox="1"/>
          <p:nvPr/>
        </p:nvSpPr>
        <p:spPr>
          <a:xfrm>
            <a:off x="6711073" y="2033524"/>
            <a:ext cx="736099"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Calibri Light"/>
                <a:ea typeface="+mn-ea"/>
                <a:cs typeface="+mn-cs"/>
              </a:rPr>
              <a:t>56%</a:t>
            </a:r>
            <a:endParaRPr kumimoji="0" lang="en-GB" sz="2800" b="1" i="0" u="none" strike="noStrike" kern="1200" cap="none" spc="0" normalizeH="0" baseline="0" noProof="0">
              <a:ln>
                <a:noFill/>
              </a:ln>
              <a:solidFill>
                <a:prstClr val="white"/>
              </a:solidFill>
              <a:effectLst/>
              <a:uLnTx/>
              <a:uFillTx/>
              <a:latin typeface="Calibri Light"/>
              <a:ea typeface="+mn-ea"/>
              <a:cs typeface="+mn-cs"/>
            </a:endParaRPr>
          </a:p>
        </p:txBody>
      </p:sp>
      <p:sp>
        <p:nvSpPr>
          <p:cNvPr id="74" name="Rectangle 28"/>
          <p:cNvSpPr/>
          <p:nvPr/>
        </p:nvSpPr>
        <p:spPr>
          <a:xfrm>
            <a:off x="445538" y="4626243"/>
            <a:ext cx="4012778" cy="1061829"/>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区块头包含一个随机数，使得区块的随机散列值出现了所需的</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个数。节点通过反复尝试来找到这个随机数， 这样就构建了一个工作量证明机制。</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7" name="Rectangle 30"/>
          <p:cNvSpPr/>
          <p:nvPr/>
        </p:nvSpPr>
        <p:spPr>
          <a:xfrm>
            <a:off x="6437539" y="4626243"/>
            <a:ext cx="5363886" cy="2031325"/>
          </a:xfrm>
          <a:prstGeom prst="rect">
            <a:avLst/>
          </a:prstGeom>
        </p:spPr>
        <p:txBody>
          <a:bodyPr wrap="square">
            <a:spAutoFit/>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工作量证明机制的本质是一</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CPU</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一票，“大多数”的决定表达为最长的链，因为最长的链包含了最大的工作 量。如果大多数的</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CPU</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为诚实的节点控制，那么诚实的链条将以最快的速度延长，并超越其他的竞争链条。如果想要修改已出现的区块，攻击者必须重新完成该区块的工作量外加该区块之后所有区块的工作量，并最终赶上和超越诚实节点的工作量。</a:t>
            </a:r>
          </a:p>
        </p:txBody>
      </p:sp>
      <p:grpSp>
        <p:nvGrpSpPr>
          <p:cNvPr id="10" name="组合 9"/>
          <p:cNvGrpSpPr/>
          <p:nvPr/>
        </p:nvGrpSpPr>
        <p:grpSpPr>
          <a:xfrm>
            <a:off x="4160976" y="2033524"/>
            <a:ext cx="2583062" cy="2608891"/>
            <a:chOff x="4128011" y="3716561"/>
            <a:chExt cx="2583062" cy="2608891"/>
          </a:xfrm>
        </p:grpSpPr>
        <p:sp useBgFill="1">
          <p:nvSpPr>
            <p:cNvPr id="50" name="Oval 5"/>
            <p:cNvSpPr/>
            <p:nvPr/>
          </p:nvSpPr>
          <p:spPr>
            <a:xfrm>
              <a:off x="4128011" y="3716561"/>
              <a:ext cx="2583062" cy="2608891"/>
            </a:xfrm>
            <a:prstGeom prst="ellipse">
              <a:avLst/>
            </a:prstGeom>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6119" y="4212309"/>
              <a:ext cx="1584491" cy="1617394"/>
            </a:xfrm>
            <a:prstGeom prst="rect">
              <a:avLst/>
            </a:prstGeom>
          </p:spPr>
        </p:pic>
      </p:grpSp>
      <p:sp>
        <p:nvSpPr>
          <p:cNvPr id="18" name="TextBox 39">
            <a:extLst>
              <a:ext uri="{FF2B5EF4-FFF2-40B4-BE49-F238E27FC236}">
                <a16:creationId xmlns:a16="http://schemas.microsoft.com/office/drawing/2014/main" id="{15AF3013-232C-4962-8FC0-7177F99551DD}"/>
              </a:ext>
            </a:extLst>
          </p:cNvPr>
          <p:cNvSpPr txBox="1"/>
          <p:nvPr/>
        </p:nvSpPr>
        <p:spPr>
          <a:xfrm>
            <a:off x="282691" y="336144"/>
            <a:ext cx="3423947" cy="569387"/>
          </a:xfrm>
          <a:prstGeom prst="rect">
            <a:avLst/>
          </a:prstGeom>
          <a:noFill/>
        </p:spPr>
        <p:txBody>
          <a:bodyPr wrap="square" rtlCol="0">
            <a:spAutoFit/>
          </a:bodyPr>
          <a:lstStyle/>
          <a:p>
            <a:pPr algn="dist"/>
            <a:r>
              <a:rPr lang="zh-CN" altLang="en-US" sz="3100" b="1" dirty="0">
                <a:solidFill>
                  <a:schemeClr val="bg1"/>
                </a:solidFill>
                <a:latin typeface="微软雅黑" panose="020B0503020204020204" charset="-122"/>
                <a:ea typeface="微软雅黑" panose="020B0503020204020204" charset="-122"/>
                <a:sym typeface="+mn-ea"/>
              </a:rPr>
              <a:t>区块链工作量证明</a:t>
            </a:r>
          </a:p>
        </p:txBody>
      </p:sp>
    </p:spTree>
    <p:extLst>
      <p:ext uri="{BB962C8B-B14F-4D97-AF65-F5344CB8AC3E}">
        <p14:creationId xmlns:p14="http://schemas.microsoft.com/office/powerpoint/2010/main" val="330383254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fade">
                                      <p:cBhvr>
                                        <p:cTn id="11" dur="500"/>
                                        <p:tgtEl>
                                          <p:spTgt spid="77"/>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p:cTn id="15" dur="500" fill="hold"/>
                                        <p:tgtEl>
                                          <p:spTgt spid="39"/>
                                        </p:tgtEl>
                                        <p:attrNameLst>
                                          <p:attrName>ppt_w</p:attrName>
                                        </p:attrNameLst>
                                      </p:cBhvr>
                                      <p:tavLst>
                                        <p:tav tm="0">
                                          <p:val>
                                            <p:fltVal val="0"/>
                                          </p:val>
                                        </p:tav>
                                        <p:tav tm="100000">
                                          <p:val>
                                            <p:strVal val="#ppt_w"/>
                                          </p:val>
                                        </p:tav>
                                      </p:tavLst>
                                    </p:anim>
                                    <p:anim calcmode="lin" valueType="num">
                                      <p:cBhvr>
                                        <p:cTn id="16" dur="500" fill="hold"/>
                                        <p:tgtEl>
                                          <p:spTgt spid="39"/>
                                        </p:tgtEl>
                                        <p:attrNameLst>
                                          <p:attrName>ppt_h</p:attrName>
                                        </p:attrNameLst>
                                      </p:cBhvr>
                                      <p:tavLst>
                                        <p:tav tm="0">
                                          <p:val>
                                            <p:fltVal val="0"/>
                                          </p:val>
                                        </p:tav>
                                        <p:tav tm="100000">
                                          <p:val>
                                            <p:strVal val="#ppt_h"/>
                                          </p:val>
                                        </p:tav>
                                      </p:tavLst>
                                    </p:anim>
                                    <p:animEffect transition="in" filter="fade">
                                      <p:cBhvr>
                                        <p:cTn id="17" dur="500"/>
                                        <p:tgtEl>
                                          <p:spTgt spid="39"/>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p:cTn id="21" dur="500" fill="hold"/>
                                        <p:tgtEl>
                                          <p:spTgt spid="38"/>
                                        </p:tgtEl>
                                        <p:attrNameLst>
                                          <p:attrName>ppt_w</p:attrName>
                                        </p:attrNameLst>
                                      </p:cBhvr>
                                      <p:tavLst>
                                        <p:tav tm="0">
                                          <p:val>
                                            <p:fltVal val="0"/>
                                          </p:val>
                                        </p:tav>
                                        <p:tav tm="100000">
                                          <p:val>
                                            <p:strVal val="#ppt_w"/>
                                          </p:val>
                                        </p:tav>
                                      </p:tavLst>
                                    </p:anim>
                                    <p:anim calcmode="lin" valueType="num">
                                      <p:cBhvr>
                                        <p:cTn id="22" dur="500" fill="hold"/>
                                        <p:tgtEl>
                                          <p:spTgt spid="38"/>
                                        </p:tgtEl>
                                        <p:attrNameLst>
                                          <p:attrName>ppt_h</p:attrName>
                                        </p:attrNameLst>
                                      </p:cBhvr>
                                      <p:tavLst>
                                        <p:tav tm="0">
                                          <p:val>
                                            <p:fltVal val="0"/>
                                          </p:val>
                                        </p:tav>
                                        <p:tav tm="100000">
                                          <p:val>
                                            <p:strVal val="#ppt_h"/>
                                          </p:val>
                                        </p:tav>
                                      </p:tavLst>
                                    </p:anim>
                                    <p:animEffect transition="in" filter="fade">
                                      <p:cBhvr>
                                        <p:cTn id="23" dur="500"/>
                                        <p:tgtEl>
                                          <p:spTgt spid="38"/>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par>
                          <p:cTn id="36" fill="hold">
                            <p:stCondLst>
                              <p:cond delay="3000"/>
                            </p:stCondLst>
                            <p:childTnLst>
                              <p:par>
                                <p:cTn id="37" presetID="2" presetClass="entr" presetSubtype="4"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1+#ppt_h/2"/>
                                          </p:val>
                                        </p:tav>
                                        <p:tav tm="100000">
                                          <p:val>
                                            <p:strVal val="#ppt_y"/>
                                          </p:val>
                                        </p:tav>
                                      </p:tavLst>
                                    </p:anim>
                                  </p:childTnLst>
                                </p:cTn>
                              </p:par>
                            </p:childTnLst>
                          </p:cTn>
                        </p:par>
                        <p:par>
                          <p:cTn id="41" fill="hold">
                            <p:stCondLst>
                              <p:cond delay="3500"/>
                            </p:stCondLst>
                            <p:childTnLst>
                              <p:par>
                                <p:cTn id="42" presetID="2" presetClass="entr" presetSubtype="4" fill="hold" grpId="0" nodeType="afterEffect">
                                  <p:stCondLst>
                                    <p:cond delay="0"/>
                                  </p:stCondLst>
                                  <p:childTnLst>
                                    <p:set>
                                      <p:cBhvr>
                                        <p:cTn id="43" dur="1" fill="hold">
                                          <p:stCondLst>
                                            <p:cond delay="0"/>
                                          </p:stCondLst>
                                        </p:cTn>
                                        <p:tgtEl>
                                          <p:spTgt spid="57"/>
                                        </p:tgtEl>
                                        <p:attrNameLst>
                                          <p:attrName>style.visibility</p:attrName>
                                        </p:attrNameLst>
                                      </p:cBhvr>
                                      <p:to>
                                        <p:strVal val="visible"/>
                                      </p:to>
                                    </p:set>
                                    <p:anim calcmode="lin" valueType="num">
                                      <p:cBhvr additive="base">
                                        <p:cTn id="44" dur="500" fill="hold"/>
                                        <p:tgtEl>
                                          <p:spTgt spid="57"/>
                                        </p:tgtEl>
                                        <p:attrNameLst>
                                          <p:attrName>ppt_x</p:attrName>
                                        </p:attrNameLst>
                                      </p:cBhvr>
                                      <p:tavLst>
                                        <p:tav tm="0">
                                          <p:val>
                                            <p:strVal val="#ppt_x"/>
                                          </p:val>
                                        </p:tav>
                                        <p:tav tm="100000">
                                          <p:val>
                                            <p:strVal val="#ppt_x"/>
                                          </p:val>
                                        </p:tav>
                                      </p:tavLst>
                                    </p:anim>
                                    <p:anim calcmode="lin" valueType="num">
                                      <p:cBhvr additive="base">
                                        <p:cTn id="45"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56" grpId="0"/>
      <p:bldP spid="57" grpId="0"/>
      <p:bldP spid="74" grpId="0"/>
      <p:bldP spid="7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a:extLst>
              <a:ext uri="{FF2B5EF4-FFF2-40B4-BE49-F238E27FC236}">
                <a16:creationId xmlns:a16="http://schemas.microsoft.com/office/drawing/2014/main" id="{C993A88C-BE16-429F-910F-D5B4798D2830}"/>
              </a:ext>
            </a:extLst>
          </p:cNvPr>
          <p:cNvSpPr txBox="1"/>
          <p:nvPr/>
        </p:nvSpPr>
        <p:spPr>
          <a:xfrm>
            <a:off x="1417411" y="2162812"/>
            <a:ext cx="819785" cy="706755"/>
          </a:xfrm>
          <a:prstGeom prst="rect">
            <a:avLst/>
          </a:prstGeom>
          <a:noFill/>
        </p:spPr>
        <p:txBody>
          <a:bodyPr wrap="square" rtlCol="0">
            <a:spAutoFit/>
          </a:bodyPr>
          <a:lstStyle/>
          <a:p>
            <a:pPr algn="r"/>
            <a:r>
              <a:rPr lang="en-US" altLang="zh-CN" sz="4000" b="1">
                <a:solidFill>
                  <a:schemeClr val="bg1"/>
                </a:solidFill>
                <a:latin typeface="微软雅黑" panose="020B0503020204020204" charset="-122"/>
                <a:ea typeface="微软雅黑" panose="020B0503020204020204" charset="-122"/>
              </a:rPr>
              <a:t>01</a:t>
            </a:r>
          </a:p>
        </p:txBody>
      </p:sp>
      <p:sp>
        <p:nvSpPr>
          <p:cNvPr id="44" name="圆角矩形 8">
            <a:extLst>
              <a:ext uri="{FF2B5EF4-FFF2-40B4-BE49-F238E27FC236}">
                <a16:creationId xmlns:a16="http://schemas.microsoft.com/office/drawing/2014/main" id="{8BA73308-E4A4-4EED-A1A4-482A576E9E42}"/>
              </a:ext>
            </a:extLst>
          </p:cNvPr>
          <p:cNvSpPr/>
          <p:nvPr/>
        </p:nvSpPr>
        <p:spPr>
          <a:xfrm>
            <a:off x="2414996" y="2259332"/>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背景介绍</a:t>
            </a:r>
            <a:endParaRPr lang="en-US" altLang="zh-CN" sz="2000" b="1" dirty="0">
              <a:solidFill>
                <a:schemeClr val="bg1"/>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45" name="文本框 44">
            <a:extLst>
              <a:ext uri="{FF2B5EF4-FFF2-40B4-BE49-F238E27FC236}">
                <a16:creationId xmlns:a16="http://schemas.microsoft.com/office/drawing/2014/main" id="{23EF9DD3-0D84-4D7E-AD2B-4E75FFC1B70E}"/>
              </a:ext>
            </a:extLst>
          </p:cNvPr>
          <p:cNvSpPr txBox="1"/>
          <p:nvPr/>
        </p:nvSpPr>
        <p:spPr>
          <a:xfrm>
            <a:off x="6550116" y="2162812"/>
            <a:ext cx="819785" cy="706755"/>
          </a:xfrm>
          <a:prstGeom prst="rect">
            <a:avLst/>
          </a:prstGeom>
          <a:noFill/>
        </p:spPr>
        <p:txBody>
          <a:bodyPr wrap="square" rtlCol="0">
            <a:spAutoFit/>
          </a:bodyPr>
          <a:lstStyle/>
          <a:p>
            <a:pPr algn="r"/>
            <a:r>
              <a:rPr lang="en-US" altLang="zh-CN" sz="4000" b="1">
                <a:solidFill>
                  <a:schemeClr val="bg1"/>
                </a:solidFill>
                <a:latin typeface="微软雅黑" panose="020B0503020204020204" charset="-122"/>
                <a:ea typeface="微软雅黑" panose="020B0503020204020204" charset="-122"/>
              </a:rPr>
              <a:t>02</a:t>
            </a:r>
          </a:p>
        </p:txBody>
      </p:sp>
      <p:sp>
        <p:nvSpPr>
          <p:cNvPr id="46" name="圆角矩形 10">
            <a:extLst>
              <a:ext uri="{FF2B5EF4-FFF2-40B4-BE49-F238E27FC236}">
                <a16:creationId xmlns:a16="http://schemas.microsoft.com/office/drawing/2014/main" id="{0924F512-63E5-4D4A-9C1A-4EB1FC58AFEA}"/>
              </a:ext>
            </a:extLst>
          </p:cNvPr>
          <p:cNvSpPr/>
          <p:nvPr/>
        </p:nvSpPr>
        <p:spPr>
          <a:xfrm>
            <a:off x="7547701" y="2259332"/>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架构</a:t>
            </a:r>
          </a:p>
        </p:txBody>
      </p:sp>
      <p:sp>
        <p:nvSpPr>
          <p:cNvPr id="47" name="文本框 46">
            <a:extLst>
              <a:ext uri="{FF2B5EF4-FFF2-40B4-BE49-F238E27FC236}">
                <a16:creationId xmlns:a16="http://schemas.microsoft.com/office/drawing/2014/main" id="{281B614F-E662-42E7-8650-F23915BD991C}"/>
              </a:ext>
            </a:extLst>
          </p:cNvPr>
          <p:cNvSpPr txBox="1"/>
          <p:nvPr/>
        </p:nvSpPr>
        <p:spPr>
          <a:xfrm>
            <a:off x="1417411" y="3498097"/>
            <a:ext cx="819785" cy="706755"/>
          </a:xfrm>
          <a:prstGeom prst="rect">
            <a:avLst/>
          </a:prstGeom>
          <a:noFill/>
        </p:spPr>
        <p:txBody>
          <a:bodyPr wrap="square" rtlCol="0">
            <a:spAutoFit/>
          </a:bodyPr>
          <a:lstStyle/>
          <a:p>
            <a:pPr algn="r"/>
            <a:r>
              <a:rPr lang="en-US" altLang="zh-CN" sz="4000" b="1">
                <a:solidFill>
                  <a:schemeClr val="bg1"/>
                </a:solidFill>
                <a:latin typeface="微软雅黑" panose="020B0503020204020204" charset="-122"/>
                <a:ea typeface="微软雅黑" panose="020B0503020204020204" charset="-122"/>
              </a:rPr>
              <a:t>03</a:t>
            </a:r>
          </a:p>
        </p:txBody>
      </p:sp>
      <p:sp>
        <p:nvSpPr>
          <p:cNvPr id="48" name="圆角矩形 12">
            <a:extLst>
              <a:ext uri="{FF2B5EF4-FFF2-40B4-BE49-F238E27FC236}">
                <a16:creationId xmlns:a16="http://schemas.microsoft.com/office/drawing/2014/main" id="{4C848EEC-872D-42C8-97AC-E811693E598C}"/>
              </a:ext>
            </a:extLst>
          </p:cNvPr>
          <p:cNvSpPr/>
          <p:nvPr/>
        </p:nvSpPr>
        <p:spPr>
          <a:xfrm>
            <a:off x="2414996" y="359461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功能实现</a:t>
            </a:r>
            <a:endParaRPr lang="en-US" altLang="zh-CN" sz="2000" b="1" dirty="0">
              <a:solidFill>
                <a:schemeClr val="bg1"/>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49" name="文本框 48">
            <a:extLst>
              <a:ext uri="{FF2B5EF4-FFF2-40B4-BE49-F238E27FC236}">
                <a16:creationId xmlns:a16="http://schemas.microsoft.com/office/drawing/2014/main" id="{9085B671-2A58-4231-815A-BE322DFBD370}"/>
              </a:ext>
            </a:extLst>
          </p:cNvPr>
          <p:cNvSpPr txBox="1"/>
          <p:nvPr/>
        </p:nvSpPr>
        <p:spPr>
          <a:xfrm>
            <a:off x="6550116" y="3498097"/>
            <a:ext cx="819785" cy="706755"/>
          </a:xfrm>
          <a:prstGeom prst="rect">
            <a:avLst/>
          </a:prstGeom>
          <a:noFill/>
        </p:spPr>
        <p:txBody>
          <a:bodyPr wrap="square" rtlCol="0">
            <a:spAutoFit/>
          </a:bodyPr>
          <a:lstStyle/>
          <a:p>
            <a:pPr algn="r"/>
            <a:r>
              <a:rPr lang="en-US" altLang="zh-CN" sz="4000" b="1">
                <a:solidFill>
                  <a:schemeClr val="bg1"/>
                </a:solidFill>
                <a:latin typeface="微软雅黑" panose="020B0503020204020204" charset="-122"/>
                <a:ea typeface="微软雅黑" panose="020B0503020204020204" charset="-122"/>
              </a:rPr>
              <a:t>04</a:t>
            </a:r>
          </a:p>
        </p:txBody>
      </p:sp>
      <p:sp>
        <p:nvSpPr>
          <p:cNvPr id="50" name="圆角矩形 32">
            <a:extLst>
              <a:ext uri="{FF2B5EF4-FFF2-40B4-BE49-F238E27FC236}">
                <a16:creationId xmlns:a16="http://schemas.microsoft.com/office/drawing/2014/main" id="{44013321-FD7A-4B45-B0F7-996738627D13}"/>
              </a:ext>
            </a:extLst>
          </p:cNvPr>
          <p:cNvSpPr/>
          <p:nvPr/>
        </p:nvSpPr>
        <p:spPr>
          <a:xfrm>
            <a:off x="7547701" y="359461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 数据结构</a:t>
            </a:r>
            <a:endParaRPr lang="en-US" altLang="zh-CN" sz="2000" b="1" dirty="0">
              <a:solidFill>
                <a:schemeClr val="bg1"/>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51" name="文本框 50">
            <a:extLst>
              <a:ext uri="{FF2B5EF4-FFF2-40B4-BE49-F238E27FC236}">
                <a16:creationId xmlns:a16="http://schemas.microsoft.com/office/drawing/2014/main" id="{5934F0C3-212C-4E0C-B056-B10F0A2FCADC}"/>
              </a:ext>
            </a:extLst>
          </p:cNvPr>
          <p:cNvSpPr txBox="1"/>
          <p:nvPr/>
        </p:nvSpPr>
        <p:spPr>
          <a:xfrm>
            <a:off x="1417411" y="4929902"/>
            <a:ext cx="819785" cy="706755"/>
          </a:xfrm>
          <a:prstGeom prst="rect">
            <a:avLst/>
          </a:prstGeom>
          <a:noFill/>
        </p:spPr>
        <p:txBody>
          <a:bodyPr wrap="square" rtlCol="0">
            <a:spAutoFit/>
          </a:bodyPr>
          <a:lstStyle/>
          <a:p>
            <a:pPr algn="r"/>
            <a:r>
              <a:rPr lang="en-US" altLang="zh-CN" sz="4000" b="1" dirty="0">
                <a:solidFill>
                  <a:schemeClr val="bg1"/>
                </a:solidFill>
                <a:latin typeface="微软雅黑" panose="020B0503020204020204" charset="-122"/>
                <a:ea typeface="微软雅黑" panose="020B0503020204020204" charset="-122"/>
              </a:rPr>
              <a:t>05</a:t>
            </a:r>
          </a:p>
        </p:txBody>
      </p:sp>
      <p:sp>
        <p:nvSpPr>
          <p:cNvPr id="52" name="圆角矩形 14">
            <a:extLst>
              <a:ext uri="{FF2B5EF4-FFF2-40B4-BE49-F238E27FC236}">
                <a16:creationId xmlns:a16="http://schemas.microsoft.com/office/drawing/2014/main" id="{640F1EAA-B53B-4CE6-9665-AAE8B74D893C}"/>
              </a:ext>
            </a:extLst>
          </p:cNvPr>
          <p:cNvSpPr/>
          <p:nvPr/>
        </p:nvSpPr>
        <p:spPr>
          <a:xfrm>
            <a:off x="2414996" y="5026422"/>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现场展示</a:t>
            </a:r>
          </a:p>
        </p:txBody>
      </p:sp>
      <p:sp>
        <p:nvSpPr>
          <p:cNvPr id="53" name="文本框 52">
            <a:extLst>
              <a:ext uri="{FF2B5EF4-FFF2-40B4-BE49-F238E27FC236}">
                <a16:creationId xmlns:a16="http://schemas.microsoft.com/office/drawing/2014/main" id="{14D1789B-F310-43EA-95FE-BDBB68815817}"/>
              </a:ext>
            </a:extLst>
          </p:cNvPr>
          <p:cNvSpPr txBox="1"/>
          <p:nvPr/>
        </p:nvSpPr>
        <p:spPr>
          <a:xfrm>
            <a:off x="6550116" y="4929902"/>
            <a:ext cx="819785" cy="706755"/>
          </a:xfrm>
          <a:prstGeom prst="rect">
            <a:avLst/>
          </a:prstGeom>
          <a:noFill/>
        </p:spPr>
        <p:txBody>
          <a:bodyPr wrap="square" rtlCol="0">
            <a:spAutoFit/>
          </a:bodyPr>
          <a:lstStyle/>
          <a:p>
            <a:pPr algn="r"/>
            <a:r>
              <a:rPr lang="en-US" altLang="zh-CN" sz="4000" b="1" dirty="0">
                <a:solidFill>
                  <a:schemeClr val="bg1"/>
                </a:solidFill>
                <a:latin typeface="微软雅黑" panose="020B0503020204020204" charset="-122"/>
                <a:ea typeface="微软雅黑" panose="020B0503020204020204" charset="-122"/>
              </a:rPr>
              <a:t>06</a:t>
            </a:r>
          </a:p>
        </p:txBody>
      </p:sp>
      <p:sp>
        <p:nvSpPr>
          <p:cNvPr id="54" name="圆角矩形 16">
            <a:extLst>
              <a:ext uri="{FF2B5EF4-FFF2-40B4-BE49-F238E27FC236}">
                <a16:creationId xmlns:a16="http://schemas.microsoft.com/office/drawing/2014/main" id="{5114CEE0-79C4-4B10-95F4-291893D859E7}"/>
              </a:ext>
            </a:extLst>
          </p:cNvPr>
          <p:cNvSpPr/>
          <p:nvPr/>
        </p:nvSpPr>
        <p:spPr>
          <a:xfrm>
            <a:off x="7547701" y="5026422"/>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前景与市场</a:t>
            </a:r>
          </a:p>
        </p:txBody>
      </p:sp>
      <p:grpSp>
        <p:nvGrpSpPr>
          <p:cNvPr id="55" name="组合 54">
            <a:extLst>
              <a:ext uri="{FF2B5EF4-FFF2-40B4-BE49-F238E27FC236}">
                <a16:creationId xmlns:a16="http://schemas.microsoft.com/office/drawing/2014/main" id="{8DA7B2C9-8C69-4E91-9BD5-BA9CD87A9883}"/>
              </a:ext>
            </a:extLst>
          </p:cNvPr>
          <p:cNvGrpSpPr/>
          <p:nvPr/>
        </p:nvGrpSpPr>
        <p:grpSpPr>
          <a:xfrm rot="10800000" flipH="1">
            <a:off x="1139052" y="1823124"/>
            <a:ext cx="10491473" cy="4416109"/>
            <a:chOff x="850264" y="1552754"/>
            <a:chExt cx="10491473" cy="4877076"/>
          </a:xfrm>
        </p:grpSpPr>
        <p:grpSp>
          <p:nvGrpSpPr>
            <p:cNvPr id="56" name="组合 55">
              <a:extLst>
                <a:ext uri="{FF2B5EF4-FFF2-40B4-BE49-F238E27FC236}">
                  <a16:creationId xmlns:a16="http://schemas.microsoft.com/office/drawing/2014/main" id="{BD6CC566-15AD-458C-8C68-900913634F41}"/>
                </a:ext>
              </a:extLst>
            </p:cNvPr>
            <p:cNvGrpSpPr/>
            <p:nvPr/>
          </p:nvGrpSpPr>
          <p:grpSpPr>
            <a:xfrm>
              <a:off x="850264" y="1552754"/>
              <a:ext cx="10491473" cy="4877076"/>
              <a:chOff x="850264" y="1552754"/>
              <a:chExt cx="10491473" cy="4877076"/>
            </a:xfrm>
          </p:grpSpPr>
          <p:sp>
            <p:nvSpPr>
              <p:cNvPr id="60" name="任意多边形 26">
                <a:extLst>
                  <a:ext uri="{FF2B5EF4-FFF2-40B4-BE49-F238E27FC236}">
                    <a16:creationId xmlns:a16="http://schemas.microsoft.com/office/drawing/2014/main" id="{381C29DC-11ED-4B53-9C85-43BDDBD5FD62}"/>
                  </a:ext>
                </a:extLst>
              </p:cNvPr>
              <p:cNvSpPr/>
              <p:nvPr/>
            </p:nvSpPr>
            <p:spPr>
              <a:xfrm>
                <a:off x="850264" y="1552754"/>
                <a:ext cx="10491473"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nvGrpSpPr>
              <p:cNvPr id="61" name="组合 60">
                <a:extLst>
                  <a:ext uri="{FF2B5EF4-FFF2-40B4-BE49-F238E27FC236}">
                    <a16:creationId xmlns:a16="http://schemas.microsoft.com/office/drawing/2014/main" id="{C407C673-17AC-4BC9-B5FF-FBA4CD7AFD5F}"/>
                  </a:ext>
                </a:extLst>
              </p:cNvPr>
              <p:cNvGrpSpPr/>
              <p:nvPr/>
            </p:nvGrpSpPr>
            <p:grpSpPr>
              <a:xfrm flipH="1">
                <a:off x="8703444" y="1553441"/>
                <a:ext cx="1573211" cy="303301"/>
                <a:chOff x="8522049" y="1552754"/>
                <a:chExt cx="1547284" cy="303301"/>
              </a:xfrm>
            </p:grpSpPr>
            <p:sp>
              <p:nvSpPr>
                <p:cNvPr id="62" name="平行四边形 61">
                  <a:extLst>
                    <a:ext uri="{FF2B5EF4-FFF2-40B4-BE49-F238E27FC236}">
                      <a16:creationId xmlns:a16="http://schemas.microsoft.com/office/drawing/2014/main" id="{6DADB093-ED97-459F-A455-93A180C83E82}"/>
                    </a:ext>
                  </a:extLst>
                </p:cNvPr>
                <p:cNvSpPr/>
                <p:nvPr/>
              </p:nvSpPr>
              <p:spPr>
                <a:xfrm>
                  <a:off x="9478425"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平行四边形 62">
                  <a:extLst>
                    <a:ext uri="{FF2B5EF4-FFF2-40B4-BE49-F238E27FC236}">
                      <a16:creationId xmlns:a16="http://schemas.microsoft.com/office/drawing/2014/main" id="{FD31A03D-4D30-47E7-84CC-3D7004A02F98}"/>
                    </a:ext>
                  </a:extLst>
                </p:cNvPr>
                <p:cNvSpPr/>
                <p:nvPr/>
              </p:nvSpPr>
              <p:spPr>
                <a:xfrm>
                  <a:off x="9006937"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4" name="平行四边形 63">
                  <a:extLst>
                    <a:ext uri="{FF2B5EF4-FFF2-40B4-BE49-F238E27FC236}">
                      <a16:creationId xmlns:a16="http://schemas.microsoft.com/office/drawing/2014/main" id="{6E28D53C-72C3-4F65-BCFE-233E3E562E63}"/>
                    </a:ext>
                  </a:extLst>
                </p:cNvPr>
                <p:cNvSpPr/>
                <p:nvPr/>
              </p:nvSpPr>
              <p:spPr>
                <a:xfrm>
                  <a:off x="8522049"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sp>
          <p:nvSpPr>
            <p:cNvPr id="57" name="平行四边形 56">
              <a:extLst>
                <a:ext uri="{FF2B5EF4-FFF2-40B4-BE49-F238E27FC236}">
                  <a16:creationId xmlns:a16="http://schemas.microsoft.com/office/drawing/2014/main" id="{218EAFAB-AF9F-453C-850E-EF4E00B1DB44}"/>
                </a:ext>
              </a:extLst>
            </p:cNvPr>
            <p:cNvSpPr/>
            <p:nvPr/>
          </p:nvSpPr>
          <p:spPr>
            <a:xfrm>
              <a:off x="1376073" y="1554130"/>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8" name="平行四边形 57">
              <a:extLst>
                <a:ext uri="{FF2B5EF4-FFF2-40B4-BE49-F238E27FC236}">
                  <a16:creationId xmlns:a16="http://schemas.microsoft.com/office/drawing/2014/main" id="{6890A7C4-4F54-4E02-B5E5-295EC235C14E}"/>
                </a:ext>
              </a:extLst>
            </p:cNvPr>
            <p:cNvSpPr/>
            <p:nvPr/>
          </p:nvSpPr>
          <p:spPr>
            <a:xfrm>
              <a:off x="1860961" y="1555506"/>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9" name="平行四边形 58">
              <a:extLst>
                <a:ext uri="{FF2B5EF4-FFF2-40B4-BE49-F238E27FC236}">
                  <a16:creationId xmlns:a16="http://schemas.microsoft.com/office/drawing/2014/main" id="{EAB2F697-7F9F-4177-8F8A-8DC4B64D9D0E}"/>
                </a:ext>
              </a:extLst>
            </p:cNvPr>
            <p:cNvSpPr/>
            <p:nvPr/>
          </p:nvSpPr>
          <p:spPr>
            <a:xfrm>
              <a:off x="2332449" y="1554130"/>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65" name="组合 64">
            <a:extLst>
              <a:ext uri="{FF2B5EF4-FFF2-40B4-BE49-F238E27FC236}">
                <a16:creationId xmlns:a16="http://schemas.microsoft.com/office/drawing/2014/main" id="{8B3EAE56-52DD-408C-879D-B35E16C9D455}"/>
              </a:ext>
            </a:extLst>
          </p:cNvPr>
          <p:cNvGrpSpPr/>
          <p:nvPr/>
        </p:nvGrpSpPr>
        <p:grpSpPr>
          <a:xfrm>
            <a:off x="1859463" y="1204670"/>
            <a:ext cx="4598035" cy="262255"/>
            <a:chOff x="611" y="1760"/>
            <a:chExt cx="7241" cy="413"/>
          </a:xfrm>
          <a:solidFill>
            <a:schemeClr val="bg1"/>
          </a:solidFill>
        </p:grpSpPr>
        <p:sp>
          <p:nvSpPr>
            <p:cNvPr id="66" name="矩形 65">
              <a:extLst>
                <a:ext uri="{FF2B5EF4-FFF2-40B4-BE49-F238E27FC236}">
                  <a16:creationId xmlns:a16="http://schemas.microsoft.com/office/drawing/2014/main" id="{06AED5B2-A1A6-43C2-966D-8AAADCC67360}"/>
                </a:ext>
              </a:extLst>
            </p:cNvPr>
            <p:cNvSpPr/>
            <p:nvPr/>
          </p:nvSpPr>
          <p:spPr>
            <a:xfrm>
              <a:off x="5477" y="1760"/>
              <a:ext cx="2059" cy="1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7" name="平行四边形 66">
              <a:extLst>
                <a:ext uri="{FF2B5EF4-FFF2-40B4-BE49-F238E27FC236}">
                  <a16:creationId xmlns:a16="http://schemas.microsoft.com/office/drawing/2014/main" id="{75FC736A-28D1-4397-817D-9A947ED5DDE9}"/>
                </a:ext>
              </a:extLst>
            </p:cNvPr>
            <p:cNvSpPr/>
            <p:nvPr/>
          </p:nvSpPr>
          <p:spPr>
            <a:xfrm>
              <a:off x="611" y="1996"/>
              <a:ext cx="5169" cy="72"/>
            </a:xfrm>
            <a:prstGeom prst="parallelogram">
              <a:avLst>
                <a:gd name="adj" fmla="val 31755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8" name="椭圆 67">
              <a:extLst>
                <a:ext uri="{FF2B5EF4-FFF2-40B4-BE49-F238E27FC236}">
                  <a16:creationId xmlns:a16="http://schemas.microsoft.com/office/drawing/2014/main" id="{51175BDD-BAD7-4E97-AF99-BB4567A18D7F}"/>
                </a:ext>
              </a:extLst>
            </p:cNvPr>
            <p:cNvSpPr/>
            <p:nvPr/>
          </p:nvSpPr>
          <p:spPr>
            <a:xfrm>
              <a:off x="6279"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9" name="椭圆 68">
              <a:extLst>
                <a:ext uri="{FF2B5EF4-FFF2-40B4-BE49-F238E27FC236}">
                  <a16:creationId xmlns:a16="http://schemas.microsoft.com/office/drawing/2014/main" id="{AF726629-F066-4B6E-8093-5F978C2AA7BD}"/>
                </a:ext>
              </a:extLst>
            </p:cNvPr>
            <p:cNvSpPr/>
            <p:nvPr/>
          </p:nvSpPr>
          <p:spPr>
            <a:xfrm>
              <a:off x="6548"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70" name="椭圆 69">
              <a:extLst>
                <a:ext uri="{FF2B5EF4-FFF2-40B4-BE49-F238E27FC236}">
                  <a16:creationId xmlns:a16="http://schemas.microsoft.com/office/drawing/2014/main" id="{7AFCA9FD-6751-424B-A0F8-63405FB57E26}"/>
                </a:ext>
              </a:extLst>
            </p:cNvPr>
            <p:cNvSpPr/>
            <p:nvPr/>
          </p:nvSpPr>
          <p:spPr>
            <a:xfrm>
              <a:off x="6820"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71" name="椭圆 70">
              <a:extLst>
                <a:ext uri="{FF2B5EF4-FFF2-40B4-BE49-F238E27FC236}">
                  <a16:creationId xmlns:a16="http://schemas.microsoft.com/office/drawing/2014/main" id="{AC714F75-1E9D-4184-A0AF-3420E926512F}"/>
                </a:ext>
              </a:extLst>
            </p:cNvPr>
            <p:cNvSpPr/>
            <p:nvPr/>
          </p:nvSpPr>
          <p:spPr>
            <a:xfrm>
              <a:off x="7428" y="1976"/>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72" name="直接连接符 71">
              <a:extLst>
                <a:ext uri="{FF2B5EF4-FFF2-40B4-BE49-F238E27FC236}">
                  <a16:creationId xmlns:a16="http://schemas.microsoft.com/office/drawing/2014/main" id="{C2FD31D4-2775-4F46-B9CE-CD38C6A5216F}"/>
                </a:ext>
              </a:extLst>
            </p:cNvPr>
            <p:cNvCxnSpPr/>
            <p:nvPr/>
          </p:nvCxnSpPr>
          <p:spPr>
            <a:xfrm>
              <a:off x="3094" y="2173"/>
              <a:ext cx="4759" cy="0"/>
            </a:xfrm>
            <a:prstGeom prst="line">
              <a:avLst/>
            </a:prstGeom>
            <a:grpFill/>
            <a:ln>
              <a:solidFill>
                <a:schemeClr val="bg1"/>
              </a:solidFill>
              <a:prstDash val="sysDash"/>
            </a:ln>
          </p:spPr>
          <p:style>
            <a:lnRef idx="1">
              <a:schemeClr val="accent1"/>
            </a:lnRef>
            <a:fillRef idx="0">
              <a:schemeClr val="accent1"/>
            </a:fillRef>
            <a:effectRef idx="0">
              <a:schemeClr val="accent1"/>
            </a:effectRef>
            <a:fontRef idx="minor">
              <a:schemeClr val="tx1"/>
            </a:fontRef>
          </p:style>
        </p:cxnSp>
      </p:grpSp>
      <p:grpSp>
        <p:nvGrpSpPr>
          <p:cNvPr id="33" name="组合 32">
            <a:extLst>
              <a:ext uri="{FF2B5EF4-FFF2-40B4-BE49-F238E27FC236}">
                <a16:creationId xmlns:a16="http://schemas.microsoft.com/office/drawing/2014/main" id="{91EDCE97-3DE4-4A03-9B6D-DF0259639577}"/>
              </a:ext>
            </a:extLst>
          </p:cNvPr>
          <p:cNvGrpSpPr/>
          <p:nvPr/>
        </p:nvGrpSpPr>
        <p:grpSpPr>
          <a:xfrm>
            <a:off x="4817935" y="360588"/>
            <a:ext cx="6516859" cy="1106421"/>
            <a:chOff x="-2221322" y="1094823"/>
            <a:chExt cx="7060428" cy="4638977"/>
          </a:xfrm>
        </p:grpSpPr>
        <p:grpSp>
          <p:nvGrpSpPr>
            <p:cNvPr id="34" name="组合 33">
              <a:extLst>
                <a:ext uri="{FF2B5EF4-FFF2-40B4-BE49-F238E27FC236}">
                  <a16:creationId xmlns:a16="http://schemas.microsoft.com/office/drawing/2014/main" id="{70568190-AB29-4668-BD78-EE1378B1DBC8}"/>
                </a:ext>
              </a:extLst>
            </p:cNvPr>
            <p:cNvGrpSpPr/>
            <p:nvPr/>
          </p:nvGrpSpPr>
          <p:grpSpPr>
            <a:xfrm>
              <a:off x="-2221322" y="1094823"/>
              <a:ext cx="6805582" cy="4610795"/>
              <a:chOff x="-3386568" y="1094823"/>
              <a:chExt cx="6805582" cy="4610795"/>
            </a:xfrm>
          </p:grpSpPr>
          <p:sp>
            <p:nvSpPr>
              <p:cNvPr id="39" name="未知">
                <a:extLst>
                  <a:ext uri="{FF2B5EF4-FFF2-40B4-BE49-F238E27FC236}">
                    <a16:creationId xmlns:a16="http://schemas.microsoft.com/office/drawing/2014/main" id="{C47FF17A-1840-4BD2-9383-3318AC0C5A48}"/>
                  </a:ext>
                </a:extLst>
              </p:cNvPr>
              <p:cNvSpPr/>
              <p:nvPr/>
            </p:nvSpPr>
            <p:spPr bwMode="auto">
              <a:xfrm>
                <a:off x="403293" y="1148562"/>
                <a:ext cx="3015721" cy="4557056"/>
              </a:xfrm>
              <a:prstGeom prst="rect">
                <a:avLst/>
              </a:prstGeom>
              <a:solidFill>
                <a:schemeClr val="accent5">
                  <a:lumMod val="75000"/>
                  <a:alpha val="2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6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Text Box 5">
                <a:extLst>
                  <a:ext uri="{FF2B5EF4-FFF2-40B4-BE49-F238E27FC236}">
                    <a16:creationId xmlns:a16="http://schemas.microsoft.com/office/drawing/2014/main" id="{0E8EE38C-C864-4309-9946-5222A235CC8A}"/>
                  </a:ext>
                </a:extLst>
              </p:cNvPr>
              <p:cNvSpPr txBox="1">
                <a:spLocks noChangeArrowheads="1"/>
              </p:cNvSpPr>
              <p:nvPr/>
            </p:nvSpPr>
            <p:spPr bwMode="auto">
              <a:xfrm>
                <a:off x="-3386568" y="1094823"/>
                <a:ext cx="1760418" cy="3226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4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a:ea typeface="微软雅黑" panose="020B0503020204020204" pitchFamily="34" charset="-122"/>
                    <a:cs typeface="+mn-cs"/>
                  </a:rPr>
                  <a:t>目录</a:t>
                </a:r>
              </a:p>
            </p:txBody>
          </p:sp>
        </p:grpSp>
        <p:sp>
          <p:nvSpPr>
            <p:cNvPr id="35" name="半闭框 34">
              <a:extLst>
                <a:ext uri="{FF2B5EF4-FFF2-40B4-BE49-F238E27FC236}">
                  <a16:creationId xmlns:a16="http://schemas.microsoft.com/office/drawing/2014/main" id="{59391F10-D861-4DB0-993E-51CAE2D7967A}"/>
                </a:ext>
              </a:extLst>
            </p:cNvPr>
            <p:cNvSpPr/>
            <p:nvPr/>
          </p:nvSpPr>
          <p:spPr>
            <a:xfrm>
              <a:off x="1311278" y="1125360"/>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6" name="半闭框 35">
              <a:extLst>
                <a:ext uri="{FF2B5EF4-FFF2-40B4-BE49-F238E27FC236}">
                  <a16:creationId xmlns:a16="http://schemas.microsoft.com/office/drawing/2014/main" id="{E4545502-FF67-4435-8BE7-86C03AB6B211}"/>
                </a:ext>
              </a:extLst>
            </p:cNvPr>
            <p:cNvSpPr/>
            <p:nvPr/>
          </p:nvSpPr>
          <p:spPr>
            <a:xfrm flipH="1">
              <a:off x="4499109" y="1125360"/>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7" name="半闭框 36">
              <a:extLst>
                <a:ext uri="{FF2B5EF4-FFF2-40B4-BE49-F238E27FC236}">
                  <a16:creationId xmlns:a16="http://schemas.microsoft.com/office/drawing/2014/main" id="{B7A7A76C-CC24-4B93-A4B2-913CDBA830D3}"/>
                </a:ext>
              </a:extLst>
            </p:cNvPr>
            <p:cNvSpPr/>
            <p:nvPr/>
          </p:nvSpPr>
          <p:spPr>
            <a:xfrm flipV="1">
              <a:off x="1311278" y="5393803"/>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8" name="半闭框 37">
              <a:extLst>
                <a:ext uri="{FF2B5EF4-FFF2-40B4-BE49-F238E27FC236}">
                  <a16:creationId xmlns:a16="http://schemas.microsoft.com/office/drawing/2014/main" id="{74B8D230-6EED-4B61-B35E-2A83BFEC54E6}"/>
                </a:ext>
              </a:extLst>
            </p:cNvPr>
            <p:cNvSpPr/>
            <p:nvPr/>
          </p:nvSpPr>
          <p:spPr>
            <a:xfrm flipH="1" flipV="1">
              <a:off x="4499109" y="5393803"/>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73" name="组合 72">
            <a:extLst>
              <a:ext uri="{FF2B5EF4-FFF2-40B4-BE49-F238E27FC236}">
                <a16:creationId xmlns:a16="http://schemas.microsoft.com/office/drawing/2014/main" id="{659E5FD0-9638-4B4E-B816-880320ED7547}"/>
              </a:ext>
            </a:extLst>
          </p:cNvPr>
          <p:cNvGrpSpPr/>
          <p:nvPr/>
        </p:nvGrpSpPr>
        <p:grpSpPr>
          <a:xfrm>
            <a:off x="8392388" y="65789"/>
            <a:ext cx="2892946" cy="1259878"/>
            <a:chOff x="2499678" y="-300549"/>
            <a:chExt cx="7953810" cy="3463885"/>
          </a:xfrm>
        </p:grpSpPr>
        <p:sp>
          <p:nvSpPr>
            <p:cNvPr id="74" name="[动画大师]_Oval 426">
              <a:extLst>
                <a:ext uri="{FF2B5EF4-FFF2-40B4-BE49-F238E27FC236}">
                  <a16:creationId xmlns:a16="http://schemas.microsoft.com/office/drawing/2014/main" id="{7F3F5CDF-EDA2-4BD9-83B2-B1ED8B220859}"/>
                </a:ext>
              </a:extLst>
            </p:cNvPr>
            <p:cNvSpPr>
              <a:spLocks noChangeArrowheads="1"/>
            </p:cNvSpPr>
            <p:nvPr/>
          </p:nvSpPr>
          <p:spPr bwMode="auto">
            <a:xfrm>
              <a:off x="3433128" y="-2941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5" name="[动画大师]_Oval 426">
              <a:extLst>
                <a:ext uri="{FF2B5EF4-FFF2-40B4-BE49-F238E27FC236}">
                  <a16:creationId xmlns:a16="http://schemas.microsoft.com/office/drawing/2014/main" id="{68280D80-2708-42A3-96FC-2C0B08F59B52}"/>
                </a:ext>
              </a:extLst>
            </p:cNvPr>
            <p:cNvSpPr>
              <a:spLocks noChangeArrowheads="1"/>
            </p:cNvSpPr>
            <p:nvPr/>
          </p:nvSpPr>
          <p:spPr bwMode="auto">
            <a:xfrm>
              <a:off x="3064828" y="-3005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76" name="组合 75">
              <a:extLst>
                <a:ext uri="{FF2B5EF4-FFF2-40B4-BE49-F238E27FC236}">
                  <a16:creationId xmlns:a16="http://schemas.microsoft.com/office/drawing/2014/main" id="{D516BAFF-4134-42B7-B9B4-008D22CFE7D8}"/>
                </a:ext>
              </a:extLst>
            </p:cNvPr>
            <p:cNvGrpSpPr/>
            <p:nvPr/>
          </p:nvGrpSpPr>
          <p:grpSpPr>
            <a:xfrm>
              <a:off x="2519137" y="937645"/>
              <a:ext cx="4852988" cy="2151063"/>
              <a:chOff x="2486288" y="1261831"/>
              <a:chExt cx="4852988" cy="2151063"/>
            </a:xfrm>
            <a:effectLst>
              <a:outerShdw blurRad="127000" dist="63500" dir="2700000" algn="tl" rotWithShape="0">
                <a:prstClr val="black">
                  <a:alpha val="40000"/>
                </a:prstClr>
              </a:outerShdw>
            </a:effectLst>
          </p:grpSpPr>
          <p:grpSp>
            <p:nvGrpSpPr>
              <p:cNvPr id="106" name="组合 105">
                <a:extLst>
                  <a:ext uri="{FF2B5EF4-FFF2-40B4-BE49-F238E27FC236}">
                    <a16:creationId xmlns:a16="http://schemas.microsoft.com/office/drawing/2014/main" id="{EA72A807-F87C-4687-937E-2E2299C7CAA8}"/>
                  </a:ext>
                </a:extLst>
              </p:cNvPr>
              <p:cNvGrpSpPr/>
              <p:nvPr/>
            </p:nvGrpSpPr>
            <p:grpSpPr>
              <a:xfrm>
                <a:off x="2486288" y="1261831"/>
                <a:ext cx="1435099" cy="2116138"/>
                <a:chOff x="2498725" y="1625600"/>
                <a:chExt cx="1435099" cy="2116138"/>
              </a:xfrm>
            </p:grpSpPr>
            <p:sp>
              <p:nvSpPr>
                <p:cNvPr id="130" name="Freeform 5">
                  <a:extLst>
                    <a:ext uri="{FF2B5EF4-FFF2-40B4-BE49-F238E27FC236}">
                      <a16:creationId xmlns:a16="http://schemas.microsoft.com/office/drawing/2014/main" id="{FDDA0A8A-09BD-4685-86E9-5120BA7D0ABD}"/>
                    </a:ext>
                  </a:extLst>
                </p:cNvPr>
                <p:cNvSpPr/>
                <p:nvPr/>
              </p:nvSpPr>
              <p:spPr bwMode="auto">
                <a:xfrm>
                  <a:off x="2522538" y="2435225"/>
                  <a:ext cx="1363662" cy="22225"/>
                </a:xfrm>
                <a:custGeom>
                  <a:avLst/>
                  <a:gdLst>
                    <a:gd name="T0" fmla="*/ 116 w 117"/>
                    <a:gd name="T1" fmla="*/ 2 h 2"/>
                    <a:gd name="T2" fmla="*/ 1 w 117"/>
                    <a:gd name="T3" fmla="*/ 2 h 2"/>
                    <a:gd name="T4" fmla="*/ 0 w 117"/>
                    <a:gd name="T5" fmla="*/ 1 h 2"/>
                    <a:gd name="T6" fmla="*/ 1 w 117"/>
                    <a:gd name="T7" fmla="*/ 0 h 2"/>
                    <a:gd name="T8" fmla="*/ 116 w 117"/>
                    <a:gd name="T9" fmla="*/ 0 h 2"/>
                    <a:gd name="T10" fmla="*/ 117 w 117"/>
                    <a:gd name="T11" fmla="*/ 1 h 2"/>
                    <a:gd name="T12" fmla="*/ 116 w 11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17" h="2">
                      <a:moveTo>
                        <a:pt x="116" y="2"/>
                      </a:moveTo>
                      <a:cubicBezTo>
                        <a:pt x="1" y="2"/>
                        <a:pt x="1" y="2"/>
                        <a:pt x="1" y="2"/>
                      </a:cubicBezTo>
                      <a:cubicBezTo>
                        <a:pt x="1" y="2"/>
                        <a:pt x="0" y="2"/>
                        <a:pt x="0" y="1"/>
                      </a:cubicBezTo>
                      <a:cubicBezTo>
                        <a:pt x="0" y="1"/>
                        <a:pt x="1" y="0"/>
                        <a:pt x="1" y="0"/>
                      </a:cubicBezTo>
                      <a:cubicBezTo>
                        <a:pt x="116" y="0"/>
                        <a:pt x="116" y="0"/>
                        <a:pt x="116" y="0"/>
                      </a:cubicBezTo>
                      <a:cubicBezTo>
                        <a:pt x="116" y="0"/>
                        <a:pt x="117" y="1"/>
                        <a:pt x="117" y="1"/>
                      </a:cubicBezTo>
                      <a:cubicBezTo>
                        <a:pt x="117" y="2"/>
                        <a:pt x="116" y="2"/>
                        <a:pt x="116"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1" name="Freeform 6">
                  <a:extLst>
                    <a:ext uri="{FF2B5EF4-FFF2-40B4-BE49-F238E27FC236}">
                      <a16:creationId xmlns:a16="http://schemas.microsoft.com/office/drawing/2014/main" id="{4E8F6539-408C-475C-9492-57A7844FE14E}"/>
                    </a:ext>
                  </a:extLst>
                </p:cNvPr>
                <p:cNvSpPr/>
                <p:nvPr/>
              </p:nvSpPr>
              <p:spPr bwMode="auto">
                <a:xfrm>
                  <a:off x="3128963" y="1682750"/>
                  <a:ext cx="23812" cy="1689100"/>
                </a:xfrm>
                <a:custGeom>
                  <a:avLst/>
                  <a:gdLst>
                    <a:gd name="T0" fmla="*/ 1 w 2"/>
                    <a:gd name="T1" fmla="*/ 146 h 146"/>
                    <a:gd name="T2" fmla="*/ 0 w 2"/>
                    <a:gd name="T3" fmla="*/ 145 h 146"/>
                    <a:gd name="T4" fmla="*/ 0 w 2"/>
                    <a:gd name="T5" fmla="*/ 1 h 146"/>
                    <a:gd name="T6" fmla="*/ 1 w 2"/>
                    <a:gd name="T7" fmla="*/ 0 h 146"/>
                    <a:gd name="T8" fmla="*/ 2 w 2"/>
                    <a:gd name="T9" fmla="*/ 1 h 146"/>
                    <a:gd name="T10" fmla="*/ 2 w 2"/>
                    <a:gd name="T11" fmla="*/ 145 h 146"/>
                    <a:gd name="T12" fmla="*/ 1 w 2"/>
                    <a:gd name="T13" fmla="*/ 146 h 146"/>
                  </a:gdLst>
                  <a:ahLst/>
                  <a:cxnLst>
                    <a:cxn ang="0">
                      <a:pos x="T0" y="T1"/>
                    </a:cxn>
                    <a:cxn ang="0">
                      <a:pos x="T2" y="T3"/>
                    </a:cxn>
                    <a:cxn ang="0">
                      <a:pos x="T4" y="T5"/>
                    </a:cxn>
                    <a:cxn ang="0">
                      <a:pos x="T6" y="T7"/>
                    </a:cxn>
                    <a:cxn ang="0">
                      <a:pos x="T8" y="T9"/>
                    </a:cxn>
                    <a:cxn ang="0">
                      <a:pos x="T10" y="T11"/>
                    </a:cxn>
                    <a:cxn ang="0">
                      <a:pos x="T12" y="T13"/>
                    </a:cxn>
                  </a:cxnLst>
                  <a:rect l="0" t="0" r="r" b="b"/>
                  <a:pathLst>
                    <a:path w="2" h="146">
                      <a:moveTo>
                        <a:pt x="1" y="146"/>
                      </a:moveTo>
                      <a:cubicBezTo>
                        <a:pt x="1" y="146"/>
                        <a:pt x="0" y="145"/>
                        <a:pt x="0" y="145"/>
                      </a:cubicBezTo>
                      <a:cubicBezTo>
                        <a:pt x="0" y="1"/>
                        <a:pt x="0" y="1"/>
                        <a:pt x="0" y="1"/>
                      </a:cubicBezTo>
                      <a:cubicBezTo>
                        <a:pt x="0" y="0"/>
                        <a:pt x="1" y="0"/>
                        <a:pt x="1" y="0"/>
                      </a:cubicBezTo>
                      <a:cubicBezTo>
                        <a:pt x="2" y="0"/>
                        <a:pt x="2" y="0"/>
                        <a:pt x="2" y="1"/>
                      </a:cubicBezTo>
                      <a:cubicBezTo>
                        <a:pt x="2" y="145"/>
                        <a:pt x="2" y="145"/>
                        <a:pt x="2" y="145"/>
                      </a:cubicBezTo>
                      <a:cubicBezTo>
                        <a:pt x="2" y="145"/>
                        <a:pt x="2" y="146"/>
                        <a:pt x="1" y="14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2" name="Freeform 7">
                  <a:extLst>
                    <a:ext uri="{FF2B5EF4-FFF2-40B4-BE49-F238E27FC236}">
                      <a16:creationId xmlns:a16="http://schemas.microsoft.com/office/drawing/2014/main" id="{A161C2A9-51D4-4C03-9997-4FA6045679BF}"/>
                    </a:ext>
                  </a:extLst>
                </p:cNvPr>
                <p:cNvSpPr/>
                <p:nvPr/>
              </p:nvSpPr>
              <p:spPr bwMode="auto">
                <a:xfrm>
                  <a:off x="2533650" y="2133600"/>
                  <a:ext cx="1328737" cy="1319213"/>
                </a:xfrm>
                <a:custGeom>
                  <a:avLst/>
                  <a:gdLst>
                    <a:gd name="T0" fmla="*/ 1 w 114"/>
                    <a:gd name="T1" fmla="*/ 114 h 114"/>
                    <a:gd name="T2" fmla="*/ 0 w 114"/>
                    <a:gd name="T3" fmla="*/ 114 h 114"/>
                    <a:gd name="T4" fmla="*/ 0 w 114"/>
                    <a:gd name="T5" fmla="*/ 113 h 114"/>
                    <a:gd name="T6" fmla="*/ 112 w 114"/>
                    <a:gd name="T7" fmla="*/ 0 h 114"/>
                    <a:gd name="T8" fmla="*/ 114 w 114"/>
                    <a:gd name="T9" fmla="*/ 0 h 114"/>
                    <a:gd name="T10" fmla="*/ 114 w 114"/>
                    <a:gd name="T11" fmla="*/ 1 h 114"/>
                    <a:gd name="T12" fmla="*/ 1 w 114"/>
                    <a:gd name="T13" fmla="*/ 114 h 114"/>
                    <a:gd name="T14" fmla="*/ 1 w 114"/>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114">
                      <a:moveTo>
                        <a:pt x="1" y="114"/>
                      </a:moveTo>
                      <a:cubicBezTo>
                        <a:pt x="0" y="114"/>
                        <a:pt x="0" y="114"/>
                        <a:pt x="0" y="114"/>
                      </a:cubicBezTo>
                      <a:cubicBezTo>
                        <a:pt x="0" y="114"/>
                        <a:pt x="0" y="113"/>
                        <a:pt x="0" y="113"/>
                      </a:cubicBezTo>
                      <a:cubicBezTo>
                        <a:pt x="112" y="0"/>
                        <a:pt x="112" y="0"/>
                        <a:pt x="112" y="0"/>
                      </a:cubicBezTo>
                      <a:cubicBezTo>
                        <a:pt x="113" y="0"/>
                        <a:pt x="113" y="0"/>
                        <a:pt x="114" y="0"/>
                      </a:cubicBezTo>
                      <a:cubicBezTo>
                        <a:pt x="114" y="1"/>
                        <a:pt x="114" y="1"/>
                        <a:pt x="114" y="1"/>
                      </a:cubicBezTo>
                      <a:cubicBezTo>
                        <a:pt x="1" y="114"/>
                        <a:pt x="1" y="114"/>
                        <a:pt x="1" y="114"/>
                      </a:cubicBezTo>
                      <a:cubicBezTo>
                        <a:pt x="1" y="114"/>
                        <a:pt x="1" y="114"/>
                        <a:pt x="1"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3" name="Freeform 8">
                  <a:extLst>
                    <a:ext uri="{FF2B5EF4-FFF2-40B4-BE49-F238E27FC236}">
                      <a16:creationId xmlns:a16="http://schemas.microsoft.com/office/drawing/2014/main" id="{47DCDFD5-AAD2-45FE-AECA-BE3001563031}"/>
                    </a:ext>
                  </a:extLst>
                </p:cNvPr>
                <p:cNvSpPr/>
                <p:nvPr/>
              </p:nvSpPr>
              <p:spPr bwMode="auto">
                <a:xfrm>
                  <a:off x="2522538" y="2133600"/>
                  <a:ext cx="1339850" cy="323850"/>
                </a:xfrm>
                <a:custGeom>
                  <a:avLst/>
                  <a:gdLst>
                    <a:gd name="T0" fmla="*/ 1 w 115"/>
                    <a:gd name="T1" fmla="*/ 28 h 28"/>
                    <a:gd name="T2" fmla="*/ 0 w 115"/>
                    <a:gd name="T3" fmla="*/ 28 h 28"/>
                    <a:gd name="T4" fmla="*/ 1 w 115"/>
                    <a:gd name="T5" fmla="*/ 27 h 28"/>
                    <a:gd name="T6" fmla="*/ 114 w 115"/>
                    <a:gd name="T7" fmla="*/ 0 h 28"/>
                    <a:gd name="T8" fmla="*/ 115 w 115"/>
                    <a:gd name="T9" fmla="*/ 1 h 28"/>
                    <a:gd name="T10" fmla="*/ 114 w 115"/>
                    <a:gd name="T11" fmla="*/ 2 h 28"/>
                    <a:gd name="T12" fmla="*/ 2 w 115"/>
                    <a:gd name="T13" fmla="*/ 28 h 28"/>
                    <a:gd name="T14" fmla="*/ 1 w 115"/>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28">
                      <a:moveTo>
                        <a:pt x="1" y="28"/>
                      </a:moveTo>
                      <a:cubicBezTo>
                        <a:pt x="1" y="28"/>
                        <a:pt x="1" y="28"/>
                        <a:pt x="0" y="28"/>
                      </a:cubicBezTo>
                      <a:cubicBezTo>
                        <a:pt x="0" y="27"/>
                        <a:pt x="1" y="27"/>
                        <a:pt x="1" y="27"/>
                      </a:cubicBezTo>
                      <a:cubicBezTo>
                        <a:pt x="114" y="0"/>
                        <a:pt x="114" y="0"/>
                        <a:pt x="114" y="0"/>
                      </a:cubicBezTo>
                      <a:cubicBezTo>
                        <a:pt x="114" y="0"/>
                        <a:pt x="115" y="0"/>
                        <a:pt x="115" y="1"/>
                      </a:cubicBezTo>
                      <a:cubicBezTo>
                        <a:pt x="115" y="1"/>
                        <a:pt x="115" y="2"/>
                        <a:pt x="114" y="2"/>
                      </a:cubicBezTo>
                      <a:cubicBezTo>
                        <a:pt x="2" y="28"/>
                        <a:pt x="2" y="28"/>
                        <a:pt x="2" y="28"/>
                      </a:cubicBezTo>
                      <a:cubicBezTo>
                        <a:pt x="1" y="28"/>
                        <a:pt x="1" y="28"/>
                        <a:pt x="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4" name="Freeform 9">
                  <a:extLst>
                    <a:ext uri="{FF2B5EF4-FFF2-40B4-BE49-F238E27FC236}">
                      <a16:creationId xmlns:a16="http://schemas.microsoft.com/office/drawing/2014/main" id="{0D131911-E595-4FE5-BBD5-795C0267A537}"/>
                    </a:ext>
                  </a:extLst>
                </p:cNvPr>
                <p:cNvSpPr/>
                <p:nvPr/>
              </p:nvSpPr>
              <p:spPr bwMode="auto">
                <a:xfrm>
                  <a:off x="3128963" y="1682750"/>
                  <a:ext cx="757237" cy="774700"/>
                </a:xfrm>
                <a:custGeom>
                  <a:avLst/>
                  <a:gdLst>
                    <a:gd name="T0" fmla="*/ 64 w 65"/>
                    <a:gd name="T1" fmla="*/ 67 h 67"/>
                    <a:gd name="T2" fmla="*/ 63 w 65"/>
                    <a:gd name="T3" fmla="*/ 67 h 67"/>
                    <a:gd name="T4" fmla="*/ 1 w 65"/>
                    <a:gd name="T5" fmla="*/ 2 h 67"/>
                    <a:gd name="T6" fmla="*/ 1 w 65"/>
                    <a:gd name="T7" fmla="*/ 0 h 67"/>
                    <a:gd name="T8" fmla="*/ 2 w 65"/>
                    <a:gd name="T9" fmla="*/ 0 h 67"/>
                    <a:gd name="T10" fmla="*/ 65 w 65"/>
                    <a:gd name="T11" fmla="*/ 66 h 67"/>
                    <a:gd name="T12" fmla="*/ 64 w 65"/>
                    <a:gd name="T13" fmla="*/ 67 h 67"/>
                    <a:gd name="T14" fmla="*/ 64 w 65"/>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7">
                      <a:moveTo>
                        <a:pt x="64" y="67"/>
                      </a:moveTo>
                      <a:cubicBezTo>
                        <a:pt x="64" y="67"/>
                        <a:pt x="63" y="67"/>
                        <a:pt x="63" y="67"/>
                      </a:cubicBezTo>
                      <a:cubicBezTo>
                        <a:pt x="1" y="2"/>
                        <a:pt x="1" y="2"/>
                        <a:pt x="1" y="2"/>
                      </a:cubicBezTo>
                      <a:cubicBezTo>
                        <a:pt x="0" y="1"/>
                        <a:pt x="0" y="1"/>
                        <a:pt x="1" y="0"/>
                      </a:cubicBezTo>
                      <a:cubicBezTo>
                        <a:pt x="1" y="0"/>
                        <a:pt x="2" y="0"/>
                        <a:pt x="2" y="0"/>
                      </a:cubicBezTo>
                      <a:cubicBezTo>
                        <a:pt x="65" y="66"/>
                        <a:pt x="65" y="66"/>
                        <a:pt x="65" y="66"/>
                      </a:cubicBezTo>
                      <a:cubicBezTo>
                        <a:pt x="65" y="66"/>
                        <a:pt x="65" y="67"/>
                        <a:pt x="64" y="67"/>
                      </a:cubicBezTo>
                      <a:cubicBezTo>
                        <a:pt x="64" y="67"/>
                        <a:pt x="64" y="67"/>
                        <a:pt x="64" y="6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5" name="Freeform 10">
                  <a:extLst>
                    <a:ext uri="{FF2B5EF4-FFF2-40B4-BE49-F238E27FC236}">
                      <a16:creationId xmlns:a16="http://schemas.microsoft.com/office/drawing/2014/main" id="{2069E2A0-20D7-4114-83BF-1B43F5DB251B}"/>
                    </a:ext>
                  </a:extLst>
                </p:cNvPr>
                <p:cNvSpPr/>
                <p:nvPr/>
              </p:nvSpPr>
              <p:spPr bwMode="auto">
                <a:xfrm>
                  <a:off x="2533650" y="3429000"/>
                  <a:ext cx="1352550" cy="288925"/>
                </a:xfrm>
                <a:custGeom>
                  <a:avLst/>
                  <a:gdLst>
                    <a:gd name="T0" fmla="*/ 115 w 116"/>
                    <a:gd name="T1" fmla="*/ 25 h 25"/>
                    <a:gd name="T2" fmla="*/ 115 w 116"/>
                    <a:gd name="T3" fmla="*/ 25 h 25"/>
                    <a:gd name="T4" fmla="*/ 0 w 116"/>
                    <a:gd name="T5" fmla="*/ 2 h 25"/>
                    <a:gd name="T6" fmla="*/ 0 w 116"/>
                    <a:gd name="T7" fmla="*/ 1 h 25"/>
                    <a:gd name="T8" fmla="*/ 1 w 116"/>
                    <a:gd name="T9" fmla="*/ 0 h 25"/>
                    <a:gd name="T10" fmla="*/ 116 w 116"/>
                    <a:gd name="T11" fmla="*/ 23 h 25"/>
                    <a:gd name="T12" fmla="*/ 116 w 116"/>
                    <a:gd name="T13" fmla="*/ 24 h 25"/>
                    <a:gd name="T14" fmla="*/ 115 w 116"/>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5">
                      <a:moveTo>
                        <a:pt x="115" y="25"/>
                      </a:moveTo>
                      <a:cubicBezTo>
                        <a:pt x="115" y="25"/>
                        <a:pt x="115" y="25"/>
                        <a:pt x="115" y="25"/>
                      </a:cubicBezTo>
                      <a:cubicBezTo>
                        <a:pt x="0" y="2"/>
                        <a:pt x="0" y="2"/>
                        <a:pt x="0" y="2"/>
                      </a:cubicBezTo>
                      <a:cubicBezTo>
                        <a:pt x="0" y="2"/>
                        <a:pt x="0" y="2"/>
                        <a:pt x="0" y="1"/>
                      </a:cubicBezTo>
                      <a:cubicBezTo>
                        <a:pt x="0" y="1"/>
                        <a:pt x="0" y="0"/>
                        <a:pt x="1" y="0"/>
                      </a:cubicBezTo>
                      <a:cubicBezTo>
                        <a:pt x="116" y="23"/>
                        <a:pt x="116" y="23"/>
                        <a:pt x="116" y="23"/>
                      </a:cubicBezTo>
                      <a:cubicBezTo>
                        <a:pt x="116" y="23"/>
                        <a:pt x="116" y="23"/>
                        <a:pt x="116" y="24"/>
                      </a:cubicBezTo>
                      <a:cubicBezTo>
                        <a:pt x="116" y="24"/>
                        <a:pt x="116" y="25"/>
                        <a:pt x="115" y="2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6" name="Freeform 11">
                  <a:extLst>
                    <a:ext uri="{FF2B5EF4-FFF2-40B4-BE49-F238E27FC236}">
                      <a16:creationId xmlns:a16="http://schemas.microsoft.com/office/drawing/2014/main" id="{692882C6-A72A-4534-98A7-F921E1F55F5C}"/>
                    </a:ext>
                  </a:extLst>
                </p:cNvPr>
                <p:cNvSpPr/>
                <p:nvPr/>
              </p:nvSpPr>
              <p:spPr bwMode="auto">
                <a:xfrm>
                  <a:off x="2533650" y="2827338"/>
                  <a:ext cx="619125" cy="890588"/>
                </a:xfrm>
                <a:custGeom>
                  <a:avLst/>
                  <a:gdLst>
                    <a:gd name="T0" fmla="*/ 1 w 53"/>
                    <a:gd name="T1" fmla="*/ 77 h 77"/>
                    <a:gd name="T2" fmla="*/ 0 w 53"/>
                    <a:gd name="T3" fmla="*/ 76 h 77"/>
                    <a:gd name="T4" fmla="*/ 0 w 53"/>
                    <a:gd name="T5" fmla="*/ 75 h 77"/>
                    <a:gd name="T6" fmla="*/ 52 w 53"/>
                    <a:gd name="T7" fmla="*/ 1 h 77"/>
                    <a:gd name="T8" fmla="*/ 53 w 53"/>
                    <a:gd name="T9" fmla="*/ 1 h 77"/>
                    <a:gd name="T10" fmla="*/ 53 w 53"/>
                    <a:gd name="T11" fmla="*/ 2 h 77"/>
                    <a:gd name="T12" fmla="*/ 1 w 53"/>
                    <a:gd name="T13" fmla="*/ 76 h 77"/>
                    <a:gd name="T14" fmla="*/ 1 w 53"/>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77">
                      <a:moveTo>
                        <a:pt x="1" y="77"/>
                      </a:moveTo>
                      <a:cubicBezTo>
                        <a:pt x="0" y="77"/>
                        <a:pt x="0" y="77"/>
                        <a:pt x="0" y="76"/>
                      </a:cubicBezTo>
                      <a:cubicBezTo>
                        <a:pt x="0" y="76"/>
                        <a:pt x="0" y="76"/>
                        <a:pt x="0" y="75"/>
                      </a:cubicBezTo>
                      <a:cubicBezTo>
                        <a:pt x="52" y="1"/>
                        <a:pt x="52" y="1"/>
                        <a:pt x="52" y="1"/>
                      </a:cubicBezTo>
                      <a:cubicBezTo>
                        <a:pt x="52" y="1"/>
                        <a:pt x="52" y="0"/>
                        <a:pt x="53" y="1"/>
                      </a:cubicBezTo>
                      <a:cubicBezTo>
                        <a:pt x="53" y="1"/>
                        <a:pt x="53" y="2"/>
                        <a:pt x="53" y="2"/>
                      </a:cubicBezTo>
                      <a:cubicBezTo>
                        <a:pt x="1" y="76"/>
                        <a:pt x="1" y="76"/>
                        <a:pt x="1" y="76"/>
                      </a:cubicBezTo>
                      <a:cubicBezTo>
                        <a:pt x="1" y="76"/>
                        <a:pt x="1" y="77"/>
                        <a:pt x="1"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7" name="Freeform 12">
                  <a:extLst>
                    <a:ext uri="{FF2B5EF4-FFF2-40B4-BE49-F238E27FC236}">
                      <a16:creationId xmlns:a16="http://schemas.microsoft.com/office/drawing/2014/main" id="{837D681D-95E6-44EE-A3F3-948BEDE198E3}"/>
                    </a:ext>
                  </a:extLst>
                </p:cNvPr>
                <p:cNvSpPr/>
                <p:nvPr/>
              </p:nvSpPr>
              <p:spPr bwMode="auto">
                <a:xfrm>
                  <a:off x="2522538" y="2435225"/>
                  <a:ext cx="630237" cy="415925"/>
                </a:xfrm>
                <a:custGeom>
                  <a:avLst/>
                  <a:gdLst>
                    <a:gd name="T0" fmla="*/ 53 w 54"/>
                    <a:gd name="T1" fmla="*/ 36 h 36"/>
                    <a:gd name="T2" fmla="*/ 53 w 54"/>
                    <a:gd name="T3" fmla="*/ 36 h 36"/>
                    <a:gd name="T4" fmla="*/ 1 w 54"/>
                    <a:gd name="T5" fmla="*/ 2 h 36"/>
                    <a:gd name="T6" fmla="*/ 1 w 54"/>
                    <a:gd name="T7" fmla="*/ 1 h 36"/>
                    <a:gd name="T8" fmla="*/ 2 w 54"/>
                    <a:gd name="T9" fmla="*/ 1 h 36"/>
                    <a:gd name="T10" fmla="*/ 54 w 54"/>
                    <a:gd name="T11" fmla="*/ 35 h 36"/>
                    <a:gd name="T12" fmla="*/ 54 w 54"/>
                    <a:gd name="T13" fmla="*/ 36 h 36"/>
                    <a:gd name="T14" fmla="*/ 53 w 5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36">
                      <a:moveTo>
                        <a:pt x="53" y="36"/>
                      </a:moveTo>
                      <a:cubicBezTo>
                        <a:pt x="53" y="36"/>
                        <a:pt x="53" y="36"/>
                        <a:pt x="53" y="36"/>
                      </a:cubicBezTo>
                      <a:cubicBezTo>
                        <a:pt x="1" y="2"/>
                        <a:pt x="1" y="2"/>
                        <a:pt x="1" y="2"/>
                      </a:cubicBezTo>
                      <a:cubicBezTo>
                        <a:pt x="0" y="2"/>
                        <a:pt x="0" y="1"/>
                        <a:pt x="1" y="1"/>
                      </a:cubicBezTo>
                      <a:cubicBezTo>
                        <a:pt x="1" y="0"/>
                        <a:pt x="1" y="0"/>
                        <a:pt x="2" y="1"/>
                      </a:cubicBezTo>
                      <a:cubicBezTo>
                        <a:pt x="54" y="35"/>
                        <a:pt x="54" y="35"/>
                        <a:pt x="54" y="35"/>
                      </a:cubicBezTo>
                      <a:cubicBezTo>
                        <a:pt x="54" y="35"/>
                        <a:pt x="54" y="36"/>
                        <a:pt x="54" y="36"/>
                      </a:cubicBezTo>
                      <a:cubicBezTo>
                        <a:pt x="54" y="36"/>
                        <a:pt x="54" y="36"/>
                        <a:pt x="53"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8" name="Freeform 13">
                  <a:extLst>
                    <a:ext uri="{FF2B5EF4-FFF2-40B4-BE49-F238E27FC236}">
                      <a16:creationId xmlns:a16="http://schemas.microsoft.com/office/drawing/2014/main" id="{AB770198-4661-463C-B42E-D6A5E62908D3}"/>
                    </a:ext>
                  </a:extLst>
                </p:cNvPr>
                <p:cNvSpPr/>
                <p:nvPr/>
              </p:nvSpPr>
              <p:spPr bwMode="auto">
                <a:xfrm>
                  <a:off x="2498725" y="1625600"/>
                  <a:ext cx="1435099" cy="2116138"/>
                </a:xfrm>
                <a:custGeom>
                  <a:avLst/>
                  <a:gdLst>
                    <a:gd name="T0" fmla="*/ 118 w 123"/>
                    <a:gd name="T1" fmla="*/ 183 h 183"/>
                    <a:gd name="T2" fmla="*/ 4 w 123"/>
                    <a:gd name="T3" fmla="*/ 183 h 183"/>
                    <a:gd name="T4" fmla="*/ 0 w 123"/>
                    <a:gd name="T5" fmla="*/ 180 h 183"/>
                    <a:gd name="T6" fmla="*/ 0 w 123"/>
                    <a:gd name="T7" fmla="*/ 157 h 183"/>
                    <a:gd name="T8" fmla="*/ 4 w 123"/>
                    <a:gd name="T9" fmla="*/ 154 h 183"/>
                    <a:gd name="T10" fmla="*/ 7 w 123"/>
                    <a:gd name="T11" fmla="*/ 157 h 183"/>
                    <a:gd name="T12" fmla="*/ 7 w 123"/>
                    <a:gd name="T13" fmla="*/ 176 h 183"/>
                    <a:gd name="T14" fmla="*/ 115 w 123"/>
                    <a:gd name="T15" fmla="*/ 176 h 183"/>
                    <a:gd name="T16" fmla="*/ 115 w 123"/>
                    <a:gd name="T17" fmla="*/ 153 h 183"/>
                    <a:gd name="T18" fmla="*/ 55 w 123"/>
                    <a:gd name="T19" fmla="*/ 153 h 183"/>
                    <a:gd name="T20" fmla="*/ 52 w 123"/>
                    <a:gd name="T21" fmla="*/ 151 h 183"/>
                    <a:gd name="T22" fmla="*/ 53 w 123"/>
                    <a:gd name="T23" fmla="*/ 147 h 183"/>
                    <a:gd name="T24" fmla="*/ 84 w 123"/>
                    <a:gd name="T25" fmla="*/ 116 h 183"/>
                    <a:gd name="T26" fmla="*/ 95 w 123"/>
                    <a:gd name="T27" fmla="*/ 105 h 183"/>
                    <a:gd name="T28" fmla="*/ 105 w 123"/>
                    <a:gd name="T29" fmla="*/ 92 h 183"/>
                    <a:gd name="T30" fmla="*/ 113 w 123"/>
                    <a:gd name="T31" fmla="*/ 77 h 183"/>
                    <a:gd name="T32" fmla="*/ 115 w 123"/>
                    <a:gd name="T33" fmla="*/ 61 h 183"/>
                    <a:gd name="T34" fmla="*/ 111 w 123"/>
                    <a:gd name="T35" fmla="*/ 40 h 183"/>
                    <a:gd name="T36" fmla="*/ 100 w 123"/>
                    <a:gd name="T37" fmla="*/ 24 h 183"/>
                    <a:gd name="T38" fmla="*/ 82 w 123"/>
                    <a:gd name="T39" fmla="*/ 13 h 183"/>
                    <a:gd name="T40" fmla="*/ 41 w 123"/>
                    <a:gd name="T41" fmla="*/ 13 h 183"/>
                    <a:gd name="T42" fmla="*/ 24 w 123"/>
                    <a:gd name="T43" fmla="*/ 24 h 183"/>
                    <a:gd name="T44" fmla="*/ 12 w 123"/>
                    <a:gd name="T45" fmla="*/ 43 h 183"/>
                    <a:gd name="T46" fmla="*/ 7 w 123"/>
                    <a:gd name="T47" fmla="*/ 71 h 183"/>
                    <a:gd name="T48" fmla="*/ 3 w 123"/>
                    <a:gd name="T49" fmla="*/ 75 h 183"/>
                    <a:gd name="T50" fmla="*/ 0 w 123"/>
                    <a:gd name="T51" fmla="*/ 71 h 183"/>
                    <a:gd name="T52" fmla="*/ 5 w 123"/>
                    <a:gd name="T53" fmla="*/ 41 h 183"/>
                    <a:gd name="T54" fmla="*/ 19 w 123"/>
                    <a:gd name="T55" fmla="*/ 19 h 183"/>
                    <a:gd name="T56" fmla="*/ 39 w 123"/>
                    <a:gd name="T57" fmla="*/ 6 h 183"/>
                    <a:gd name="T58" fmla="*/ 85 w 123"/>
                    <a:gd name="T59" fmla="*/ 6 h 183"/>
                    <a:gd name="T60" fmla="*/ 105 w 123"/>
                    <a:gd name="T61" fmla="*/ 19 h 183"/>
                    <a:gd name="T62" fmla="*/ 118 w 123"/>
                    <a:gd name="T63" fmla="*/ 37 h 183"/>
                    <a:gd name="T64" fmla="*/ 123 w 123"/>
                    <a:gd name="T65" fmla="*/ 61 h 183"/>
                    <a:gd name="T66" fmla="*/ 119 w 123"/>
                    <a:gd name="T67" fmla="*/ 79 h 183"/>
                    <a:gd name="T68" fmla="*/ 111 w 123"/>
                    <a:gd name="T69" fmla="*/ 96 h 183"/>
                    <a:gd name="T70" fmla="*/ 100 w 123"/>
                    <a:gd name="T71" fmla="*/ 110 h 183"/>
                    <a:gd name="T72" fmla="*/ 89 w 123"/>
                    <a:gd name="T73" fmla="*/ 122 h 183"/>
                    <a:gd name="T74" fmla="*/ 64 w 123"/>
                    <a:gd name="T75" fmla="*/ 146 h 183"/>
                    <a:gd name="T76" fmla="*/ 118 w 123"/>
                    <a:gd name="T77" fmla="*/ 146 h 183"/>
                    <a:gd name="T78" fmla="*/ 122 w 123"/>
                    <a:gd name="T79" fmla="*/ 150 h 183"/>
                    <a:gd name="T80" fmla="*/ 122 w 123"/>
                    <a:gd name="T81" fmla="*/ 180 h 183"/>
                    <a:gd name="T82" fmla="*/ 118 w 123"/>
                    <a:gd name="T8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83">
                      <a:moveTo>
                        <a:pt x="118" y="183"/>
                      </a:moveTo>
                      <a:cubicBezTo>
                        <a:pt x="4" y="183"/>
                        <a:pt x="4" y="183"/>
                        <a:pt x="4" y="183"/>
                      </a:cubicBezTo>
                      <a:cubicBezTo>
                        <a:pt x="2" y="183"/>
                        <a:pt x="0" y="182"/>
                        <a:pt x="0" y="180"/>
                      </a:cubicBezTo>
                      <a:cubicBezTo>
                        <a:pt x="0" y="157"/>
                        <a:pt x="0" y="157"/>
                        <a:pt x="0" y="157"/>
                      </a:cubicBezTo>
                      <a:cubicBezTo>
                        <a:pt x="0" y="155"/>
                        <a:pt x="2" y="154"/>
                        <a:pt x="4" y="154"/>
                      </a:cubicBezTo>
                      <a:cubicBezTo>
                        <a:pt x="6" y="154"/>
                        <a:pt x="7" y="155"/>
                        <a:pt x="7" y="157"/>
                      </a:cubicBezTo>
                      <a:cubicBezTo>
                        <a:pt x="7" y="176"/>
                        <a:pt x="7" y="176"/>
                        <a:pt x="7" y="176"/>
                      </a:cubicBezTo>
                      <a:cubicBezTo>
                        <a:pt x="115" y="176"/>
                        <a:pt x="115" y="176"/>
                        <a:pt x="115" y="176"/>
                      </a:cubicBezTo>
                      <a:cubicBezTo>
                        <a:pt x="115" y="153"/>
                        <a:pt x="115" y="153"/>
                        <a:pt x="115" y="153"/>
                      </a:cubicBezTo>
                      <a:cubicBezTo>
                        <a:pt x="55" y="153"/>
                        <a:pt x="55" y="153"/>
                        <a:pt x="55" y="153"/>
                      </a:cubicBezTo>
                      <a:cubicBezTo>
                        <a:pt x="54" y="153"/>
                        <a:pt x="52" y="153"/>
                        <a:pt x="52" y="151"/>
                      </a:cubicBezTo>
                      <a:cubicBezTo>
                        <a:pt x="51" y="150"/>
                        <a:pt x="52" y="148"/>
                        <a:pt x="53" y="147"/>
                      </a:cubicBezTo>
                      <a:cubicBezTo>
                        <a:pt x="84" y="116"/>
                        <a:pt x="84" y="116"/>
                        <a:pt x="84" y="116"/>
                      </a:cubicBezTo>
                      <a:cubicBezTo>
                        <a:pt x="87" y="113"/>
                        <a:pt x="91" y="109"/>
                        <a:pt x="95" y="105"/>
                      </a:cubicBezTo>
                      <a:cubicBezTo>
                        <a:pt x="98" y="101"/>
                        <a:pt x="102" y="97"/>
                        <a:pt x="105" y="92"/>
                      </a:cubicBezTo>
                      <a:cubicBezTo>
                        <a:pt x="108" y="87"/>
                        <a:pt x="111" y="82"/>
                        <a:pt x="113" y="77"/>
                      </a:cubicBezTo>
                      <a:cubicBezTo>
                        <a:pt x="114" y="72"/>
                        <a:pt x="115" y="66"/>
                        <a:pt x="115" y="61"/>
                      </a:cubicBezTo>
                      <a:cubicBezTo>
                        <a:pt x="115" y="53"/>
                        <a:pt x="114" y="47"/>
                        <a:pt x="111" y="40"/>
                      </a:cubicBezTo>
                      <a:cubicBezTo>
                        <a:pt x="108" y="34"/>
                        <a:pt x="104" y="29"/>
                        <a:pt x="100" y="24"/>
                      </a:cubicBezTo>
                      <a:cubicBezTo>
                        <a:pt x="95" y="20"/>
                        <a:pt x="89" y="16"/>
                        <a:pt x="82" y="13"/>
                      </a:cubicBezTo>
                      <a:cubicBezTo>
                        <a:pt x="70" y="8"/>
                        <a:pt x="55" y="8"/>
                        <a:pt x="41" y="13"/>
                      </a:cubicBezTo>
                      <a:cubicBezTo>
                        <a:pt x="35" y="15"/>
                        <a:pt x="29" y="19"/>
                        <a:pt x="24" y="24"/>
                      </a:cubicBezTo>
                      <a:cubicBezTo>
                        <a:pt x="19" y="29"/>
                        <a:pt x="15" y="36"/>
                        <a:pt x="12" y="43"/>
                      </a:cubicBezTo>
                      <a:cubicBezTo>
                        <a:pt x="9" y="51"/>
                        <a:pt x="7" y="61"/>
                        <a:pt x="7" y="71"/>
                      </a:cubicBezTo>
                      <a:cubicBezTo>
                        <a:pt x="7" y="74"/>
                        <a:pt x="5" y="75"/>
                        <a:pt x="3" y="75"/>
                      </a:cubicBezTo>
                      <a:cubicBezTo>
                        <a:pt x="1" y="75"/>
                        <a:pt x="0" y="73"/>
                        <a:pt x="0" y="71"/>
                      </a:cubicBezTo>
                      <a:cubicBezTo>
                        <a:pt x="0" y="60"/>
                        <a:pt x="2" y="49"/>
                        <a:pt x="5" y="41"/>
                      </a:cubicBezTo>
                      <a:cubicBezTo>
                        <a:pt x="9" y="32"/>
                        <a:pt x="13" y="25"/>
                        <a:pt x="19" y="19"/>
                      </a:cubicBezTo>
                      <a:cubicBezTo>
                        <a:pt x="25" y="13"/>
                        <a:pt x="31" y="9"/>
                        <a:pt x="39" y="6"/>
                      </a:cubicBezTo>
                      <a:cubicBezTo>
                        <a:pt x="54" y="0"/>
                        <a:pt x="71" y="1"/>
                        <a:pt x="85" y="6"/>
                      </a:cubicBezTo>
                      <a:cubicBezTo>
                        <a:pt x="93" y="9"/>
                        <a:pt x="99" y="14"/>
                        <a:pt x="105" y="19"/>
                      </a:cubicBezTo>
                      <a:cubicBezTo>
                        <a:pt x="110" y="24"/>
                        <a:pt x="115" y="30"/>
                        <a:pt x="118" y="37"/>
                      </a:cubicBezTo>
                      <a:cubicBezTo>
                        <a:pt x="121" y="45"/>
                        <a:pt x="123" y="52"/>
                        <a:pt x="123" y="61"/>
                      </a:cubicBezTo>
                      <a:cubicBezTo>
                        <a:pt x="123" y="67"/>
                        <a:pt x="122" y="73"/>
                        <a:pt x="119" y="79"/>
                      </a:cubicBezTo>
                      <a:cubicBezTo>
                        <a:pt x="117" y="85"/>
                        <a:pt x="115" y="91"/>
                        <a:pt x="111" y="96"/>
                      </a:cubicBezTo>
                      <a:cubicBezTo>
                        <a:pt x="108" y="101"/>
                        <a:pt x="104" y="106"/>
                        <a:pt x="100" y="110"/>
                      </a:cubicBezTo>
                      <a:cubicBezTo>
                        <a:pt x="96" y="114"/>
                        <a:pt x="93" y="118"/>
                        <a:pt x="89" y="122"/>
                      </a:cubicBezTo>
                      <a:cubicBezTo>
                        <a:pt x="64" y="146"/>
                        <a:pt x="64" y="146"/>
                        <a:pt x="64" y="146"/>
                      </a:cubicBezTo>
                      <a:cubicBezTo>
                        <a:pt x="118" y="146"/>
                        <a:pt x="118" y="146"/>
                        <a:pt x="118" y="146"/>
                      </a:cubicBezTo>
                      <a:cubicBezTo>
                        <a:pt x="120" y="146"/>
                        <a:pt x="122" y="148"/>
                        <a:pt x="122" y="150"/>
                      </a:cubicBezTo>
                      <a:cubicBezTo>
                        <a:pt x="122" y="180"/>
                        <a:pt x="122" y="180"/>
                        <a:pt x="122" y="180"/>
                      </a:cubicBezTo>
                      <a:cubicBezTo>
                        <a:pt x="122" y="182"/>
                        <a:pt x="120" y="183"/>
                        <a:pt x="118" y="18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9" name="Oval 14">
                  <a:extLst>
                    <a:ext uri="{FF2B5EF4-FFF2-40B4-BE49-F238E27FC236}">
                      <a16:creationId xmlns:a16="http://schemas.microsoft.com/office/drawing/2014/main" id="{FB7DEC16-425E-404A-AEC7-3F6D05D82015}"/>
                    </a:ext>
                  </a:extLst>
                </p:cNvPr>
                <p:cNvSpPr>
                  <a:spLocks noChangeArrowheads="1"/>
                </p:cNvSpPr>
                <p:nvPr/>
              </p:nvSpPr>
              <p:spPr bwMode="auto">
                <a:xfrm>
                  <a:off x="3081338" y="2794000"/>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0" name="Oval 15">
                  <a:extLst>
                    <a:ext uri="{FF2B5EF4-FFF2-40B4-BE49-F238E27FC236}">
                      <a16:creationId xmlns:a16="http://schemas.microsoft.com/office/drawing/2014/main" id="{A2E39E5D-8ED3-4865-8CE5-15D99208183A}"/>
                    </a:ext>
                  </a:extLst>
                </p:cNvPr>
                <p:cNvSpPr>
                  <a:spLocks noChangeArrowheads="1"/>
                </p:cNvSpPr>
                <p:nvPr/>
              </p:nvSpPr>
              <p:spPr bwMode="auto">
                <a:xfrm>
                  <a:off x="2638425" y="34178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1" name="Oval 16">
                  <a:extLst>
                    <a:ext uri="{FF2B5EF4-FFF2-40B4-BE49-F238E27FC236}">
                      <a16:creationId xmlns:a16="http://schemas.microsoft.com/office/drawing/2014/main" id="{60B05E55-B5D0-4DF5-BB63-A34F6FC6C3CF}"/>
                    </a:ext>
                  </a:extLst>
                </p:cNvPr>
                <p:cNvSpPr>
                  <a:spLocks noChangeArrowheads="1"/>
                </p:cNvSpPr>
                <p:nvPr/>
              </p:nvSpPr>
              <p:spPr bwMode="auto">
                <a:xfrm>
                  <a:off x="3571875" y="21463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2" name="Oval 17">
                  <a:extLst>
                    <a:ext uri="{FF2B5EF4-FFF2-40B4-BE49-F238E27FC236}">
                      <a16:creationId xmlns:a16="http://schemas.microsoft.com/office/drawing/2014/main" id="{6D40B69B-72FF-4CF3-9D61-F9A287904AF8}"/>
                    </a:ext>
                  </a:extLst>
                </p:cNvPr>
                <p:cNvSpPr>
                  <a:spLocks noChangeArrowheads="1"/>
                </p:cNvSpPr>
                <p:nvPr/>
              </p:nvSpPr>
              <p:spPr bwMode="auto">
                <a:xfrm>
                  <a:off x="3081338" y="2262188"/>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3" name="Oval 18">
                  <a:extLst>
                    <a:ext uri="{FF2B5EF4-FFF2-40B4-BE49-F238E27FC236}">
                      <a16:creationId xmlns:a16="http://schemas.microsoft.com/office/drawing/2014/main" id="{AC51314F-9B07-4F63-B415-B45EABFB5FEC}"/>
                    </a:ext>
                  </a:extLst>
                </p:cNvPr>
                <p:cNvSpPr>
                  <a:spLocks noChangeArrowheads="1"/>
                </p:cNvSpPr>
                <p:nvPr/>
              </p:nvSpPr>
              <p:spPr bwMode="auto">
                <a:xfrm>
                  <a:off x="3489325" y="23891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07" name="组合 106">
                <a:extLst>
                  <a:ext uri="{FF2B5EF4-FFF2-40B4-BE49-F238E27FC236}">
                    <a16:creationId xmlns:a16="http://schemas.microsoft.com/office/drawing/2014/main" id="{6998ABAC-F3B6-4E0A-B0E5-6ED1956958B3}"/>
                  </a:ext>
                </a:extLst>
              </p:cNvPr>
              <p:cNvGrpSpPr/>
              <p:nvPr/>
            </p:nvGrpSpPr>
            <p:grpSpPr>
              <a:xfrm>
                <a:off x="4411926" y="1285643"/>
                <a:ext cx="1558925" cy="2127251"/>
                <a:chOff x="4424363" y="1649412"/>
                <a:chExt cx="1558925" cy="2127251"/>
              </a:xfrm>
            </p:grpSpPr>
            <p:sp>
              <p:nvSpPr>
                <p:cNvPr id="118" name="Freeform 22">
                  <a:extLst>
                    <a:ext uri="{FF2B5EF4-FFF2-40B4-BE49-F238E27FC236}">
                      <a16:creationId xmlns:a16="http://schemas.microsoft.com/office/drawing/2014/main" id="{0D43E19C-C9BB-449D-8863-220491C756F5}"/>
                    </a:ext>
                  </a:extLst>
                </p:cNvPr>
                <p:cNvSpPr/>
                <p:nvPr/>
              </p:nvSpPr>
              <p:spPr bwMode="auto">
                <a:xfrm>
                  <a:off x="5191125" y="1671638"/>
                  <a:ext cx="23812" cy="2070100"/>
                </a:xfrm>
                <a:custGeom>
                  <a:avLst/>
                  <a:gdLst>
                    <a:gd name="T0" fmla="*/ 1 w 2"/>
                    <a:gd name="T1" fmla="*/ 179 h 179"/>
                    <a:gd name="T2" fmla="*/ 0 w 2"/>
                    <a:gd name="T3" fmla="*/ 178 h 179"/>
                    <a:gd name="T4" fmla="*/ 0 w 2"/>
                    <a:gd name="T5" fmla="*/ 1 h 179"/>
                    <a:gd name="T6" fmla="*/ 1 w 2"/>
                    <a:gd name="T7" fmla="*/ 0 h 179"/>
                    <a:gd name="T8" fmla="*/ 2 w 2"/>
                    <a:gd name="T9" fmla="*/ 1 h 179"/>
                    <a:gd name="T10" fmla="*/ 2 w 2"/>
                    <a:gd name="T11" fmla="*/ 178 h 179"/>
                    <a:gd name="T12" fmla="*/ 1 w 2"/>
                    <a:gd name="T13" fmla="*/ 179 h 179"/>
                  </a:gdLst>
                  <a:ahLst/>
                  <a:cxnLst>
                    <a:cxn ang="0">
                      <a:pos x="T0" y="T1"/>
                    </a:cxn>
                    <a:cxn ang="0">
                      <a:pos x="T2" y="T3"/>
                    </a:cxn>
                    <a:cxn ang="0">
                      <a:pos x="T4" y="T5"/>
                    </a:cxn>
                    <a:cxn ang="0">
                      <a:pos x="T6" y="T7"/>
                    </a:cxn>
                    <a:cxn ang="0">
                      <a:pos x="T8" y="T9"/>
                    </a:cxn>
                    <a:cxn ang="0">
                      <a:pos x="T10" y="T11"/>
                    </a:cxn>
                    <a:cxn ang="0">
                      <a:pos x="T12" y="T13"/>
                    </a:cxn>
                  </a:cxnLst>
                  <a:rect l="0" t="0" r="r" b="b"/>
                  <a:pathLst>
                    <a:path w="2" h="179">
                      <a:moveTo>
                        <a:pt x="1" y="179"/>
                      </a:moveTo>
                      <a:cubicBezTo>
                        <a:pt x="0" y="179"/>
                        <a:pt x="0" y="179"/>
                        <a:pt x="0" y="178"/>
                      </a:cubicBezTo>
                      <a:cubicBezTo>
                        <a:pt x="0" y="1"/>
                        <a:pt x="0" y="1"/>
                        <a:pt x="0" y="1"/>
                      </a:cubicBezTo>
                      <a:cubicBezTo>
                        <a:pt x="0" y="1"/>
                        <a:pt x="0" y="0"/>
                        <a:pt x="1" y="0"/>
                      </a:cubicBezTo>
                      <a:cubicBezTo>
                        <a:pt x="1" y="0"/>
                        <a:pt x="2" y="1"/>
                        <a:pt x="2" y="1"/>
                      </a:cubicBezTo>
                      <a:cubicBezTo>
                        <a:pt x="2" y="178"/>
                        <a:pt x="2" y="178"/>
                        <a:pt x="2" y="178"/>
                      </a:cubicBezTo>
                      <a:cubicBezTo>
                        <a:pt x="2" y="179"/>
                        <a:pt x="1" y="179"/>
                        <a:pt x="1" y="1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9" name="Freeform 23">
                  <a:extLst>
                    <a:ext uri="{FF2B5EF4-FFF2-40B4-BE49-F238E27FC236}">
                      <a16:creationId xmlns:a16="http://schemas.microsoft.com/office/drawing/2014/main" id="{66EF97CD-F988-4046-98AB-9127E7E8BC2B}"/>
                    </a:ext>
                  </a:extLst>
                </p:cNvPr>
                <p:cNvSpPr/>
                <p:nvPr/>
              </p:nvSpPr>
              <p:spPr bwMode="auto">
                <a:xfrm>
                  <a:off x="4679950" y="1925638"/>
                  <a:ext cx="1209675" cy="1203325"/>
                </a:xfrm>
                <a:custGeom>
                  <a:avLst/>
                  <a:gdLst>
                    <a:gd name="T0" fmla="*/ 103 w 104"/>
                    <a:gd name="T1" fmla="*/ 104 h 104"/>
                    <a:gd name="T2" fmla="*/ 102 w 104"/>
                    <a:gd name="T3" fmla="*/ 103 h 104"/>
                    <a:gd name="T4" fmla="*/ 1 w 104"/>
                    <a:gd name="T5" fmla="*/ 2 h 104"/>
                    <a:gd name="T6" fmla="*/ 1 w 104"/>
                    <a:gd name="T7" fmla="*/ 1 h 104"/>
                    <a:gd name="T8" fmla="*/ 2 w 104"/>
                    <a:gd name="T9" fmla="*/ 1 h 104"/>
                    <a:gd name="T10" fmla="*/ 104 w 104"/>
                    <a:gd name="T11" fmla="*/ 102 h 104"/>
                    <a:gd name="T12" fmla="*/ 104 w 104"/>
                    <a:gd name="T13" fmla="*/ 103 h 104"/>
                    <a:gd name="T14" fmla="*/ 103 w 104"/>
                    <a:gd name="T15" fmla="*/ 104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4">
                      <a:moveTo>
                        <a:pt x="103" y="104"/>
                      </a:moveTo>
                      <a:cubicBezTo>
                        <a:pt x="103" y="104"/>
                        <a:pt x="102" y="104"/>
                        <a:pt x="102" y="103"/>
                      </a:cubicBezTo>
                      <a:cubicBezTo>
                        <a:pt x="1" y="2"/>
                        <a:pt x="1" y="2"/>
                        <a:pt x="1" y="2"/>
                      </a:cubicBezTo>
                      <a:cubicBezTo>
                        <a:pt x="0" y="1"/>
                        <a:pt x="0" y="1"/>
                        <a:pt x="1" y="1"/>
                      </a:cubicBezTo>
                      <a:cubicBezTo>
                        <a:pt x="1" y="0"/>
                        <a:pt x="2" y="0"/>
                        <a:pt x="2" y="1"/>
                      </a:cubicBezTo>
                      <a:cubicBezTo>
                        <a:pt x="104" y="102"/>
                        <a:pt x="104" y="102"/>
                        <a:pt x="104" y="102"/>
                      </a:cubicBezTo>
                      <a:cubicBezTo>
                        <a:pt x="104" y="102"/>
                        <a:pt x="104" y="103"/>
                        <a:pt x="104" y="103"/>
                      </a:cubicBezTo>
                      <a:cubicBezTo>
                        <a:pt x="103" y="104"/>
                        <a:pt x="103" y="104"/>
                        <a:pt x="103" y="10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0" name="Freeform 24">
                  <a:extLst>
                    <a:ext uri="{FF2B5EF4-FFF2-40B4-BE49-F238E27FC236}">
                      <a16:creationId xmlns:a16="http://schemas.microsoft.com/office/drawing/2014/main" id="{4084E757-63FF-42C5-A55A-2847E1A8B0B8}"/>
                    </a:ext>
                  </a:extLst>
                </p:cNvPr>
                <p:cNvSpPr/>
                <p:nvPr/>
              </p:nvSpPr>
              <p:spPr bwMode="auto">
                <a:xfrm>
                  <a:off x="5191125" y="3106738"/>
                  <a:ext cx="698500" cy="635000"/>
                </a:xfrm>
                <a:custGeom>
                  <a:avLst/>
                  <a:gdLst>
                    <a:gd name="T0" fmla="*/ 1 w 60"/>
                    <a:gd name="T1" fmla="*/ 55 h 55"/>
                    <a:gd name="T2" fmla="*/ 0 w 60"/>
                    <a:gd name="T3" fmla="*/ 55 h 55"/>
                    <a:gd name="T4" fmla="*/ 0 w 60"/>
                    <a:gd name="T5" fmla="*/ 54 h 55"/>
                    <a:gd name="T6" fmla="*/ 58 w 60"/>
                    <a:gd name="T7" fmla="*/ 0 h 55"/>
                    <a:gd name="T8" fmla="*/ 60 w 60"/>
                    <a:gd name="T9" fmla="*/ 0 h 55"/>
                    <a:gd name="T10" fmla="*/ 60 w 60"/>
                    <a:gd name="T11" fmla="*/ 1 h 55"/>
                    <a:gd name="T12" fmla="*/ 1 w 60"/>
                    <a:gd name="T13" fmla="*/ 55 h 55"/>
                    <a:gd name="T14" fmla="*/ 1 w 60"/>
                    <a:gd name="T15" fmla="*/ 55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55">
                      <a:moveTo>
                        <a:pt x="1" y="55"/>
                      </a:moveTo>
                      <a:cubicBezTo>
                        <a:pt x="0" y="55"/>
                        <a:pt x="0" y="55"/>
                        <a:pt x="0" y="55"/>
                      </a:cubicBezTo>
                      <a:cubicBezTo>
                        <a:pt x="0" y="55"/>
                        <a:pt x="0" y="54"/>
                        <a:pt x="0" y="54"/>
                      </a:cubicBezTo>
                      <a:cubicBezTo>
                        <a:pt x="58" y="0"/>
                        <a:pt x="58" y="0"/>
                        <a:pt x="58" y="0"/>
                      </a:cubicBezTo>
                      <a:cubicBezTo>
                        <a:pt x="59" y="0"/>
                        <a:pt x="59" y="0"/>
                        <a:pt x="60" y="0"/>
                      </a:cubicBezTo>
                      <a:cubicBezTo>
                        <a:pt x="60" y="1"/>
                        <a:pt x="60" y="1"/>
                        <a:pt x="60" y="1"/>
                      </a:cubicBezTo>
                      <a:cubicBezTo>
                        <a:pt x="1" y="55"/>
                        <a:pt x="1" y="55"/>
                        <a:pt x="1" y="55"/>
                      </a:cubicBezTo>
                      <a:cubicBezTo>
                        <a:pt x="1" y="55"/>
                        <a:pt x="1" y="55"/>
                        <a:pt x="1" y="5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1" name="Freeform 25">
                  <a:extLst>
                    <a:ext uri="{FF2B5EF4-FFF2-40B4-BE49-F238E27FC236}">
                      <a16:creationId xmlns:a16="http://schemas.microsoft.com/office/drawing/2014/main" id="{29D7BDC3-1C53-4C41-936D-F7ACF45CCF6F}"/>
                    </a:ext>
                  </a:extLst>
                </p:cNvPr>
                <p:cNvSpPr/>
                <p:nvPr/>
              </p:nvSpPr>
              <p:spPr bwMode="auto">
                <a:xfrm>
                  <a:off x="5191125" y="1671638"/>
                  <a:ext cx="698500" cy="1457325"/>
                </a:xfrm>
                <a:custGeom>
                  <a:avLst/>
                  <a:gdLst>
                    <a:gd name="T0" fmla="*/ 59 w 60"/>
                    <a:gd name="T1" fmla="*/ 126 h 126"/>
                    <a:gd name="T2" fmla="*/ 58 w 60"/>
                    <a:gd name="T3" fmla="*/ 125 h 126"/>
                    <a:gd name="T4" fmla="*/ 0 w 60"/>
                    <a:gd name="T5" fmla="*/ 2 h 126"/>
                    <a:gd name="T6" fmla="*/ 0 w 60"/>
                    <a:gd name="T7" fmla="*/ 1 h 126"/>
                    <a:gd name="T8" fmla="*/ 1 w 60"/>
                    <a:gd name="T9" fmla="*/ 1 h 126"/>
                    <a:gd name="T10" fmla="*/ 60 w 60"/>
                    <a:gd name="T11" fmla="*/ 124 h 126"/>
                    <a:gd name="T12" fmla="*/ 59 w 60"/>
                    <a:gd name="T13" fmla="*/ 126 h 126"/>
                    <a:gd name="T14" fmla="*/ 59 w 60"/>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126">
                      <a:moveTo>
                        <a:pt x="59" y="126"/>
                      </a:moveTo>
                      <a:cubicBezTo>
                        <a:pt x="59" y="126"/>
                        <a:pt x="58" y="126"/>
                        <a:pt x="58" y="125"/>
                      </a:cubicBezTo>
                      <a:cubicBezTo>
                        <a:pt x="0" y="2"/>
                        <a:pt x="0" y="2"/>
                        <a:pt x="0" y="2"/>
                      </a:cubicBezTo>
                      <a:cubicBezTo>
                        <a:pt x="0" y="1"/>
                        <a:pt x="0" y="1"/>
                        <a:pt x="0" y="1"/>
                      </a:cubicBezTo>
                      <a:cubicBezTo>
                        <a:pt x="1" y="0"/>
                        <a:pt x="1" y="1"/>
                        <a:pt x="1" y="1"/>
                      </a:cubicBezTo>
                      <a:cubicBezTo>
                        <a:pt x="60" y="124"/>
                        <a:pt x="60" y="124"/>
                        <a:pt x="60" y="124"/>
                      </a:cubicBezTo>
                      <a:cubicBezTo>
                        <a:pt x="60" y="125"/>
                        <a:pt x="60" y="125"/>
                        <a:pt x="59" y="126"/>
                      </a:cubicBezTo>
                      <a:cubicBezTo>
                        <a:pt x="59" y="126"/>
                        <a:pt x="59" y="126"/>
                        <a:pt x="59" y="1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2" name="Freeform 26">
                  <a:extLst>
                    <a:ext uri="{FF2B5EF4-FFF2-40B4-BE49-F238E27FC236}">
                      <a16:creationId xmlns:a16="http://schemas.microsoft.com/office/drawing/2014/main" id="{69E2ED75-8D2D-49F8-A244-5784805955F6}"/>
                    </a:ext>
                  </a:extLst>
                </p:cNvPr>
                <p:cNvSpPr/>
                <p:nvPr/>
              </p:nvSpPr>
              <p:spPr bwMode="auto">
                <a:xfrm>
                  <a:off x="5191125" y="1925638"/>
                  <a:ext cx="523875" cy="1816100"/>
                </a:xfrm>
                <a:custGeom>
                  <a:avLst/>
                  <a:gdLst>
                    <a:gd name="T0" fmla="*/ 1 w 45"/>
                    <a:gd name="T1" fmla="*/ 157 h 157"/>
                    <a:gd name="T2" fmla="*/ 0 w 45"/>
                    <a:gd name="T3" fmla="*/ 157 h 157"/>
                    <a:gd name="T4" fmla="*/ 0 w 45"/>
                    <a:gd name="T5" fmla="*/ 156 h 157"/>
                    <a:gd name="T6" fmla="*/ 43 w 45"/>
                    <a:gd name="T7" fmla="*/ 1 h 157"/>
                    <a:gd name="T8" fmla="*/ 44 w 45"/>
                    <a:gd name="T9" fmla="*/ 0 h 157"/>
                    <a:gd name="T10" fmla="*/ 45 w 45"/>
                    <a:gd name="T11" fmla="*/ 1 h 157"/>
                    <a:gd name="T12" fmla="*/ 2 w 45"/>
                    <a:gd name="T13" fmla="*/ 157 h 157"/>
                    <a:gd name="T14" fmla="*/ 1 w 45"/>
                    <a:gd name="T15" fmla="*/ 15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57">
                      <a:moveTo>
                        <a:pt x="1" y="157"/>
                      </a:moveTo>
                      <a:cubicBezTo>
                        <a:pt x="1" y="157"/>
                        <a:pt x="0" y="157"/>
                        <a:pt x="0" y="157"/>
                      </a:cubicBezTo>
                      <a:cubicBezTo>
                        <a:pt x="0" y="157"/>
                        <a:pt x="0" y="157"/>
                        <a:pt x="0" y="156"/>
                      </a:cubicBezTo>
                      <a:cubicBezTo>
                        <a:pt x="43" y="1"/>
                        <a:pt x="43" y="1"/>
                        <a:pt x="43" y="1"/>
                      </a:cubicBezTo>
                      <a:cubicBezTo>
                        <a:pt x="43" y="0"/>
                        <a:pt x="44" y="0"/>
                        <a:pt x="44" y="0"/>
                      </a:cubicBezTo>
                      <a:cubicBezTo>
                        <a:pt x="45" y="0"/>
                        <a:pt x="45" y="1"/>
                        <a:pt x="45" y="1"/>
                      </a:cubicBezTo>
                      <a:cubicBezTo>
                        <a:pt x="2" y="157"/>
                        <a:pt x="2" y="157"/>
                        <a:pt x="2" y="157"/>
                      </a:cubicBezTo>
                      <a:cubicBezTo>
                        <a:pt x="1" y="157"/>
                        <a:pt x="1" y="157"/>
                        <a:pt x="1" y="1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3" name="Freeform 27">
                  <a:extLst>
                    <a:ext uri="{FF2B5EF4-FFF2-40B4-BE49-F238E27FC236}">
                      <a16:creationId xmlns:a16="http://schemas.microsoft.com/office/drawing/2014/main" id="{7372181F-6054-4BB7-8EFE-10D3F2D43C62}"/>
                    </a:ext>
                  </a:extLst>
                </p:cNvPr>
                <p:cNvSpPr>
                  <a:spLocks noEditPoints="1"/>
                </p:cNvSpPr>
                <p:nvPr/>
              </p:nvSpPr>
              <p:spPr bwMode="auto">
                <a:xfrm>
                  <a:off x="4424363" y="1649412"/>
                  <a:ext cx="1558925" cy="2127251"/>
                </a:xfrm>
                <a:custGeom>
                  <a:avLst/>
                  <a:gdLst>
                    <a:gd name="T0" fmla="*/ 67 w 134"/>
                    <a:gd name="T1" fmla="*/ 184 h 184"/>
                    <a:gd name="T2" fmla="*/ 36 w 134"/>
                    <a:gd name="T3" fmla="*/ 175 h 184"/>
                    <a:gd name="T4" fmla="*/ 16 w 134"/>
                    <a:gd name="T5" fmla="*/ 153 h 184"/>
                    <a:gd name="T6" fmla="*/ 4 w 134"/>
                    <a:gd name="T7" fmla="*/ 124 h 184"/>
                    <a:gd name="T8" fmla="*/ 0 w 134"/>
                    <a:gd name="T9" fmla="*/ 91 h 184"/>
                    <a:gd name="T10" fmla="*/ 4 w 134"/>
                    <a:gd name="T11" fmla="*/ 58 h 184"/>
                    <a:gd name="T12" fmla="*/ 16 w 134"/>
                    <a:gd name="T13" fmla="*/ 29 h 184"/>
                    <a:gd name="T14" fmla="*/ 37 w 134"/>
                    <a:gd name="T15" fmla="*/ 8 h 184"/>
                    <a:gd name="T16" fmla="*/ 67 w 134"/>
                    <a:gd name="T17" fmla="*/ 0 h 184"/>
                    <a:gd name="T18" fmla="*/ 96 w 134"/>
                    <a:gd name="T19" fmla="*/ 8 h 184"/>
                    <a:gd name="T20" fmla="*/ 117 w 134"/>
                    <a:gd name="T21" fmla="*/ 29 h 184"/>
                    <a:gd name="T22" fmla="*/ 130 w 134"/>
                    <a:gd name="T23" fmla="*/ 58 h 184"/>
                    <a:gd name="T24" fmla="*/ 134 w 134"/>
                    <a:gd name="T25" fmla="*/ 91 h 184"/>
                    <a:gd name="T26" fmla="*/ 130 w 134"/>
                    <a:gd name="T27" fmla="*/ 124 h 184"/>
                    <a:gd name="T28" fmla="*/ 118 w 134"/>
                    <a:gd name="T29" fmla="*/ 153 h 184"/>
                    <a:gd name="T30" fmla="*/ 97 w 134"/>
                    <a:gd name="T31" fmla="*/ 175 h 184"/>
                    <a:gd name="T32" fmla="*/ 67 w 134"/>
                    <a:gd name="T33" fmla="*/ 184 h 184"/>
                    <a:gd name="T34" fmla="*/ 67 w 134"/>
                    <a:gd name="T35" fmla="*/ 7 h 184"/>
                    <a:gd name="T36" fmla="*/ 41 w 134"/>
                    <a:gd name="T37" fmla="*/ 14 h 184"/>
                    <a:gd name="T38" fmla="*/ 22 w 134"/>
                    <a:gd name="T39" fmla="*/ 33 h 184"/>
                    <a:gd name="T40" fmla="*/ 11 w 134"/>
                    <a:gd name="T41" fmla="*/ 60 h 184"/>
                    <a:gd name="T42" fmla="*/ 7 w 134"/>
                    <a:gd name="T43" fmla="*/ 91 h 184"/>
                    <a:gd name="T44" fmla="*/ 11 w 134"/>
                    <a:gd name="T45" fmla="*/ 122 h 184"/>
                    <a:gd name="T46" fmla="*/ 22 w 134"/>
                    <a:gd name="T47" fmla="*/ 150 h 184"/>
                    <a:gd name="T48" fmla="*/ 41 w 134"/>
                    <a:gd name="T49" fmla="*/ 169 h 184"/>
                    <a:gd name="T50" fmla="*/ 67 w 134"/>
                    <a:gd name="T51" fmla="*/ 177 h 184"/>
                    <a:gd name="T52" fmla="*/ 93 w 134"/>
                    <a:gd name="T53" fmla="*/ 169 h 184"/>
                    <a:gd name="T54" fmla="*/ 111 w 134"/>
                    <a:gd name="T55" fmla="*/ 150 h 184"/>
                    <a:gd name="T56" fmla="*/ 123 w 134"/>
                    <a:gd name="T57" fmla="*/ 122 h 184"/>
                    <a:gd name="T58" fmla="*/ 126 w 134"/>
                    <a:gd name="T59" fmla="*/ 91 h 184"/>
                    <a:gd name="T60" fmla="*/ 123 w 134"/>
                    <a:gd name="T61" fmla="*/ 60 h 184"/>
                    <a:gd name="T62" fmla="*/ 111 w 134"/>
                    <a:gd name="T63" fmla="*/ 33 h 184"/>
                    <a:gd name="T64" fmla="*/ 92 w 134"/>
                    <a:gd name="T65" fmla="*/ 14 h 184"/>
                    <a:gd name="T66" fmla="*/ 67 w 134"/>
                    <a:gd name="T67"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 h="184">
                      <a:moveTo>
                        <a:pt x="67" y="184"/>
                      </a:moveTo>
                      <a:cubicBezTo>
                        <a:pt x="55" y="184"/>
                        <a:pt x="45" y="181"/>
                        <a:pt x="36" y="175"/>
                      </a:cubicBezTo>
                      <a:cubicBezTo>
                        <a:pt x="28" y="170"/>
                        <a:pt x="21" y="162"/>
                        <a:pt x="16" y="153"/>
                      </a:cubicBezTo>
                      <a:cubicBezTo>
                        <a:pt x="10" y="145"/>
                        <a:pt x="6" y="135"/>
                        <a:pt x="4" y="124"/>
                      </a:cubicBezTo>
                      <a:cubicBezTo>
                        <a:pt x="1" y="113"/>
                        <a:pt x="0" y="102"/>
                        <a:pt x="0" y="91"/>
                      </a:cubicBezTo>
                      <a:cubicBezTo>
                        <a:pt x="0" y="80"/>
                        <a:pt x="1" y="69"/>
                        <a:pt x="4" y="58"/>
                      </a:cubicBezTo>
                      <a:cubicBezTo>
                        <a:pt x="6" y="48"/>
                        <a:pt x="10" y="38"/>
                        <a:pt x="16" y="29"/>
                      </a:cubicBezTo>
                      <a:cubicBezTo>
                        <a:pt x="21" y="20"/>
                        <a:pt x="29" y="13"/>
                        <a:pt x="37" y="8"/>
                      </a:cubicBezTo>
                      <a:cubicBezTo>
                        <a:pt x="45" y="2"/>
                        <a:pt x="55" y="0"/>
                        <a:pt x="67" y="0"/>
                      </a:cubicBezTo>
                      <a:cubicBezTo>
                        <a:pt x="78" y="0"/>
                        <a:pt x="88" y="2"/>
                        <a:pt x="96" y="8"/>
                      </a:cubicBezTo>
                      <a:cubicBezTo>
                        <a:pt x="105" y="13"/>
                        <a:pt x="112" y="20"/>
                        <a:pt x="117" y="29"/>
                      </a:cubicBezTo>
                      <a:cubicBezTo>
                        <a:pt x="123" y="38"/>
                        <a:pt x="127" y="48"/>
                        <a:pt x="130" y="58"/>
                      </a:cubicBezTo>
                      <a:cubicBezTo>
                        <a:pt x="132" y="69"/>
                        <a:pt x="134" y="80"/>
                        <a:pt x="134" y="91"/>
                      </a:cubicBezTo>
                      <a:cubicBezTo>
                        <a:pt x="134" y="102"/>
                        <a:pt x="132" y="113"/>
                        <a:pt x="130" y="124"/>
                      </a:cubicBezTo>
                      <a:cubicBezTo>
                        <a:pt x="127" y="135"/>
                        <a:pt x="123" y="145"/>
                        <a:pt x="118" y="153"/>
                      </a:cubicBezTo>
                      <a:cubicBezTo>
                        <a:pt x="112" y="162"/>
                        <a:pt x="105" y="170"/>
                        <a:pt x="97" y="175"/>
                      </a:cubicBezTo>
                      <a:cubicBezTo>
                        <a:pt x="88" y="181"/>
                        <a:pt x="78" y="184"/>
                        <a:pt x="67" y="184"/>
                      </a:cubicBezTo>
                      <a:close/>
                      <a:moveTo>
                        <a:pt x="67" y="7"/>
                      </a:moveTo>
                      <a:cubicBezTo>
                        <a:pt x="57" y="7"/>
                        <a:pt x="48" y="9"/>
                        <a:pt x="41" y="14"/>
                      </a:cubicBezTo>
                      <a:cubicBezTo>
                        <a:pt x="33" y="19"/>
                        <a:pt x="27" y="25"/>
                        <a:pt x="22" y="33"/>
                      </a:cubicBezTo>
                      <a:cubicBezTo>
                        <a:pt x="17" y="41"/>
                        <a:pt x="13" y="50"/>
                        <a:pt x="11" y="60"/>
                      </a:cubicBezTo>
                      <a:cubicBezTo>
                        <a:pt x="8" y="70"/>
                        <a:pt x="7" y="81"/>
                        <a:pt x="7" y="91"/>
                      </a:cubicBezTo>
                      <a:cubicBezTo>
                        <a:pt x="7" y="101"/>
                        <a:pt x="8" y="112"/>
                        <a:pt x="11" y="122"/>
                      </a:cubicBezTo>
                      <a:cubicBezTo>
                        <a:pt x="13" y="132"/>
                        <a:pt x="17" y="141"/>
                        <a:pt x="22" y="150"/>
                      </a:cubicBezTo>
                      <a:cubicBezTo>
                        <a:pt x="27" y="158"/>
                        <a:pt x="33" y="164"/>
                        <a:pt x="41" y="169"/>
                      </a:cubicBezTo>
                      <a:cubicBezTo>
                        <a:pt x="48" y="174"/>
                        <a:pt x="57" y="177"/>
                        <a:pt x="67" y="177"/>
                      </a:cubicBezTo>
                      <a:cubicBezTo>
                        <a:pt x="76" y="177"/>
                        <a:pt x="85" y="174"/>
                        <a:pt x="93" y="169"/>
                      </a:cubicBezTo>
                      <a:cubicBezTo>
                        <a:pt x="100" y="164"/>
                        <a:pt x="106" y="158"/>
                        <a:pt x="111" y="150"/>
                      </a:cubicBezTo>
                      <a:cubicBezTo>
                        <a:pt x="116" y="141"/>
                        <a:pt x="120" y="132"/>
                        <a:pt x="123" y="122"/>
                      </a:cubicBezTo>
                      <a:cubicBezTo>
                        <a:pt x="125" y="112"/>
                        <a:pt x="126" y="101"/>
                        <a:pt x="126" y="91"/>
                      </a:cubicBezTo>
                      <a:cubicBezTo>
                        <a:pt x="126" y="81"/>
                        <a:pt x="125" y="70"/>
                        <a:pt x="123" y="60"/>
                      </a:cubicBezTo>
                      <a:cubicBezTo>
                        <a:pt x="120" y="50"/>
                        <a:pt x="116" y="41"/>
                        <a:pt x="111" y="33"/>
                      </a:cubicBezTo>
                      <a:cubicBezTo>
                        <a:pt x="106" y="25"/>
                        <a:pt x="100" y="19"/>
                        <a:pt x="92" y="14"/>
                      </a:cubicBezTo>
                      <a:cubicBezTo>
                        <a:pt x="85" y="9"/>
                        <a:pt x="77" y="7"/>
                        <a:pt x="67"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4" name="Oval 28">
                  <a:extLst>
                    <a:ext uri="{FF2B5EF4-FFF2-40B4-BE49-F238E27FC236}">
                      <a16:creationId xmlns:a16="http://schemas.microsoft.com/office/drawing/2014/main" id="{D5B92AA2-AFBF-428A-8716-4D883FCD930C}"/>
                    </a:ext>
                  </a:extLst>
                </p:cNvPr>
                <p:cNvSpPr>
                  <a:spLocks noChangeArrowheads="1"/>
                </p:cNvSpPr>
                <p:nvPr/>
              </p:nvSpPr>
              <p:spPr bwMode="auto">
                <a:xfrm>
                  <a:off x="5145088" y="2389188"/>
                  <a:ext cx="115887"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5" name="Oval 29">
                  <a:extLst>
                    <a:ext uri="{FF2B5EF4-FFF2-40B4-BE49-F238E27FC236}">
                      <a16:creationId xmlns:a16="http://schemas.microsoft.com/office/drawing/2014/main" id="{B4A244BE-2687-4EF9-BC4F-5EA4E1CE43D8}"/>
                    </a:ext>
                  </a:extLst>
                </p:cNvPr>
                <p:cNvSpPr>
                  <a:spLocks noChangeArrowheads="1"/>
                </p:cNvSpPr>
                <p:nvPr/>
              </p:nvSpPr>
              <p:spPr bwMode="auto">
                <a:xfrm>
                  <a:off x="5505450" y="2389188"/>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6" name="Oval 30">
                  <a:extLst>
                    <a:ext uri="{FF2B5EF4-FFF2-40B4-BE49-F238E27FC236}">
                      <a16:creationId xmlns:a16="http://schemas.microsoft.com/office/drawing/2014/main" id="{05B387F3-F723-4C69-8D2D-B1D96D1C0310}"/>
                    </a:ext>
                  </a:extLst>
                </p:cNvPr>
                <p:cNvSpPr>
                  <a:spLocks noChangeArrowheads="1"/>
                </p:cNvSpPr>
                <p:nvPr/>
              </p:nvSpPr>
              <p:spPr bwMode="auto">
                <a:xfrm>
                  <a:off x="5424488" y="26670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7" name="Oval 31">
                  <a:extLst>
                    <a:ext uri="{FF2B5EF4-FFF2-40B4-BE49-F238E27FC236}">
                      <a16:creationId xmlns:a16="http://schemas.microsoft.com/office/drawing/2014/main" id="{B96B520C-7BB8-4FF2-AE57-9EC067FC6B5A}"/>
                    </a:ext>
                  </a:extLst>
                </p:cNvPr>
                <p:cNvSpPr>
                  <a:spLocks noChangeArrowheads="1"/>
                </p:cNvSpPr>
                <p:nvPr/>
              </p:nvSpPr>
              <p:spPr bwMode="auto">
                <a:xfrm>
                  <a:off x="4876800" y="3198813"/>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8" name="Oval 32">
                  <a:extLst>
                    <a:ext uri="{FF2B5EF4-FFF2-40B4-BE49-F238E27FC236}">
                      <a16:creationId xmlns:a16="http://schemas.microsoft.com/office/drawing/2014/main" id="{0634DA12-C4F7-4D86-9438-26AB6BCBE3FE}"/>
                    </a:ext>
                  </a:extLst>
                </p:cNvPr>
                <p:cNvSpPr>
                  <a:spLocks noChangeArrowheads="1"/>
                </p:cNvSpPr>
                <p:nvPr/>
              </p:nvSpPr>
              <p:spPr bwMode="auto">
                <a:xfrm>
                  <a:off x="5481638" y="3371850"/>
                  <a:ext cx="117475"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9" name="Oval 33">
                  <a:extLst>
                    <a:ext uri="{FF2B5EF4-FFF2-40B4-BE49-F238E27FC236}">
                      <a16:creationId xmlns:a16="http://schemas.microsoft.com/office/drawing/2014/main" id="{E91ED5A2-C3F5-47EB-B554-809DCC6A4F40}"/>
                    </a:ext>
                  </a:extLst>
                </p:cNvPr>
                <p:cNvSpPr>
                  <a:spLocks noChangeArrowheads="1"/>
                </p:cNvSpPr>
                <p:nvPr/>
              </p:nvSpPr>
              <p:spPr bwMode="auto">
                <a:xfrm>
                  <a:off x="4819650" y="2076450"/>
                  <a:ext cx="115887"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08" name="组合 107">
                <a:extLst>
                  <a:ext uri="{FF2B5EF4-FFF2-40B4-BE49-F238E27FC236}">
                    <a16:creationId xmlns:a16="http://schemas.microsoft.com/office/drawing/2014/main" id="{C6AA854B-500E-4E1D-85C8-127D9F64A15D}"/>
                  </a:ext>
                </a:extLst>
              </p:cNvPr>
              <p:cNvGrpSpPr/>
              <p:nvPr/>
            </p:nvGrpSpPr>
            <p:grpSpPr>
              <a:xfrm>
                <a:off x="6497901" y="1307869"/>
                <a:ext cx="841375" cy="2081213"/>
                <a:chOff x="6510338" y="1671638"/>
                <a:chExt cx="841375" cy="2081213"/>
              </a:xfrm>
            </p:grpSpPr>
            <p:sp>
              <p:nvSpPr>
                <p:cNvPr id="109" name="Freeform 37">
                  <a:extLst>
                    <a:ext uri="{FF2B5EF4-FFF2-40B4-BE49-F238E27FC236}">
                      <a16:creationId xmlns:a16="http://schemas.microsoft.com/office/drawing/2014/main" id="{CEF9EA1C-9FCB-41A6-A2A9-D8E2FC6C52A3}"/>
                    </a:ext>
                  </a:extLst>
                </p:cNvPr>
                <p:cNvSpPr/>
                <p:nvPr/>
              </p:nvSpPr>
              <p:spPr bwMode="auto">
                <a:xfrm>
                  <a:off x="7280276" y="1706563"/>
                  <a:ext cx="23813" cy="2011363"/>
                </a:xfrm>
                <a:custGeom>
                  <a:avLst/>
                  <a:gdLst>
                    <a:gd name="T0" fmla="*/ 1 w 2"/>
                    <a:gd name="T1" fmla="*/ 174 h 174"/>
                    <a:gd name="T2" fmla="*/ 0 w 2"/>
                    <a:gd name="T3" fmla="*/ 173 h 174"/>
                    <a:gd name="T4" fmla="*/ 0 w 2"/>
                    <a:gd name="T5" fmla="*/ 1 h 174"/>
                    <a:gd name="T6" fmla="*/ 1 w 2"/>
                    <a:gd name="T7" fmla="*/ 0 h 174"/>
                    <a:gd name="T8" fmla="*/ 2 w 2"/>
                    <a:gd name="T9" fmla="*/ 1 h 174"/>
                    <a:gd name="T10" fmla="*/ 2 w 2"/>
                    <a:gd name="T11" fmla="*/ 173 h 174"/>
                    <a:gd name="T12" fmla="*/ 1 w 2"/>
                    <a:gd name="T13" fmla="*/ 174 h 174"/>
                  </a:gdLst>
                  <a:ahLst/>
                  <a:cxnLst>
                    <a:cxn ang="0">
                      <a:pos x="T0" y="T1"/>
                    </a:cxn>
                    <a:cxn ang="0">
                      <a:pos x="T2" y="T3"/>
                    </a:cxn>
                    <a:cxn ang="0">
                      <a:pos x="T4" y="T5"/>
                    </a:cxn>
                    <a:cxn ang="0">
                      <a:pos x="T6" y="T7"/>
                    </a:cxn>
                    <a:cxn ang="0">
                      <a:pos x="T8" y="T9"/>
                    </a:cxn>
                    <a:cxn ang="0">
                      <a:pos x="T10" y="T11"/>
                    </a:cxn>
                    <a:cxn ang="0">
                      <a:pos x="T12" y="T13"/>
                    </a:cxn>
                  </a:cxnLst>
                  <a:rect l="0" t="0" r="r" b="b"/>
                  <a:pathLst>
                    <a:path w="2" h="174">
                      <a:moveTo>
                        <a:pt x="1" y="174"/>
                      </a:moveTo>
                      <a:cubicBezTo>
                        <a:pt x="0" y="174"/>
                        <a:pt x="0" y="174"/>
                        <a:pt x="0" y="173"/>
                      </a:cubicBezTo>
                      <a:cubicBezTo>
                        <a:pt x="0" y="1"/>
                        <a:pt x="0" y="1"/>
                        <a:pt x="0" y="1"/>
                      </a:cubicBezTo>
                      <a:cubicBezTo>
                        <a:pt x="0" y="0"/>
                        <a:pt x="0" y="0"/>
                        <a:pt x="1" y="0"/>
                      </a:cubicBezTo>
                      <a:cubicBezTo>
                        <a:pt x="1" y="0"/>
                        <a:pt x="2" y="0"/>
                        <a:pt x="2" y="1"/>
                      </a:cubicBezTo>
                      <a:cubicBezTo>
                        <a:pt x="2" y="173"/>
                        <a:pt x="2" y="173"/>
                        <a:pt x="2" y="173"/>
                      </a:cubicBezTo>
                      <a:cubicBezTo>
                        <a:pt x="2"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0" name="Freeform 38">
                  <a:extLst>
                    <a:ext uri="{FF2B5EF4-FFF2-40B4-BE49-F238E27FC236}">
                      <a16:creationId xmlns:a16="http://schemas.microsoft.com/office/drawing/2014/main" id="{E8FFC4F5-932B-41C5-8303-F13F9FFE8D7D}"/>
                    </a:ext>
                  </a:extLst>
                </p:cNvPr>
                <p:cNvSpPr/>
                <p:nvPr/>
              </p:nvSpPr>
              <p:spPr bwMode="auto">
                <a:xfrm>
                  <a:off x="6900863" y="1706563"/>
                  <a:ext cx="403225" cy="369888"/>
                </a:xfrm>
                <a:custGeom>
                  <a:avLst/>
                  <a:gdLst>
                    <a:gd name="T0" fmla="*/ 1 w 34"/>
                    <a:gd name="T1" fmla="*/ 32 h 32"/>
                    <a:gd name="T2" fmla="*/ 0 w 34"/>
                    <a:gd name="T3" fmla="*/ 32 h 32"/>
                    <a:gd name="T4" fmla="*/ 0 w 34"/>
                    <a:gd name="T5" fmla="*/ 31 h 32"/>
                    <a:gd name="T6" fmla="*/ 32 w 34"/>
                    <a:gd name="T7" fmla="*/ 0 h 32"/>
                    <a:gd name="T8" fmla="*/ 33 w 34"/>
                    <a:gd name="T9" fmla="*/ 0 h 32"/>
                    <a:gd name="T10" fmla="*/ 33 w 34"/>
                    <a:gd name="T11" fmla="*/ 2 h 32"/>
                    <a:gd name="T12" fmla="*/ 1 w 34"/>
                    <a:gd name="T13" fmla="*/ 32 h 32"/>
                    <a:gd name="T14" fmla="*/ 1 w 34"/>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2">
                      <a:moveTo>
                        <a:pt x="1" y="32"/>
                      </a:moveTo>
                      <a:cubicBezTo>
                        <a:pt x="0" y="32"/>
                        <a:pt x="0" y="32"/>
                        <a:pt x="0" y="32"/>
                      </a:cubicBezTo>
                      <a:cubicBezTo>
                        <a:pt x="0" y="32"/>
                        <a:pt x="0" y="31"/>
                        <a:pt x="0" y="31"/>
                      </a:cubicBezTo>
                      <a:cubicBezTo>
                        <a:pt x="32" y="0"/>
                        <a:pt x="32" y="0"/>
                        <a:pt x="32" y="0"/>
                      </a:cubicBezTo>
                      <a:cubicBezTo>
                        <a:pt x="32" y="0"/>
                        <a:pt x="33" y="0"/>
                        <a:pt x="33" y="0"/>
                      </a:cubicBezTo>
                      <a:cubicBezTo>
                        <a:pt x="34" y="1"/>
                        <a:pt x="34" y="1"/>
                        <a:pt x="33" y="2"/>
                      </a:cubicBezTo>
                      <a:cubicBezTo>
                        <a:pt x="1" y="32"/>
                        <a:pt x="1" y="32"/>
                        <a:pt x="1" y="32"/>
                      </a:cubicBezTo>
                      <a:cubicBezTo>
                        <a:pt x="1" y="32"/>
                        <a:pt x="1" y="32"/>
                        <a:pt x="1"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1" name="Freeform 39">
                  <a:extLst>
                    <a:ext uri="{FF2B5EF4-FFF2-40B4-BE49-F238E27FC236}">
                      <a16:creationId xmlns:a16="http://schemas.microsoft.com/office/drawing/2014/main" id="{7ADC2925-E26E-468A-AC0C-FB43A5FDD10B}"/>
                    </a:ext>
                  </a:extLst>
                </p:cNvPr>
                <p:cNvSpPr/>
                <p:nvPr/>
              </p:nvSpPr>
              <p:spPr bwMode="auto">
                <a:xfrm>
                  <a:off x="6534151" y="1706563"/>
                  <a:ext cx="390525" cy="369888"/>
                </a:xfrm>
                <a:custGeom>
                  <a:avLst/>
                  <a:gdLst>
                    <a:gd name="T0" fmla="*/ 32 w 33"/>
                    <a:gd name="T1" fmla="*/ 32 h 32"/>
                    <a:gd name="T2" fmla="*/ 31 w 33"/>
                    <a:gd name="T3" fmla="*/ 32 h 32"/>
                    <a:gd name="T4" fmla="*/ 1 w 33"/>
                    <a:gd name="T5" fmla="*/ 2 h 32"/>
                    <a:gd name="T6" fmla="*/ 1 w 33"/>
                    <a:gd name="T7" fmla="*/ 0 h 32"/>
                    <a:gd name="T8" fmla="*/ 2 w 33"/>
                    <a:gd name="T9" fmla="*/ 0 h 32"/>
                    <a:gd name="T10" fmla="*/ 32 w 33"/>
                    <a:gd name="T11" fmla="*/ 31 h 32"/>
                    <a:gd name="T12" fmla="*/ 32 w 33"/>
                    <a:gd name="T13" fmla="*/ 32 h 32"/>
                    <a:gd name="T14" fmla="*/ 32 w 33"/>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32">
                      <a:moveTo>
                        <a:pt x="32" y="32"/>
                      </a:moveTo>
                      <a:cubicBezTo>
                        <a:pt x="31" y="32"/>
                        <a:pt x="31" y="32"/>
                        <a:pt x="31" y="32"/>
                      </a:cubicBezTo>
                      <a:cubicBezTo>
                        <a:pt x="1" y="2"/>
                        <a:pt x="1" y="2"/>
                        <a:pt x="1" y="2"/>
                      </a:cubicBezTo>
                      <a:cubicBezTo>
                        <a:pt x="0" y="1"/>
                        <a:pt x="0" y="1"/>
                        <a:pt x="1" y="0"/>
                      </a:cubicBezTo>
                      <a:cubicBezTo>
                        <a:pt x="1" y="0"/>
                        <a:pt x="2" y="0"/>
                        <a:pt x="2" y="0"/>
                      </a:cubicBezTo>
                      <a:cubicBezTo>
                        <a:pt x="32" y="31"/>
                        <a:pt x="32" y="31"/>
                        <a:pt x="32" y="31"/>
                      </a:cubicBezTo>
                      <a:cubicBezTo>
                        <a:pt x="33" y="31"/>
                        <a:pt x="33" y="32"/>
                        <a:pt x="32" y="32"/>
                      </a:cubicBezTo>
                      <a:cubicBezTo>
                        <a:pt x="32" y="32"/>
                        <a:pt x="32" y="32"/>
                        <a:pt x="32"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2" name="Freeform 40">
                  <a:extLst>
                    <a:ext uri="{FF2B5EF4-FFF2-40B4-BE49-F238E27FC236}">
                      <a16:creationId xmlns:a16="http://schemas.microsoft.com/office/drawing/2014/main" id="{746AA158-DB92-4945-BF2C-9CB914A66B5C}"/>
                    </a:ext>
                  </a:extLst>
                </p:cNvPr>
                <p:cNvSpPr/>
                <p:nvPr/>
              </p:nvSpPr>
              <p:spPr bwMode="auto">
                <a:xfrm>
                  <a:off x="6900863" y="1706563"/>
                  <a:ext cx="403225" cy="2011363"/>
                </a:xfrm>
                <a:custGeom>
                  <a:avLst/>
                  <a:gdLst>
                    <a:gd name="T0" fmla="*/ 1 w 34"/>
                    <a:gd name="T1" fmla="*/ 174 h 174"/>
                    <a:gd name="T2" fmla="*/ 0 w 34"/>
                    <a:gd name="T3" fmla="*/ 174 h 174"/>
                    <a:gd name="T4" fmla="*/ 0 w 34"/>
                    <a:gd name="T5" fmla="*/ 173 h 174"/>
                    <a:gd name="T6" fmla="*/ 32 w 34"/>
                    <a:gd name="T7" fmla="*/ 1 h 174"/>
                    <a:gd name="T8" fmla="*/ 33 w 34"/>
                    <a:gd name="T9" fmla="*/ 0 h 174"/>
                    <a:gd name="T10" fmla="*/ 34 w 34"/>
                    <a:gd name="T11" fmla="*/ 1 h 174"/>
                    <a:gd name="T12" fmla="*/ 1 w 34"/>
                    <a:gd name="T13" fmla="*/ 173 h 174"/>
                    <a:gd name="T14" fmla="*/ 1 w 34"/>
                    <a:gd name="T15" fmla="*/ 174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74">
                      <a:moveTo>
                        <a:pt x="1" y="174"/>
                      </a:moveTo>
                      <a:cubicBezTo>
                        <a:pt x="0" y="174"/>
                        <a:pt x="0" y="174"/>
                        <a:pt x="0" y="174"/>
                      </a:cubicBezTo>
                      <a:cubicBezTo>
                        <a:pt x="0" y="174"/>
                        <a:pt x="0" y="173"/>
                        <a:pt x="0" y="173"/>
                      </a:cubicBezTo>
                      <a:cubicBezTo>
                        <a:pt x="32" y="1"/>
                        <a:pt x="32" y="1"/>
                        <a:pt x="32" y="1"/>
                      </a:cubicBezTo>
                      <a:cubicBezTo>
                        <a:pt x="32" y="0"/>
                        <a:pt x="32" y="0"/>
                        <a:pt x="33" y="0"/>
                      </a:cubicBezTo>
                      <a:cubicBezTo>
                        <a:pt x="33" y="0"/>
                        <a:pt x="34" y="1"/>
                        <a:pt x="34" y="1"/>
                      </a:cubicBezTo>
                      <a:cubicBezTo>
                        <a:pt x="1" y="173"/>
                        <a:pt x="1" y="173"/>
                        <a:pt x="1" y="173"/>
                      </a:cubicBezTo>
                      <a:cubicBezTo>
                        <a:pt x="1"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3" name="Freeform 41">
                  <a:extLst>
                    <a:ext uri="{FF2B5EF4-FFF2-40B4-BE49-F238E27FC236}">
                      <a16:creationId xmlns:a16="http://schemas.microsoft.com/office/drawing/2014/main" id="{7CE8021D-AB57-427A-83D2-E9533DEF8103}"/>
                    </a:ext>
                  </a:extLst>
                </p:cNvPr>
                <p:cNvSpPr/>
                <p:nvPr/>
              </p:nvSpPr>
              <p:spPr bwMode="auto">
                <a:xfrm>
                  <a:off x="6900863" y="2065338"/>
                  <a:ext cx="403225" cy="1652588"/>
                </a:xfrm>
                <a:custGeom>
                  <a:avLst/>
                  <a:gdLst>
                    <a:gd name="T0" fmla="*/ 33 w 34"/>
                    <a:gd name="T1" fmla="*/ 143 h 143"/>
                    <a:gd name="T2" fmla="*/ 32 w 34"/>
                    <a:gd name="T3" fmla="*/ 142 h 143"/>
                    <a:gd name="T4" fmla="*/ 0 w 34"/>
                    <a:gd name="T5" fmla="*/ 1 h 143"/>
                    <a:gd name="T6" fmla="*/ 0 w 34"/>
                    <a:gd name="T7" fmla="*/ 0 h 143"/>
                    <a:gd name="T8" fmla="*/ 1 w 34"/>
                    <a:gd name="T9" fmla="*/ 0 h 143"/>
                    <a:gd name="T10" fmla="*/ 34 w 34"/>
                    <a:gd name="T11" fmla="*/ 142 h 143"/>
                    <a:gd name="T12" fmla="*/ 33 w 34"/>
                    <a:gd name="T13" fmla="*/ 143 h 143"/>
                    <a:gd name="T14" fmla="*/ 33 w 34"/>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43">
                      <a:moveTo>
                        <a:pt x="33" y="143"/>
                      </a:moveTo>
                      <a:cubicBezTo>
                        <a:pt x="32" y="143"/>
                        <a:pt x="32" y="143"/>
                        <a:pt x="32" y="142"/>
                      </a:cubicBezTo>
                      <a:cubicBezTo>
                        <a:pt x="0" y="1"/>
                        <a:pt x="0" y="1"/>
                        <a:pt x="0" y="1"/>
                      </a:cubicBezTo>
                      <a:cubicBezTo>
                        <a:pt x="0" y="0"/>
                        <a:pt x="0" y="0"/>
                        <a:pt x="0" y="0"/>
                      </a:cubicBezTo>
                      <a:cubicBezTo>
                        <a:pt x="1" y="0"/>
                        <a:pt x="1" y="0"/>
                        <a:pt x="1" y="0"/>
                      </a:cubicBezTo>
                      <a:cubicBezTo>
                        <a:pt x="34" y="142"/>
                        <a:pt x="34" y="142"/>
                        <a:pt x="34" y="142"/>
                      </a:cubicBezTo>
                      <a:cubicBezTo>
                        <a:pt x="34" y="142"/>
                        <a:pt x="33" y="143"/>
                        <a:pt x="33" y="143"/>
                      </a:cubicBezTo>
                      <a:cubicBezTo>
                        <a:pt x="33" y="143"/>
                        <a:pt x="33" y="143"/>
                        <a:pt x="33" y="1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4" name="Freeform 42">
                  <a:extLst>
                    <a:ext uri="{FF2B5EF4-FFF2-40B4-BE49-F238E27FC236}">
                      <a16:creationId xmlns:a16="http://schemas.microsoft.com/office/drawing/2014/main" id="{CA855871-6A35-4DDB-9FBF-6422A82D78B1}"/>
                    </a:ext>
                  </a:extLst>
                </p:cNvPr>
                <p:cNvSpPr/>
                <p:nvPr/>
              </p:nvSpPr>
              <p:spPr bwMode="auto">
                <a:xfrm>
                  <a:off x="6510338" y="1671638"/>
                  <a:ext cx="817563" cy="2081213"/>
                </a:xfrm>
                <a:custGeom>
                  <a:avLst/>
                  <a:gdLst>
                    <a:gd name="T0" fmla="*/ 66 w 69"/>
                    <a:gd name="T1" fmla="*/ 180 h 180"/>
                    <a:gd name="T2" fmla="*/ 34 w 69"/>
                    <a:gd name="T3" fmla="*/ 180 h 180"/>
                    <a:gd name="T4" fmla="*/ 30 w 69"/>
                    <a:gd name="T5" fmla="*/ 176 h 180"/>
                    <a:gd name="T6" fmla="*/ 30 w 69"/>
                    <a:gd name="T7" fmla="*/ 38 h 180"/>
                    <a:gd name="T8" fmla="*/ 3 w 69"/>
                    <a:gd name="T9" fmla="*/ 38 h 180"/>
                    <a:gd name="T10" fmla="*/ 0 w 69"/>
                    <a:gd name="T11" fmla="*/ 35 h 180"/>
                    <a:gd name="T12" fmla="*/ 0 w 69"/>
                    <a:gd name="T13" fmla="*/ 4 h 180"/>
                    <a:gd name="T14" fmla="*/ 3 w 69"/>
                    <a:gd name="T15" fmla="*/ 0 h 180"/>
                    <a:gd name="T16" fmla="*/ 66 w 69"/>
                    <a:gd name="T17" fmla="*/ 0 h 180"/>
                    <a:gd name="T18" fmla="*/ 69 w 69"/>
                    <a:gd name="T19" fmla="*/ 4 h 180"/>
                    <a:gd name="T20" fmla="*/ 66 w 69"/>
                    <a:gd name="T21" fmla="*/ 8 h 180"/>
                    <a:gd name="T22" fmla="*/ 7 w 69"/>
                    <a:gd name="T23" fmla="*/ 8 h 180"/>
                    <a:gd name="T24" fmla="*/ 7 w 69"/>
                    <a:gd name="T25" fmla="*/ 31 h 180"/>
                    <a:gd name="T26" fmla="*/ 34 w 69"/>
                    <a:gd name="T27" fmla="*/ 31 h 180"/>
                    <a:gd name="T28" fmla="*/ 37 w 69"/>
                    <a:gd name="T29" fmla="*/ 35 h 180"/>
                    <a:gd name="T30" fmla="*/ 37 w 69"/>
                    <a:gd name="T31" fmla="*/ 172 h 180"/>
                    <a:gd name="T32" fmla="*/ 66 w 69"/>
                    <a:gd name="T33" fmla="*/ 172 h 180"/>
                    <a:gd name="T34" fmla="*/ 69 w 69"/>
                    <a:gd name="T35" fmla="*/ 176 h 180"/>
                    <a:gd name="T36" fmla="*/ 66 w 69"/>
                    <a:gd name="T37"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180">
                      <a:moveTo>
                        <a:pt x="66" y="180"/>
                      </a:moveTo>
                      <a:cubicBezTo>
                        <a:pt x="34" y="180"/>
                        <a:pt x="34" y="180"/>
                        <a:pt x="34" y="180"/>
                      </a:cubicBezTo>
                      <a:cubicBezTo>
                        <a:pt x="32" y="180"/>
                        <a:pt x="30" y="178"/>
                        <a:pt x="30" y="176"/>
                      </a:cubicBezTo>
                      <a:cubicBezTo>
                        <a:pt x="30" y="38"/>
                        <a:pt x="30" y="38"/>
                        <a:pt x="30" y="38"/>
                      </a:cubicBezTo>
                      <a:cubicBezTo>
                        <a:pt x="3" y="38"/>
                        <a:pt x="3" y="38"/>
                        <a:pt x="3" y="38"/>
                      </a:cubicBezTo>
                      <a:cubicBezTo>
                        <a:pt x="1" y="38"/>
                        <a:pt x="0" y="37"/>
                        <a:pt x="0" y="35"/>
                      </a:cubicBezTo>
                      <a:cubicBezTo>
                        <a:pt x="0" y="4"/>
                        <a:pt x="0" y="4"/>
                        <a:pt x="0" y="4"/>
                      </a:cubicBezTo>
                      <a:cubicBezTo>
                        <a:pt x="0" y="2"/>
                        <a:pt x="1" y="0"/>
                        <a:pt x="3" y="0"/>
                      </a:cubicBezTo>
                      <a:cubicBezTo>
                        <a:pt x="66" y="0"/>
                        <a:pt x="66" y="0"/>
                        <a:pt x="66" y="0"/>
                      </a:cubicBezTo>
                      <a:cubicBezTo>
                        <a:pt x="68" y="0"/>
                        <a:pt x="69" y="2"/>
                        <a:pt x="69" y="4"/>
                      </a:cubicBezTo>
                      <a:cubicBezTo>
                        <a:pt x="69" y="6"/>
                        <a:pt x="68" y="8"/>
                        <a:pt x="66" y="8"/>
                      </a:cubicBezTo>
                      <a:cubicBezTo>
                        <a:pt x="7" y="8"/>
                        <a:pt x="7" y="8"/>
                        <a:pt x="7" y="8"/>
                      </a:cubicBezTo>
                      <a:cubicBezTo>
                        <a:pt x="7" y="31"/>
                        <a:pt x="7" y="31"/>
                        <a:pt x="7" y="31"/>
                      </a:cubicBezTo>
                      <a:cubicBezTo>
                        <a:pt x="34" y="31"/>
                        <a:pt x="34" y="31"/>
                        <a:pt x="34" y="31"/>
                      </a:cubicBezTo>
                      <a:cubicBezTo>
                        <a:pt x="36" y="31"/>
                        <a:pt x="37" y="33"/>
                        <a:pt x="37" y="35"/>
                      </a:cubicBezTo>
                      <a:cubicBezTo>
                        <a:pt x="37" y="172"/>
                        <a:pt x="37" y="172"/>
                        <a:pt x="37" y="172"/>
                      </a:cubicBezTo>
                      <a:cubicBezTo>
                        <a:pt x="66" y="172"/>
                        <a:pt x="66" y="172"/>
                        <a:pt x="66" y="172"/>
                      </a:cubicBezTo>
                      <a:cubicBezTo>
                        <a:pt x="68" y="172"/>
                        <a:pt x="69" y="174"/>
                        <a:pt x="69" y="176"/>
                      </a:cubicBezTo>
                      <a:cubicBezTo>
                        <a:pt x="69" y="178"/>
                        <a:pt x="68" y="180"/>
                        <a:pt x="66" y="1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5" name="Oval 43">
                  <a:extLst>
                    <a:ext uri="{FF2B5EF4-FFF2-40B4-BE49-F238E27FC236}">
                      <a16:creationId xmlns:a16="http://schemas.microsoft.com/office/drawing/2014/main" id="{4257C78F-C4C8-4883-9F4C-4197BB3EEC79}"/>
                    </a:ext>
                  </a:extLst>
                </p:cNvPr>
                <p:cNvSpPr>
                  <a:spLocks noChangeArrowheads="1"/>
                </p:cNvSpPr>
                <p:nvPr/>
              </p:nvSpPr>
              <p:spPr bwMode="auto">
                <a:xfrm>
                  <a:off x="7019926" y="2747963"/>
                  <a:ext cx="119063" cy="1143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6" name="Oval 44">
                  <a:extLst>
                    <a:ext uri="{FF2B5EF4-FFF2-40B4-BE49-F238E27FC236}">
                      <a16:creationId xmlns:a16="http://schemas.microsoft.com/office/drawing/2014/main" id="{005D1192-E2FD-4756-8BD7-518BA694944E}"/>
                    </a:ext>
                  </a:extLst>
                </p:cNvPr>
                <p:cNvSpPr>
                  <a:spLocks noChangeArrowheads="1"/>
                </p:cNvSpPr>
                <p:nvPr/>
              </p:nvSpPr>
              <p:spPr bwMode="auto">
                <a:xfrm>
                  <a:off x="7019926" y="1857375"/>
                  <a:ext cx="119063"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7" name="Oval 45">
                  <a:extLst>
                    <a:ext uri="{FF2B5EF4-FFF2-40B4-BE49-F238E27FC236}">
                      <a16:creationId xmlns:a16="http://schemas.microsoft.com/office/drawing/2014/main" id="{AF470EEA-A7AE-4425-B41B-02415C845B4D}"/>
                    </a:ext>
                  </a:extLst>
                </p:cNvPr>
                <p:cNvSpPr>
                  <a:spLocks noChangeArrowheads="1"/>
                </p:cNvSpPr>
                <p:nvPr/>
              </p:nvSpPr>
              <p:spPr bwMode="auto">
                <a:xfrm>
                  <a:off x="7234238" y="3140075"/>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77" name="[动画大师]_Oval 426">
              <a:extLst>
                <a:ext uri="{FF2B5EF4-FFF2-40B4-BE49-F238E27FC236}">
                  <a16:creationId xmlns:a16="http://schemas.microsoft.com/office/drawing/2014/main" id="{ACF2B457-29B6-42CF-8B7D-BCF01ECD02CC}"/>
                </a:ext>
              </a:extLst>
            </p:cNvPr>
            <p:cNvSpPr>
              <a:spLocks noChangeArrowheads="1"/>
            </p:cNvSpPr>
            <p:nvPr/>
          </p:nvSpPr>
          <p:spPr bwMode="auto">
            <a:xfrm>
              <a:off x="10428288" y="-814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8" name="[动画大师]_Oval 426">
              <a:extLst>
                <a:ext uri="{FF2B5EF4-FFF2-40B4-BE49-F238E27FC236}">
                  <a16:creationId xmlns:a16="http://schemas.microsoft.com/office/drawing/2014/main" id="{59D87ED1-A7E5-4721-92A7-AE143FCB3F59}"/>
                </a:ext>
              </a:extLst>
            </p:cNvPr>
            <p:cNvSpPr>
              <a:spLocks noChangeArrowheads="1"/>
            </p:cNvSpPr>
            <p:nvPr/>
          </p:nvSpPr>
          <p:spPr bwMode="auto">
            <a:xfrm>
              <a:off x="10058350" y="-719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9" name="[动画大师]_Oval 426">
              <a:extLst>
                <a:ext uri="{FF2B5EF4-FFF2-40B4-BE49-F238E27FC236}">
                  <a16:creationId xmlns:a16="http://schemas.microsoft.com/office/drawing/2014/main" id="{A668349A-26F7-412D-9622-485175801A86}"/>
                </a:ext>
              </a:extLst>
            </p:cNvPr>
            <p:cNvSpPr>
              <a:spLocks noChangeArrowheads="1"/>
            </p:cNvSpPr>
            <p:nvPr/>
          </p:nvSpPr>
          <p:spPr bwMode="auto">
            <a:xfrm>
              <a:off x="8960803" y="-122749"/>
              <a:ext cx="108000" cy="108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0" name="[动画大师]_Oval 426">
              <a:extLst>
                <a:ext uri="{FF2B5EF4-FFF2-40B4-BE49-F238E27FC236}">
                  <a16:creationId xmlns:a16="http://schemas.microsoft.com/office/drawing/2014/main" id="{58E5152B-2BF1-4423-A2C0-E46EC5E59214}"/>
                </a:ext>
              </a:extLst>
            </p:cNvPr>
            <p:cNvSpPr>
              <a:spLocks noChangeArrowheads="1"/>
            </p:cNvSpPr>
            <p:nvPr/>
          </p:nvSpPr>
          <p:spPr bwMode="auto">
            <a:xfrm>
              <a:off x="8265478" y="-15449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1" name="[动画大师]_Oval 426">
              <a:extLst>
                <a:ext uri="{FF2B5EF4-FFF2-40B4-BE49-F238E27FC236}">
                  <a16:creationId xmlns:a16="http://schemas.microsoft.com/office/drawing/2014/main" id="{D15363B8-F4B6-43C2-8C15-290A991AF7F7}"/>
                </a:ext>
              </a:extLst>
            </p:cNvPr>
            <p:cNvSpPr>
              <a:spLocks noChangeArrowheads="1"/>
            </p:cNvSpPr>
            <p:nvPr/>
          </p:nvSpPr>
          <p:spPr bwMode="auto">
            <a:xfrm>
              <a:off x="7700328" y="-1195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2" name="[动画大师]_Oval 426">
              <a:extLst>
                <a:ext uri="{FF2B5EF4-FFF2-40B4-BE49-F238E27FC236}">
                  <a16:creationId xmlns:a16="http://schemas.microsoft.com/office/drawing/2014/main" id="{D3B29E28-E8C7-4999-A9BA-0BC3109FB09C}"/>
                </a:ext>
              </a:extLst>
            </p:cNvPr>
            <p:cNvSpPr>
              <a:spLocks noChangeArrowheads="1"/>
            </p:cNvSpPr>
            <p:nvPr/>
          </p:nvSpPr>
          <p:spPr bwMode="auto">
            <a:xfrm>
              <a:off x="9356040" y="-12592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3" name="[动画大师]_Oval 426">
              <a:extLst>
                <a:ext uri="{FF2B5EF4-FFF2-40B4-BE49-F238E27FC236}">
                  <a16:creationId xmlns:a16="http://schemas.microsoft.com/office/drawing/2014/main" id="{52E53A1B-74D1-43F4-AB77-A65023E28797}"/>
                </a:ext>
              </a:extLst>
            </p:cNvPr>
            <p:cNvSpPr>
              <a:spLocks noChangeArrowheads="1"/>
            </p:cNvSpPr>
            <p:nvPr/>
          </p:nvSpPr>
          <p:spPr bwMode="auto">
            <a:xfrm>
              <a:off x="7330390" y="-1100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4" name="[动画大师]_Oval 426">
              <a:extLst>
                <a:ext uri="{FF2B5EF4-FFF2-40B4-BE49-F238E27FC236}">
                  <a16:creationId xmlns:a16="http://schemas.microsoft.com/office/drawing/2014/main" id="{32A4E584-D9FE-47C1-86CF-B4E4B9332135}"/>
                </a:ext>
              </a:extLst>
            </p:cNvPr>
            <p:cNvSpPr>
              <a:spLocks noChangeArrowheads="1"/>
            </p:cNvSpPr>
            <p:nvPr/>
          </p:nvSpPr>
          <p:spPr bwMode="auto">
            <a:xfrm>
              <a:off x="6161088" y="-1798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5" name="[动画大师]_Oval 426">
              <a:extLst>
                <a:ext uri="{FF2B5EF4-FFF2-40B4-BE49-F238E27FC236}">
                  <a16:creationId xmlns:a16="http://schemas.microsoft.com/office/drawing/2014/main" id="{ED1FD054-E8B9-4872-BC75-98C1CCA23A20}"/>
                </a:ext>
              </a:extLst>
            </p:cNvPr>
            <p:cNvSpPr>
              <a:spLocks noChangeArrowheads="1"/>
            </p:cNvSpPr>
            <p:nvPr/>
          </p:nvSpPr>
          <p:spPr bwMode="auto">
            <a:xfrm>
              <a:off x="5792788" y="-1862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6" name="[动画大师]_Oval 426">
              <a:extLst>
                <a:ext uri="{FF2B5EF4-FFF2-40B4-BE49-F238E27FC236}">
                  <a16:creationId xmlns:a16="http://schemas.microsoft.com/office/drawing/2014/main" id="{ABFE71D9-3E92-45FC-B14B-3B7F132E6587}"/>
                </a:ext>
              </a:extLst>
            </p:cNvPr>
            <p:cNvSpPr>
              <a:spLocks noChangeArrowheads="1"/>
            </p:cNvSpPr>
            <p:nvPr/>
          </p:nvSpPr>
          <p:spPr bwMode="auto">
            <a:xfrm>
              <a:off x="5227638" y="-1513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7" name="[动画大师]_Oval 426">
              <a:extLst>
                <a:ext uri="{FF2B5EF4-FFF2-40B4-BE49-F238E27FC236}">
                  <a16:creationId xmlns:a16="http://schemas.microsoft.com/office/drawing/2014/main" id="{29DAC91B-8678-4410-9B6C-46964DCE1DBF}"/>
                </a:ext>
              </a:extLst>
            </p:cNvPr>
            <p:cNvSpPr>
              <a:spLocks noChangeArrowheads="1"/>
            </p:cNvSpPr>
            <p:nvPr/>
          </p:nvSpPr>
          <p:spPr bwMode="auto">
            <a:xfrm>
              <a:off x="6883350" y="-1576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8" name="[动画大师]_Oval 426">
              <a:extLst>
                <a:ext uri="{FF2B5EF4-FFF2-40B4-BE49-F238E27FC236}">
                  <a16:creationId xmlns:a16="http://schemas.microsoft.com/office/drawing/2014/main" id="{0C87B833-0876-4B62-8231-2A1BC99FDAEA}"/>
                </a:ext>
              </a:extLst>
            </p:cNvPr>
            <p:cNvSpPr>
              <a:spLocks noChangeArrowheads="1"/>
            </p:cNvSpPr>
            <p:nvPr/>
          </p:nvSpPr>
          <p:spPr bwMode="auto">
            <a:xfrm>
              <a:off x="2499678" y="-1894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9" name="[动画大师]_Oval 426">
              <a:extLst>
                <a:ext uri="{FF2B5EF4-FFF2-40B4-BE49-F238E27FC236}">
                  <a16:creationId xmlns:a16="http://schemas.microsoft.com/office/drawing/2014/main" id="{B7FA1894-A447-44A1-9BA2-4574D24F6E70}"/>
                </a:ext>
              </a:extLst>
            </p:cNvPr>
            <p:cNvSpPr>
              <a:spLocks noChangeArrowheads="1"/>
            </p:cNvSpPr>
            <p:nvPr/>
          </p:nvSpPr>
          <p:spPr bwMode="auto">
            <a:xfrm>
              <a:off x="4155390" y="-1957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90" name="组合 89">
              <a:extLst>
                <a:ext uri="{FF2B5EF4-FFF2-40B4-BE49-F238E27FC236}">
                  <a16:creationId xmlns:a16="http://schemas.microsoft.com/office/drawing/2014/main" id="{47183EB3-BDDF-4012-9F40-89B550DE4AE8}"/>
                </a:ext>
              </a:extLst>
            </p:cNvPr>
            <p:cNvGrpSpPr/>
            <p:nvPr/>
          </p:nvGrpSpPr>
          <p:grpSpPr>
            <a:xfrm>
              <a:off x="8061580" y="762518"/>
              <a:ext cx="1578770" cy="2400818"/>
              <a:chOff x="9437688" y="3376613"/>
              <a:chExt cx="460375" cy="700087"/>
            </a:xfrm>
          </p:grpSpPr>
          <p:sp>
            <p:nvSpPr>
              <p:cNvPr id="91" name="Freeform 134">
                <a:extLst>
                  <a:ext uri="{FF2B5EF4-FFF2-40B4-BE49-F238E27FC236}">
                    <a16:creationId xmlns:a16="http://schemas.microsoft.com/office/drawing/2014/main" id="{799C112F-AEB9-44A9-B3DD-27DF7AE57EA4}"/>
                  </a:ext>
                </a:extLst>
              </p:cNvPr>
              <p:cNvSpPr/>
              <p:nvPr/>
            </p:nvSpPr>
            <p:spPr bwMode="auto">
              <a:xfrm>
                <a:off x="9518651" y="3706813"/>
                <a:ext cx="303213" cy="7937"/>
              </a:xfrm>
              <a:custGeom>
                <a:avLst/>
                <a:gdLst>
                  <a:gd name="T0" fmla="*/ 78 w 79"/>
                  <a:gd name="T1" fmla="*/ 2 h 2"/>
                  <a:gd name="T2" fmla="*/ 1 w 79"/>
                  <a:gd name="T3" fmla="*/ 2 h 2"/>
                  <a:gd name="T4" fmla="*/ 0 w 79"/>
                  <a:gd name="T5" fmla="*/ 1 h 2"/>
                  <a:gd name="T6" fmla="*/ 1 w 79"/>
                  <a:gd name="T7" fmla="*/ 0 h 2"/>
                  <a:gd name="T8" fmla="*/ 78 w 79"/>
                  <a:gd name="T9" fmla="*/ 0 h 2"/>
                  <a:gd name="T10" fmla="*/ 79 w 79"/>
                  <a:gd name="T11" fmla="*/ 1 h 2"/>
                  <a:gd name="T12" fmla="*/ 78 w 7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9" h="2">
                    <a:moveTo>
                      <a:pt x="78" y="2"/>
                    </a:moveTo>
                    <a:cubicBezTo>
                      <a:pt x="1" y="2"/>
                      <a:pt x="1" y="2"/>
                      <a:pt x="1" y="2"/>
                    </a:cubicBezTo>
                    <a:cubicBezTo>
                      <a:pt x="0" y="2"/>
                      <a:pt x="0" y="1"/>
                      <a:pt x="0" y="1"/>
                    </a:cubicBezTo>
                    <a:cubicBezTo>
                      <a:pt x="0" y="0"/>
                      <a:pt x="0" y="0"/>
                      <a:pt x="1" y="0"/>
                    </a:cubicBezTo>
                    <a:cubicBezTo>
                      <a:pt x="78" y="0"/>
                      <a:pt x="78" y="0"/>
                      <a:pt x="78" y="0"/>
                    </a:cubicBezTo>
                    <a:cubicBezTo>
                      <a:pt x="78" y="0"/>
                      <a:pt x="79" y="0"/>
                      <a:pt x="79" y="1"/>
                    </a:cubicBezTo>
                    <a:cubicBezTo>
                      <a:pt x="79" y="1"/>
                      <a:pt x="78" y="2"/>
                      <a:pt x="78"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2" name="Freeform 135">
                <a:extLst>
                  <a:ext uri="{FF2B5EF4-FFF2-40B4-BE49-F238E27FC236}">
                    <a16:creationId xmlns:a16="http://schemas.microsoft.com/office/drawing/2014/main" id="{173AB1B9-E31E-4B6F-801F-68742F605243}"/>
                  </a:ext>
                </a:extLst>
              </p:cNvPr>
              <p:cNvSpPr/>
              <p:nvPr/>
            </p:nvSpPr>
            <p:spPr bwMode="auto">
              <a:xfrm>
                <a:off x="9664701" y="3382963"/>
                <a:ext cx="157163" cy="331787"/>
              </a:xfrm>
              <a:custGeom>
                <a:avLst/>
                <a:gdLst>
                  <a:gd name="T0" fmla="*/ 40 w 41"/>
                  <a:gd name="T1" fmla="*/ 87 h 87"/>
                  <a:gd name="T2" fmla="*/ 39 w 41"/>
                  <a:gd name="T3" fmla="*/ 86 h 87"/>
                  <a:gd name="T4" fmla="*/ 0 w 41"/>
                  <a:gd name="T5" fmla="*/ 2 h 87"/>
                  <a:gd name="T6" fmla="*/ 1 w 41"/>
                  <a:gd name="T7" fmla="*/ 1 h 87"/>
                  <a:gd name="T8" fmla="*/ 2 w 41"/>
                  <a:gd name="T9" fmla="*/ 1 h 87"/>
                  <a:gd name="T10" fmla="*/ 41 w 41"/>
                  <a:gd name="T11" fmla="*/ 86 h 87"/>
                  <a:gd name="T12" fmla="*/ 40 w 41"/>
                  <a:gd name="T13" fmla="*/ 87 h 87"/>
                  <a:gd name="T14" fmla="*/ 40 w 41"/>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87">
                    <a:moveTo>
                      <a:pt x="40" y="87"/>
                    </a:moveTo>
                    <a:cubicBezTo>
                      <a:pt x="40" y="87"/>
                      <a:pt x="39" y="87"/>
                      <a:pt x="39" y="86"/>
                    </a:cubicBezTo>
                    <a:cubicBezTo>
                      <a:pt x="0" y="2"/>
                      <a:pt x="0" y="2"/>
                      <a:pt x="0" y="2"/>
                    </a:cubicBezTo>
                    <a:cubicBezTo>
                      <a:pt x="0" y="1"/>
                      <a:pt x="0" y="1"/>
                      <a:pt x="1" y="1"/>
                    </a:cubicBezTo>
                    <a:cubicBezTo>
                      <a:pt x="1" y="0"/>
                      <a:pt x="2" y="1"/>
                      <a:pt x="2" y="1"/>
                    </a:cubicBezTo>
                    <a:cubicBezTo>
                      <a:pt x="41" y="86"/>
                      <a:pt x="41" y="86"/>
                      <a:pt x="41" y="86"/>
                    </a:cubicBezTo>
                    <a:cubicBezTo>
                      <a:pt x="41" y="86"/>
                      <a:pt x="41" y="87"/>
                      <a:pt x="40" y="87"/>
                    </a:cubicBezTo>
                    <a:cubicBezTo>
                      <a:pt x="40" y="87"/>
                      <a:pt x="40" y="87"/>
                      <a:pt x="40"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3" name="Freeform 136">
                <a:extLst>
                  <a:ext uri="{FF2B5EF4-FFF2-40B4-BE49-F238E27FC236}">
                    <a16:creationId xmlns:a16="http://schemas.microsoft.com/office/drawing/2014/main" id="{559196A4-067B-4D30-8B86-268C8780E6B2}"/>
                  </a:ext>
                </a:extLst>
              </p:cNvPr>
              <p:cNvSpPr/>
              <p:nvPr/>
            </p:nvSpPr>
            <p:spPr bwMode="auto">
              <a:xfrm>
                <a:off x="9664701" y="3382963"/>
                <a:ext cx="7938" cy="331787"/>
              </a:xfrm>
              <a:custGeom>
                <a:avLst/>
                <a:gdLst>
                  <a:gd name="T0" fmla="*/ 1 w 2"/>
                  <a:gd name="T1" fmla="*/ 87 h 87"/>
                  <a:gd name="T2" fmla="*/ 0 w 2"/>
                  <a:gd name="T3" fmla="*/ 86 h 87"/>
                  <a:gd name="T4" fmla="*/ 0 w 2"/>
                  <a:gd name="T5" fmla="*/ 1 h 87"/>
                  <a:gd name="T6" fmla="*/ 1 w 2"/>
                  <a:gd name="T7" fmla="*/ 0 h 87"/>
                  <a:gd name="T8" fmla="*/ 2 w 2"/>
                  <a:gd name="T9" fmla="*/ 1 h 87"/>
                  <a:gd name="T10" fmla="*/ 2 w 2"/>
                  <a:gd name="T11" fmla="*/ 86 h 87"/>
                  <a:gd name="T12" fmla="*/ 1 w 2"/>
                  <a:gd name="T13" fmla="*/ 87 h 87"/>
                </a:gdLst>
                <a:ahLst/>
                <a:cxnLst>
                  <a:cxn ang="0">
                    <a:pos x="T0" y="T1"/>
                  </a:cxn>
                  <a:cxn ang="0">
                    <a:pos x="T2" y="T3"/>
                  </a:cxn>
                  <a:cxn ang="0">
                    <a:pos x="T4" y="T5"/>
                  </a:cxn>
                  <a:cxn ang="0">
                    <a:pos x="T6" y="T7"/>
                  </a:cxn>
                  <a:cxn ang="0">
                    <a:pos x="T8" y="T9"/>
                  </a:cxn>
                  <a:cxn ang="0">
                    <a:pos x="T10" y="T11"/>
                  </a:cxn>
                  <a:cxn ang="0">
                    <a:pos x="T12" y="T13"/>
                  </a:cxn>
                </a:cxnLst>
                <a:rect l="0" t="0" r="r" b="b"/>
                <a:pathLst>
                  <a:path w="2" h="87">
                    <a:moveTo>
                      <a:pt x="1" y="87"/>
                    </a:moveTo>
                    <a:cubicBezTo>
                      <a:pt x="1" y="87"/>
                      <a:pt x="0" y="86"/>
                      <a:pt x="0" y="86"/>
                    </a:cubicBezTo>
                    <a:cubicBezTo>
                      <a:pt x="0" y="1"/>
                      <a:pt x="0" y="1"/>
                      <a:pt x="0" y="1"/>
                    </a:cubicBezTo>
                    <a:cubicBezTo>
                      <a:pt x="0" y="1"/>
                      <a:pt x="1" y="0"/>
                      <a:pt x="1" y="0"/>
                    </a:cubicBezTo>
                    <a:cubicBezTo>
                      <a:pt x="2" y="0"/>
                      <a:pt x="2" y="1"/>
                      <a:pt x="2" y="1"/>
                    </a:cubicBezTo>
                    <a:cubicBezTo>
                      <a:pt x="2" y="86"/>
                      <a:pt x="2" y="86"/>
                      <a:pt x="2" y="86"/>
                    </a:cubicBezTo>
                    <a:cubicBezTo>
                      <a:pt x="2" y="86"/>
                      <a:pt x="2" y="87"/>
                      <a:pt x="1"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4" name="Freeform 137">
                <a:extLst>
                  <a:ext uri="{FF2B5EF4-FFF2-40B4-BE49-F238E27FC236}">
                    <a16:creationId xmlns:a16="http://schemas.microsoft.com/office/drawing/2014/main" id="{D329F4C4-42A5-4E09-9FEF-816A90D27748}"/>
                  </a:ext>
                </a:extLst>
              </p:cNvPr>
              <p:cNvSpPr/>
              <p:nvPr/>
            </p:nvSpPr>
            <p:spPr bwMode="auto">
              <a:xfrm>
                <a:off x="9664701" y="3513138"/>
                <a:ext cx="203200" cy="201612"/>
              </a:xfrm>
              <a:custGeom>
                <a:avLst/>
                <a:gdLst>
                  <a:gd name="T0" fmla="*/ 1 w 53"/>
                  <a:gd name="T1" fmla="*/ 53 h 53"/>
                  <a:gd name="T2" fmla="*/ 1 w 53"/>
                  <a:gd name="T3" fmla="*/ 53 h 53"/>
                  <a:gd name="T4" fmla="*/ 1 w 53"/>
                  <a:gd name="T5" fmla="*/ 51 h 53"/>
                  <a:gd name="T6" fmla="*/ 52 w 53"/>
                  <a:gd name="T7" fmla="*/ 0 h 53"/>
                  <a:gd name="T8" fmla="*/ 53 w 53"/>
                  <a:gd name="T9" fmla="*/ 0 h 53"/>
                  <a:gd name="T10" fmla="*/ 53 w 53"/>
                  <a:gd name="T11" fmla="*/ 1 h 53"/>
                  <a:gd name="T12" fmla="*/ 2 w 53"/>
                  <a:gd name="T13" fmla="*/ 53 h 53"/>
                  <a:gd name="T14" fmla="*/ 1 w 53"/>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3">
                    <a:moveTo>
                      <a:pt x="1" y="53"/>
                    </a:moveTo>
                    <a:cubicBezTo>
                      <a:pt x="1" y="53"/>
                      <a:pt x="1" y="53"/>
                      <a:pt x="1" y="53"/>
                    </a:cubicBezTo>
                    <a:cubicBezTo>
                      <a:pt x="0" y="52"/>
                      <a:pt x="0" y="52"/>
                      <a:pt x="1" y="51"/>
                    </a:cubicBezTo>
                    <a:cubicBezTo>
                      <a:pt x="52" y="0"/>
                      <a:pt x="52" y="0"/>
                      <a:pt x="52" y="0"/>
                    </a:cubicBezTo>
                    <a:cubicBezTo>
                      <a:pt x="52" y="0"/>
                      <a:pt x="53" y="0"/>
                      <a:pt x="53" y="0"/>
                    </a:cubicBezTo>
                    <a:cubicBezTo>
                      <a:pt x="53" y="1"/>
                      <a:pt x="53" y="1"/>
                      <a:pt x="53" y="1"/>
                    </a:cubicBezTo>
                    <a:cubicBezTo>
                      <a:pt x="2" y="53"/>
                      <a:pt x="2" y="53"/>
                      <a:pt x="2" y="53"/>
                    </a:cubicBezTo>
                    <a:cubicBezTo>
                      <a:pt x="2" y="53"/>
                      <a:pt x="1" y="53"/>
                      <a:pt x="1"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5" name="Freeform 138">
                <a:extLst>
                  <a:ext uri="{FF2B5EF4-FFF2-40B4-BE49-F238E27FC236}">
                    <a16:creationId xmlns:a16="http://schemas.microsoft.com/office/drawing/2014/main" id="{CA4F3C12-265F-4967-9C41-DCBA7EB1D169}"/>
                  </a:ext>
                </a:extLst>
              </p:cNvPr>
              <p:cNvSpPr/>
              <p:nvPr/>
            </p:nvSpPr>
            <p:spPr bwMode="auto">
              <a:xfrm>
                <a:off x="9664701" y="3706813"/>
                <a:ext cx="160338" cy="301625"/>
              </a:xfrm>
              <a:custGeom>
                <a:avLst/>
                <a:gdLst>
                  <a:gd name="T0" fmla="*/ 41 w 42"/>
                  <a:gd name="T1" fmla="*/ 79 h 79"/>
                  <a:gd name="T2" fmla="*/ 40 w 42"/>
                  <a:gd name="T3" fmla="*/ 79 h 79"/>
                  <a:gd name="T4" fmla="*/ 0 w 42"/>
                  <a:gd name="T5" fmla="*/ 1 h 79"/>
                  <a:gd name="T6" fmla="*/ 1 w 42"/>
                  <a:gd name="T7" fmla="*/ 0 h 79"/>
                  <a:gd name="T8" fmla="*/ 2 w 42"/>
                  <a:gd name="T9" fmla="*/ 1 h 79"/>
                  <a:gd name="T10" fmla="*/ 41 w 42"/>
                  <a:gd name="T11" fmla="*/ 78 h 79"/>
                  <a:gd name="T12" fmla="*/ 41 w 42"/>
                  <a:gd name="T13" fmla="*/ 79 h 79"/>
                  <a:gd name="T14" fmla="*/ 41 w 42"/>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79">
                    <a:moveTo>
                      <a:pt x="41" y="79"/>
                    </a:moveTo>
                    <a:cubicBezTo>
                      <a:pt x="40" y="79"/>
                      <a:pt x="40" y="79"/>
                      <a:pt x="40" y="79"/>
                    </a:cubicBezTo>
                    <a:cubicBezTo>
                      <a:pt x="0" y="1"/>
                      <a:pt x="0" y="1"/>
                      <a:pt x="0" y="1"/>
                    </a:cubicBezTo>
                    <a:cubicBezTo>
                      <a:pt x="0" y="1"/>
                      <a:pt x="0" y="0"/>
                      <a:pt x="1" y="0"/>
                    </a:cubicBezTo>
                    <a:cubicBezTo>
                      <a:pt x="1" y="0"/>
                      <a:pt x="2" y="0"/>
                      <a:pt x="2" y="1"/>
                    </a:cubicBezTo>
                    <a:cubicBezTo>
                      <a:pt x="41" y="78"/>
                      <a:pt x="41" y="78"/>
                      <a:pt x="41" y="78"/>
                    </a:cubicBezTo>
                    <a:cubicBezTo>
                      <a:pt x="42" y="79"/>
                      <a:pt x="41" y="79"/>
                      <a:pt x="41" y="79"/>
                    </a:cubicBezTo>
                    <a:cubicBezTo>
                      <a:pt x="41" y="79"/>
                      <a:pt x="41" y="79"/>
                      <a:pt x="4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6" name="Freeform 139">
                <a:extLst>
                  <a:ext uri="{FF2B5EF4-FFF2-40B4-BE49-F238E27FC236}">
                    <a16:creationId xmlns:a16="http://schemas.microsoft.com/office/drawing/2014/main" id="{CF73526E-BE97-4AC5-B897-4843B4B92413}"/>
                  </a:ext>
                </a:extLst>
              </p:cNvPr>
              <p:cNvSpPr/>
              <p:nvPr/>
            </p:nvSpPr>
            <p:spPr bwMode="auto">
              <a:xfrm>
                <a:off x="9518651" y="3706813"/>
                <a:ext cx="306388" cy="301625"/>
              </a:xfrm>
              <a:custGeom>
                <a:avLst/>
                <a:gdLst>
                  <a:gd name="T0" fmla="*/ 79 w 80"/>
                  <a:gd name="T1" fmla="*/ 79 h 79"/>
                  <a:gd name="T2" fmla="*/ 78 w 80"/>
                  <a:gd name="T3" fmla="*/ 79 h 79"/>
                  <a:gd name="T4" fmla="*/ 0 w 80"/>
                  <a:gd name="T5" fmla="*/ 2 h 79"/>
                  <a:gd name="T6" fmla="*/ 0 w 80"/>
                  <a:gd name="T7" fmla="*/ 0 h 79"/>
                  <a:gd name="T8" fmla="*/ 1 w 80"/>
                  <a:gd name="T9" fmla="*/ 0 h 79"/>
                  <a:gd name="T10" fmla="*/ 79 w 80"/>
                  <a:gd name="T11" fmla="*/ 78 h 79"/>
                  <a:gd name="T12" fmla="*/ 79 w 80"/>
                  <a:gd name="T13" fmla="*/ 79 h 79"/>
                  <a:gd name="T14" fmla="*/ 79 w 80"/>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9">
                    <a:moveTo>
                      <a:pt x="79" y="79"/>
                    </a:moveTo>
                    <a:cubicBezTo>
                      <a:pt x="78" y="79"/>
                      <a:pt x="78" y="79"/>
                      <a:pt x="78" y="79"/>
                    </a:cubicBezTo>
                    <a:cubicBezTo>
                      <a:pt x="0" y="2"/>
                      <a:pt x="0" y="2"/>
                      <a:pt x="0" y="2"/>
                    </a:cubicBezTo>
                    <a:cubicBezTo>
                      <a:pt x="0" y="1"/>
                      <a:pt x="0" y="1"/>
                      <a:pt x="0" y="0"/>
                    </a:cubicBezTo>
                    <a:cubicBezTo>
                      <a:pt x="0" y="0"/>
                      <a:pt x="1" y="0"/>
                      <a:pt x="1" y="0"/>
                    </a:cubicBezTo>
                    <a:cubicBezTo>
                      <a:pt x="79" y="78"/>
                      <a:pt x="79" y="78"/>
                      <a:pt x="79" y="78"/>
                    </a:cubicBezTo>
                    <a:cubicBezTo>
                      <a:pt x="80" y="78"/>
                      <a:pt x="80" y="79"/>
                      <a:pt x="79" y="79"/>
                    </a:cubicBezTo>
                    <a:cubicBezTo>
                      <a:pt x="79" y="79"/>
                      <a:pt x="79" y="79"/>
                      <a:pt x="79"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7" name="Freeform 140">
                <a:extLst>
                  <a:ext uri="{FF2B5EF4-FFF2-40B4-BE49-F238E27FC236}">
                    <a16:creationId xmlns:a16="http://schemas.microsoft.com/office/drawing/2014/main" id="{8D51856A-26F6-4773-9D8D-4CAD09D467C2}"/>
                  </a:ext>
                </a:extLst>
              </p:cNvPr>
              <p:cNvSpPr/>
              <p:nvPr/>
            </p:nvSpPr>
            <p:spPr bwMode="auto">
              <a:xfrm>
                <a:off x="9518651" y="3706813"/>
                <a:ext cx="3175" cy="301625"/>
              </a:xfrm>
              <a:custGeom>
                <a:avLst/>
                <a:gdLst>
                  <a:gd name="T0" fmla="*/ 1 w 1"/>
                  <a:gd name="T1" fmla="*/ 79 h 79"/>
                  <a:gd name="T2" fmla="*/ 0 w 1"/>
                  <a:gd name="T3" fmla="*/ 79 h 79"/>
                  <a:gd name="T4" fmla="*/ 0 w 1"/>
                  <a:gd name="T5" fmla="*/ 1 h 79"/>
                  <a:gd name="T6" fmla="*/ 1 w 1"/>
                  <a:gd name="T7" fmla="*/ 0 h 79"/>
                  <a:gd name="T8" fmla="*/ 1 w 1"/>
                  <a:gd name="T9" fmla="*/ 1 h 79"/>
                  <a:gd name="T10" fmla="*/ 1 w 1"/>
                  <a:gd name="T11" fmla="*/ 79 h 79"/>
                  <a:gd name="T12" fmla="*/ 1 w 1"/>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 h="79">
                    <a:moveTo>
                      <a:pt x="1" y="79"/>
                    </a:moveTo>
                    <a:cubicBezTo>
                      <a:pt x="0" y="79"/>
                      <a:pt x="0" y="79"/>
                      <a:pt x="0" y="79"/>
                    </a:cubicBezTo>
                    <a:cubicBezTo>
                      <a:pt x="0" y="1"/>
                      <a:pt x="0" y="1"/>
                      <a:pt x="0" y="1"/>
                    </a:cubicBezTo>
                    <a:cubicBezTo>
                      <a:pt x="0" y="0"/>
                      <a:pt x="0" y="0"/>
                      <a:pt x="1" y="0"/>
                    </a:cubicBezTo>
                    <a:cubicBezTo>
                      <a:pt x="1" y="0"/>
                      <a:pt x="1" y="0"/>
                      <a:pt x="1" y="1"/>
                    </a:cubicBezTo>
                    <a:cubicBezTo>
                      <a:pt x="1" y="79"/>
                      <a:pt x="1" y="79"/>
                      <a:pt x="1" y="79"/>
                    </a:cubicBezTo>
                    <a:cubicBezTo>
                      <a:pt x="1" y="79"/>
                      <a:pt x="1" y="79"/>
                      <a:pt x="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8" name="Freeform 141">
                <a:extLst>
                  <a:ext uri="{FF2B5EF4-FFF2-40B4-BE49-F238E27FC236}">
                    <a16:creationId xmlns:a16="http://schemas.microsoft.com/office/drawing/2014/main" id="{AB9110CE-0BA0-4645-95A8-3AB5983F9158}"/>
                  </a:ext>
                </a:extLst>
              </p:cNvPr>
              <p:cNvSpPr/>
              <p:nvPr/>
            </p:nvSpPr>
            <p:spPr bwMode="auto">
              <a:xfrm>
                <a:off x="9513888" y="3513138"/>
                <a:ext cx="354013" cy="201612"/>
              </a:xfrm>
              <a:custGeom>
                <a:avLst/>
                <a:gdLst>
                  <a:gd name="T0" fmla="*/ 2 w 92"/>
                  <a:gd name="T1" fmla="*/ 53 h 53"/>
                  <a:gd name="T2" fmla="*/ 1 w 92"/>
                  <a:gd name="T3" fmla="*/ 52 h 53"/>
                  <a:gd name="T4" fmla="*/ 1 w 92"/>
                  <a:gd name="T5" fmla="*/ 51 h 53"/>
                  <a:gd name="T6" fmla="*/ 91 w 92"/>
                  <a:gd name="T7" fmla="*/ 0 h 53"/>
                  <a:gd name="T8" fmla="*/ 92 w 92"/>
                  <a:gd name="T9" fmla="*/ 0 h 53"/>
                  <a:gd name="T10" fmla="*/ 92 w 92"/>
                  <a:gd name="T11" fmla="*/ 2 h 53"/>
                  <a:gd name="T12" fmla="*/ 2 w 92"/>
                  <a:gd name="T13" fmla="*/ 53 h 53"/>
                  <a:gd name="T14" fmla="*/ 2 w 92"/>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53">
                    <a:moveTo>
                      <a:pt x="2" y="53"/>
                    </a:moveTo>
                    <a:cubicBezTo>
                      <a:pt x="1" y="53"/>
                      <a:pt x="1" y="53"/>
                      <a:pt x="1" y="52"/>
                    </a:cubicBezTo>
                    <a:cubicBezTo>
                      <a:pt x="0" y="52"/>
                      <a:pt x="1" y="51"/>
                      <a:pt x="1" y="51"/>
                    </a:cubicBezTo>
                    <a:cubicBezTo>
                      <a:pt x="91" y="0"/>
                      <a:pt x="91" y="0"/>
                      <a:pt x="91" y="0"/>
                    </a:cubicBezTo>
                    <a:cubicBezTo>
                      <a:pt x="91" y="0"/>
                      <a:pt x="92" y="0"/>
                      <a:pt x="92" y="0"/>
                    </a:cubicBezTo>
                    <a:cubicBezTo>
                      <a:pt x="92" y="1"/>
                      <a:pt x="92" y="1"/>
                      <a:pt x="92" y="2"/>
                    </a:cubicBezTo>
                    <a:cubicBezTo>
                      <a:pt x="2" y="53"/>
                      <a:pt x="2" y="53"/>
                      <a:pt x="2" y="53"/>
                    </a:cubicBezTo>
                    <a:cubicBezTo>
                      <a:pt x="2" y="53"/>
                      <a:pt x="2" y="53"/>
                      <a:pt x="2"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9" name="Freeform 142">
                <a:extLst>
                  <a:ext uri="{FF2B5EF4-FFF2-40B4-BE49-F238E27FC236}">
                    <a16:creationId xmlns:a16="http://schemas.microsoft.com/office/drawing/2014/main" id="{BC1BF373-B5D3-45D0-B6DA-56042727EA2E}"/>
                  </a:ext>
                </a:extLst>
              </p:cNvPr>
              <p:cNvSpPr>
                <a:spLocks noEditPoints="1"/>
              </p:cNvSpPr>
              <p:nvPr/>
            </p:nvSpPr>
            <p:spPr bwMode="auto">
              <a:xfrm>
                <a:off x="9437688" y="3376613"/>
                <a:ext cx="460375" cy="700087"/>
              </a:xfrm>
              <a:custGeom>
                <a:avLst/>
                <a:gdLst>
                  <a:gd name="T0" fmla="*/ 60 w 120"/>
                  <a:gd name="T1" fmla="*/ 184 h 184"/>
                  <a:gd name="T2" fmla="*/ 37 w 120"/>
                  <a:gd name="T3" fmla="*/ 180 h 184"/>
                  <a:gd name="T4" fmla="*/ 18 w 120"/>
                  <a:gd name="T5" fmla="*/ 168 h 184"/>
                  <a:gd name="T6" fmla="*/ 5 w 120"/>
                  <a:gd name="T7" fmla="*/ 151 h 184"/>
                  <a:gd name="T8" fmla="*/ 0 w 120"/>
                  <a:gd name="T9" fmla="*/ 128 h 184"/>
                  <a:gd name="T10" fmla="*/ 16 w 120"/>
                  <a:gd name="T11" fmla="*/ 88 h 184"/>
                  <a:gd name="T12" fmla="*/ 4 w 120"/>
                  <a:gd name="T13" fmla="*/ 54 h 184"/>
                  <a:gd name="T14" fmla="*/ 8 w 120"/>
                  <a:gd name="T15" fmla="*/ 33 h 184"/>
                  <a:gd name="T16" fmla="*/ 20 w 120"/>
                  <a:gd name="T17" fmla="*/ 15 h 184"/>
                  <a:gd name="T18" fmla="*/ 38 w 120"/>
                  <a:gd name="T19" fmla="*/ 4 h 184"/>
                  <a:gd name="T20" fmla="*/ 60 w 120"/>
                  <a:gd name="T21" fmla="*/ 0 h 184"/>
                  <a:gd name="T22" fmla="*/ 82 w 120"/>
                  <a:gd name="T23" fmla="*/ 4 h 184"/>
                  <a:gd name="T24" fmla="*/ 100 w 120"/>
                  <a:gd name="T25" fmla="*/ 15 h 184"/>
                  <a:gd name="T26" fmla="*/ 112 w 120"/>
                  <a:gd name="T27" fmla="*/ 33 h 184"/>
                  <a:gd name="T28" fmla="*/ 117 w 120"/>
                  <a:gd name="T29" fmla="*/ 54 h 184"/>
                  <a:gd name="T30" fmla="*/ 104 w 120"/>
                  <a:gd name="T31" fmla="*/ 88 h 184"/>
                  <a:gd name="T32" fmla="*/ 120 w 120"/>
                  <a:gd name="T33" fmla="*/ 128 h 184"/>
                  <a:gd name="T34" fmla="*/ 115 w 120"/>
                  <a:gd name="T35" fmla="*/ 151 h 184"/>
                  <a:gd name="T36" fmla="*/ 102 w 120"/>
                  <a:gd name="T37" fmla="*/ 168 h 184"/>
                  <a:gd name="T38" fmla="*/ 83 w 120"/>
                  <a:gd name="T39" fmla="*/ 180 h 184"/>
                  <a:gd name="T40" fmla="*/ 60 w 120"/>
                  <a:gd name="T41" fmla="*/ 184 h 184"/>
                  <a:gd name="T42" fmla="*/ 60 w 120"/>
                  <a:gd name="T43" fmla="*/ 7 h 184"/>
                  <a:gd name="T44" fmla="*/ 41 w 120"/>
                  <a:gd name="T45" fmla="*/ 11 h 184"/>
                  <a:gd name="T46" fmla="*/ 25 w 120"/>
                  <a:gd name="T47" fmla="*/ 21 h 184"/>
                  <a:gd name="T48" fmla="*/ 15 w 120"/>
                  <a:gd name="T49" fmla="*/ 36 h 184"/>
                  <a:gd name="T50" fmla="*/ 11 w 120"/>
                  <a:gd name="T51" fmla="*/ 54 h 184"/>
                  <a:gd name="T52" fmla="*/ 24 w 120"/>
                  <a:gd name="T53" fmla="*/ 85 h 184"/>
                  <a:gd name="T54" fmla="*/ 25 w 120"/>
                  <a:gd name="T55" fmla="*/ 88 h 184"/>
                  <a:gd name="T56" fmla="*/ 24 w 120"/>
                  <a:gd name="T57" fmla="*/ 91 h 184"/>
                  <a:gd name="T58" fmla="*/ 8 w 120"/>
                  <a:gd name="T59" fmla="*/ 128 h 184"/>
                  <a:gd name="T60" fmla="*/ 12 w 120"/>
                  <a:gd name="T61" fmla="*/ 147 h 184"/>
                  <a:gd name="T62" fmla="*/ 23 w 120"/>
                  <a:gd name="T63" fmla="*/ 163 h 184"/>
                  <a:gd name="T64" fmla="*/ 40 w 120"/>
                  <a:gd name="T65" fmla="*/ 173 h 184"/>
                  <a:gd name="T66" fmla="*/ 80 w 120"/>
                  <a:gd name="T67" fmla="*/ 173 h 184"/>
                  <a:gd name="T68" fmla="*/ 97 w 120"/>
                  <a:gd name="T69" fmla="*/ 163 h 184"/>
                  <a:gd name="T70" fmla="*/ 109 w 120"/>
                  <a:gd name="T71" fmla="*/ 147 h 184"/>
                  <a:gd name="T72" fmla="*/ 113 w 120"/>
                  <a:gd name="T73" fmla="*/ 128 h 184"/>
                  <a:gd name="T74" fmla="*/ 97 w 120"/>
                  <a:gd name="T75" fmla="*/ 91 h 184"/>
                  <a:gd name="T76" fmla="*/ 95 w 120"/>
                  <a:gd name="T77" fmla="*/ 88 h 184"/>
                  <a:gd name="T78" fmla="*/ 96 w 120"/>
                  <a:gd name="T79" fmla="*/ 85 h 184"/>
                  <a:gd name="T80" fmla="*/ 109 w 120"/>
                  <a:gd name="T81" fmla="*/ 54 h 184"/>
                  <a:gd name="T82" fmla="*/ 105 w 120"/>
                  <a:gd name="T83" fmla="*/ 36 h 184"/>
                  <a:gd name="T84" fmla="*/ 95 w 120"/>
                  <a:gd name="T85" fmla="*/ 21 h 184"/>
                  <a:gd name="T86" fmla="*/ 80 w 120"/>
                  <a:gd name="T87" fmla="*/ 11 h 184"/>
                  <a:gd name="T88" fmla="*/ 60 w 120"/>
                  <a:gd name="T89"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0" h="184">
                    <a:moveTo>
                      <a:pt x="60" y="184"/>
                    </a:moveTo>
                    <a:cubicBezTo>
                      <a:pt x="52" y="184"/>
                      <a:pt x="45" y="183"/>
                      <a:pt x="37" y="180"/>
                    </a:cubicBezTo>
                    <a:cubicBezTo>
                      <a:pt x="30" y="177"/>
                      <a:pt x="24" y="173"/>
                      <a:pt x="18" y="168"/>
                    </a:cubicBezTo>
                    <a:cubicBezTo>
                      <a:pt x="13" y="163"/>
                      <a:pt x="8" y="157"/>
                      <a:pt x="5" y="151"/>
                    </a:cubicBezTo>
                    <a:cubicBezTo>
                      <a:pt x="2" y="144"/>
                      <a:pt x="0" y="136"/>
                      <a:pt x="0" y="128"/>
                    </a:cubicBezTo>
                    <a:cubicBezTo>
                      <a:pt x="0" y="112"/>
                      <a:pt x="6" y="98"/>
                      <a:pt x="16" y="88"/>
                    </a:cubicBezTo>
                    <a:cubicBezTo>
                      <a:pt x="8" y="78"/>
                      <a:pt x="4" y="67"/>
                      <a:pt x="4" y="54"/>
                    </a:cubicBezTo>
                    <a:cubicBezTo>
                      <a:pt x="4" y="47"/>
                      <a:pt x="5" y="40"/>
                      <a:pt x="8" y="33"/>
                    </a:cubicBezTo>
                    <a:cubicBezTo>
                      <a:pt x="11" y="26"/>
                      <a:pt x="15" y="20"/>
                      <a:pt x="20" y="15"/>
                    </a:cubicBezTo>
                    <a:cubicBezTo>
                      <a:pt x="25" y="11"/>
                      <a:pt x="31" y="7"/>
                      <a:pt x="38" y="4"/>
                    </a:cubicBezTo>
                    <a:cubicBezTo>
                      <a:pt x="45" y="1"/>
                      <a:pt x="52" y="0"/>
                      <a:pt x="60" y="0"/>
                    </a:cubicBezTo>
                    <a:cubicBezTo>
                      <a:pt x="68" y="0"/>
                      <a:pt x="76" y="1"/>
                      <a:pt x="82" y="4"/>
                    </a:cubicBezTo>
                    <a:cubicBezTo>
                      <a:pt x="89" y="7"/>
                      <a:pt x="95" y="10"/>
                      <a:pt x="100" y="15"/>
                    </a:cubicBezTo>
                    <a:cubicBezTo>
                      <a:pt x="105" y="20"/>
                      <a:pt x="109" y="26"/>
                      <a:pt x="112" y="33"/>
                    </a:cubicBezTo>
                    <a:cubicBezTo>
                      <a:pt x="115" y="40"/>
                      <a:pt x="117" y="47"/>
                      <a:pt x="117" y="54"/>
                    </a:cubicBezTo>
                    <a:cubicBezTo>
                      <a:pt x="117" y="67"/>
                      <a:pt x="112" y="78"/>
                      <a:pt x="104" y="88"/>
                    </a:cubicBezTo>
                    <a:cubicBezTo>
                      <a:pt x="115" y="98"/>
                      <a:pt x="120" y="112"/>
                      <a:pt x="120" y="128"/>
                    </a:cubicBezTo>
                    <a:cubicBezTo>
                      <a:pt x="120" y="136"/>
                      <a:pt x="119" y="144"/>
                      <a:pt x="115" y="151"/>
                    </a:cubicBezTo>
                    <a:cubicBezTo>
                      <a:pt x="112" y="157"/>
                      <a:pt x="108" y="163"/>
                      <a:pt x="102" y="168"/>
                    </a:cubicBezTo>
                    <a:cubicBezTo>
                      <a:pt x="97" y="173"/>
                      <a:pt x="90" y="177"/>
                      <a:pt x="83" y="180"/>
                    </a:cubicBezTo>
                    <a:cubicBezTo>
                      <a:pt x="76" y="183"/>
                      <a:pt x="68" y="184"/>
                      <a:pt x="60" y="184"/>
                    </a:cubicBezTo>
                    <a:close/>
                    <a:moveTo>
                      <a:pt x="60" y="7"/>
                    </a:moveTo>
                    <a:cubicBezTo>
                      <a:pt x="53" y="7"/>
                      <a:pt x="47" y="8"/>
                      <a:pt x="41" y="11"/>
                    </a:cubicBezTo>
                    <a:cubicBezTo>
                      <a:pt x="35" y="13"/>
                      <a:pt x="30" y="16"/>
                      <a:pt x="25" y="21"/>
                    </a:cubicBezTo>
                    <a:cubicBezTo>
                      <a:pt x="21" y="25"/>
                      <a:pt x="18" y="30"/>
                      <a:pt x="15" y="36"/>
                    </a:cubicBezTo>
                    <a:cubicBezTo>
                      <a:pt x="13" y="42"/>
                      <a:pt x="11" y="48"/>
                      <a:pt x="11" y="54"/>
                    </a:cubicBezTo>
                    <a:cubicBezTo>
                      <a:pt x="11" y="66"/>
                      <a:pt x="15" y="76"/>
                      <a:pt x="24" y="85"/>
                    </a:cubicBezTo>
                    <a:cubicBezTo>
                      <a:pt x="25" y="86"/>
                      <a:pt x="25" y="87"/>
                      <a:pt x="25" y="88"/>
                    </a:cubicBezTo>
                    <a:cubicBezTo>
                      <a:pt x="25" y="89"/>
                      <a:pt x="25" y="90"/>
                      <a:pt x="24" y="91"/>
                    </a:cubicBezTo>
                    <a:cubicBezTo>
                      <a:pt x="13" y="100"/>
                      <a:pt x="8" y="112"/>
                      <a:pt x="8" y="128"/>
                    </a:cubicBezTo>
                    <a:cubicBezTo>
                      <a:pt x="8" y="135"/>
                      <a:pt x="9" y="141"/>
                      <a:pt x="12" y="147"/>
                    </a:cubicBezTo>
                    <a:cubicBezTo>
                      <a:pt x="15" y="153"/>
                      <a:pt x="19" y="158"/>
                      <a:pt x="23" y="163"/>
                    </a:cubicBezTo>
                    <a:cubicBezTo>
                      <a:pt x="28" y="167"/>
                      <a:pt x="34" y="171"/>
                      <a:pt x="40" y="173"/>
                    </a:cubicBezTo>
                    <a:cubicBezTo>
                      <a:pt x="52" y="178"/>
                      <a:pt x="67" y="178"/>
                      <a:pt x="80" y="173"/>
                    </a:cubicBezTo>
                    <a:cubicBezTo>
                      <a:pt x="87" y="171"/>
                      <a:pt x="92" y="167"/>
                      <a:pt x="97" y="163"/>
                    </a:cubicBezTo>
                    <a:cubicBezTo>
                      <a:pt x="102" y="158"/>
                      <a:pt x="106" y="153"/>
                      <a:pt x="109" y="147"/>
                    </a:cubicBezTo>
                    <a:cubicBezTo>
                      <a:pt x="111" y="141"/>
                      <a:pt x="113" y="135"/>
                      <a:pt x="113" y="128"/>
                    </a:cubicBezTo>
                    <a:cubicBezTo>
                      <a:pt x="113" y="112"/>
                      <a:pt x="107" y="100"/>
                      <a:pt x="97" y="91"/>
                    </a:cubicBezTo>
                    <a:cubicBezTo>
                      <a:pt x="96" y="90"/>
                      <a:pt x="95" y="89"/>
                      <a:pt x="95" y="88"/>
                    </a:cubicBezTo>
                    <a:cubicBezTo>
                      <a:pt x="95" y="87"/>
                      <a:pt x="96" y="86"/>
                      <a:pt x="96" y="85"/>
                    </a:cubicBezTo>
                    <a:cubicBezTo>
                      <a:pt x="105" y="76"/>
                      <a:pt x="109" y="66"/>
                      <a:pt x="109" y="54"/>
                    </a:cubicBezTo>
                    <a:cubicBezTo>
                      <a:pt x="109" y="48"/>
                      <a:pt x="108" y="42"/>
                      <a:pt x="105" y="36"/>
                    </a:cubicBezTo>
                    <a:cubicBezTo>
                      <a:pt x="103" y="30"/>
                      <a:pt x="100" y="25"/>
                      <a:pt x="95" y="21"/>
                    </a:cubicBezTo>
                    <a:cubicBezTo>
                      <a:pt x="91" y="16"/>
                      <a:pt x="86" y="13"/>
                      <a:pt x="80" y="11"/>
                    </a:cubicBezTo>
                    <a:cubicBezTo>
                      <a:pt x="74" y="8"/>
                      <a:pt x="67" y="7"/>
                      <a:pt x="60"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0" name="Oval 143">
                <a:extLst>
                  <a:ext uri="{FF2B5EF4-FFF2-40B4-BE49-F238E27FC236}">
                    <a16:creationId xmlns:a16="http://schemas.microsoft.com/office/drawing/2014/main" id="{B5926CB3-1A42-4C67-8E61-08CC59FD904F}"/>
                  </a:ext>
                </a:extLst>
              </p:cNvPr>
              <p:cNvSpPr>
                <a:spLocks noChangeArrowheads="1"/>
              </p:cNvSpPr>
              <p:nvPr/>
            </p:nvSpPr>
            <p:spPr bwMode="auto">
              <a:xfrm>
                <a:off x="9652001" y="3692525"/>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1" name="Oval 144">
                <a:extLst>
                  <a:ext uri="{FF2B5EF4-FFF2-40B4-BE49-F238E27FC236}">
                    <a16:creationId xmlns:a16="http://schemas.microsoft.com/office/drawing/2014/main" id="{977C14CC-0B9C-4A75-92AE-E652013D5E29}"/>
                  </a:ext>
                </a:extLst>
              </p:cNvPr>
              <p:cNvSpPr>
                <a:spLocks noChangeArrowheads="1"/>
              </p:cNvSpPr>
              <p:nvPr/>
            </p:nvSpPr>
            <p:spPr bwMode="auto">
              <a:xfrm>
                <a:off x="9502776" y="3840163"/>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2" name="Oval 145">
                <a:extLst>
                  <a:ext uri="{FF2B5EF4-FFF2-40B4-BE49-F238E27FC236}">
                    <a16:creationId xmlns:a16="http://schemas.microsoft.com/office/drawing/2014/main" id="{F2F7B273-1F31-4557-A7AA-2AABE02B8E96}"/>
                  </a:ext>
                </a:extLst>
              </p:cNvPr>
              <p:cNvSpPr>
                <a:spLocks noChangeArrowheads="1"/>
              </p:cNvSpPr>
              <p:nvPr/>
            </p:nvSpPr>
            <p:spPr bwMode="auto">
              <a:xfrm>
                <a:off x="9705976" y="38941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3" name="Oval 146">
                <a:extLst>
                  <a:ext uri="{FF2B5EF4-FFF2-40B4-BE49-F238E27FC236}">
                    <a16:creationId xmlns:a16="http://schemas.microsoft.com/office/drawing/2014/main" id="{A891241B-1ABE-4952-9D9F-DD3251378125}"/>
                  </a:ext>
                </a:extLst>
              </p:cNvPr>
              <p:cNvSpPr>
                <a:spLocks noChangeArrowheads="1"/>
              </p:cNvSpPr>
              <p:nvPr/>
            </p:nvSpPr>
            <p:spPr bwMode="auto">
              <a:xfrm>
                <a:off x="9559926" y="3521075"/>
                <a:ext cx="39688"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4" name="Oval 147">
                <a:extLst>
                  <a:ext uri="{FF2B5EF4-FFF2-40B4-BE49-F238E27FC236}">
                    <a16:creationId xmlns:a16="http://schemas.microsoft.com/office/drawing/2014/main" id="{FB02F20A-28E9-4CBB-B576-BC7FF6F2D171}"/>
                  </a:ext>
                </a:extLst>
              </p:cNvPr>
              <p:cNvSpPr>
                <a:spLocks noChangeArrowheads="1"/>
              </p:cNvSpPr>
              <p:nvPr/>
            </p:nvSpPr>
            <p:spPr bwMode="auto">
              <a:xfrm>
                <a:off x="9752013" y="35893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5" name="Oval 148">
                <a:extLst>
                  <a:ext uri="{FF2B5EF4-FFF2-40B4-BE49-F238E27FC236}">
                    <a16:creationId xmlns:a16="http://schemas.microsoft.com/office/drawing/2014/main" id="{34285338-6F13-4574-886C-71186F1965DD}"/>
                  </a:ext>
                </a:extLst>
              </p:cNvPr>
              <p:cNvSpPr>
                <a:spLocks noChangeArrowheads="1"/>
              </p:cNvSpPr>
              <p:nvPr/>
            </p:nvSpPr>
            <p:spPr bwMode="auto">
              <a:xfrm>
                <a:off x="9648826" y="360838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Tree>
    <p:extLst>
      <p:ext uri="{BB962C8B-B14F-4D97-AF65-F5344CB8AC3E}">
        <p14:creationId xmlns:p14="http://schemas.microsoft.com/office/powerpoint/2010/main" val="571057687"/>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750" fill="hold"/>
                                        <p:tgtEl>
                                          <p:spTgt spid="33"/>
                                        </p:tgtEl>
                                        <p:attrNameLst>
                                          <p:attrName>ppt_x</p:attrName>
                                        </p:attrNameLst>
                                      </p:cBhvr>
                                      <p:tavLst>
                                        <p:tav tm="0">
                                          <p:val>
                                            <p:strVal val="0-#ppt_w/2"/>
                                          </p:val>
                                        </p:tav>
                                        <p:tav tm="100000">
                                          <p:val>
                                            <p:strVal val="#ppt_x"/>
                                          </p:val>
                                        </p:tav>
                                      </p:tavLst>
                                    </p:anim>
                                    <p:anim calcmode="lin" valueType="num">
                                      <p:cBhvr additive="base">
                                        <p:cTn id="8" dur="750" fill="hold"/>
                                        <p:tgtEl>
                                          <p:spTgt spid="3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9" presetClass="entr" presetSubtype="0" fill="hold" nodeType="after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p:cTn id="12" dur="500" fill="hold"/>
                                        <p:tgtEl>
                                          <p:spTgt spid="65"/>
                                        </p:tgtEl>
                                        <p:attrNameLst>
                                          <p:attrName>ppt_x</p:attrName>
                                        </p:attrNameLst>
                                      </p:cBhvr>
                                      <p:tavLst>
                                        <p:tav tm="0">
                                          <p:val>
                                            <p:strVal val="#ppt_x-.2"/>
                                          </p:val>
                                        </p:tav>
                                        <p:tav tm="100000">
                                          <p:val>
                                            <p:strVal val="#ppt_x"/>
                                          </p:val>
                                        </p:tav>
                                      </p:tavLst>
                                    </p:anim>
                                    <p:anim calcmode="lin" valueType="num">
                                      <p:cBhvr>
                                        <p:cTn id="13" dur="500" fill="hold"/>
                                        <p:tgtEl>
                                          <p:spTgt spid="65"/>
                                        </p:tgtEl>
                                        <p:attrNameLst>
                                          <p:attrName>ppt_y</p:attrName>
                                        </p:attrNameLst>
                                      </p:cBhvr>
                                      <p:tavLst>
                                        <p:tav tm="0">
                                          <p:val>
                                            <p:strVal val="#ppt_y"/>
                                          </p:val>
                                        </p:tav>
                                        <p:tav tm="100000">
                                          <p:val>
                                            <p:strVal val="#ppt_y"/>
                                          </p:val>
                                        </p:tav>
                                      </p:tavLst>
                                    </p:anim>
                                    <p:animEffect transition="in" filter="wipe(right)" prLst="gradientSize: 0.1">
                                      <p:cBhvr>
                                        <p:cTn id="14" dur="500"/>
                                        <p:tgtEl>
                                          <p:spTgt spid="65"/>
                                        </p:tgtEl>
                                      </p:cBhvr>
                                    </p:animEffect>
                                  </p:childTnLst>
                                </p:cTn>
                              </p:par>
                            </p:childTnLst>
                          </p:cTn>
                        </p:par>
                        <p:par>
                          <p:cTn id="15" fill="hold">
                            <p:stCondLst>
                              <p:cond delay="1250"/>
                            </p:stCondLst>
                            <p:childTnLst>
                              <p:par>
                                <p:cTn id="16" presetID="16" presetClass="entr" presetSubtype="21" fill="hold" nodeType="afterEffect">
                                  <p:stCondLst>
                                    <p:cond delay="0"/>
                                  </p:stCondLst>
                                  <p:childTnLst>
                                    <p:set>
                                      <p:cBhvr>
                                        <p:cTn id="17" dur="1" fill="hold">
                                          <p:stCondLst>
                                            <p:cond delay="0"/>
                                          </p:stCondLst>
                                        </p:cTn>
                                        <p:tgtEl>
                                          <p:spTgt spid="73"/>
                                        </p:tgtEl>
                                        <p:attrNameLst>
                                          <p:attrName>style.visibility</p:attrName>
                                        </p:attrNameLst>
                                      </p:cBhvr>
                                      <p:to>
                                        <p:strVal val="visible"/>
                                      </p:to>
                                    </p:set>
                                    <p:animEffect transition="in" filter="barn(inVertical)">
                                      <p:cBhvr>
                                        <p:cTn id="18" dur="500"/>
                                        <p:tgtEl>
                                          <p:spTgt spid="73"/>
                                        </p:tgtEl>
                                      </p:cBhvr>
                                    </p:animEffect>
                                  </p:childTnLst>
                                </p:cTn>
                              </p:par>
                            </p:childTnLst>
                          </p:cTn>
                        </p:par>
                        <p:par>
                          <p:cTn id="19" fill="hold">
                            <p:stCondLst>
                              <p:cond delay="1750"/>
                            </p:stCondLst>
                            <p:childTnLst>
                              <p:par>
                                <p:cTn id="20" presetID="20" presetClass="entr" presetSubtype="0"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wedge">
                                      <p:cBhvr>
                                        <p:cTn id="22" dur="500"/>
                                        <p:tgtEl>
                                          <p:spTgt spid="55"/>
                                        </p:tgtEl>
                                      </p:cBhvr>
                                    </p:animEffect>
                                  </p:childTnLst>
                                </p:cTn>
                              </p:par>
                            </p:childTnLst>
                          </p:cTn>
                        </p:par>
                        <p:par>
                          <p:cTn id="23" fill="hold">
                            <p:stCondLst>
                              <p:cond delay="2250"/>
                            </p:stCondLst>
                            <p:childTnLst>
                              <p:par>
                                <p:cTn id="24" presetID="53" presetClass="entr" presetSubtype="16" fill="hold" grpId="0" nodeType="after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p:cTn id="26" dur="500" fill="hold"/>
                                        <p:tgtEl>
                                          <p:spTgt spid="43"/>
                                        </p:tgtEl>
                                        <p:attrNameLst>
                                          <p:attrName>ppt_w</p:attrName>
                                        </p:attrNameLst>
                                      </p:cBhvr>
                                      <p:tavLst>
                                        <p:tav tm="0">
                                          <p:val>
                                            <p:fltVal val="0"/>
                                          </p:val>
                                        </p:tav>
                                        <p:tav tm="100000">
                                          <p:val>
                                            <p:strVal val="#ppt_w"/>
                                          </p:val>
                                        </p:tav>
                                      </p:tavLst>
                                    </p:anim>
                                    <p:anim calcmode="lin" valueType="num">
                                      <p:cBhvr>
                                        <p:cTn id="27" dur="500" fill="hold"/>
                                        <p:tgtEl>
                                          <p:spTgt spid="43"/>
                                        </p:tgtEl>
                                        <p:attrNameLst>
                                          <p:attrName>ppt_h</p:attrName>
                                        </p:attrNameLst>
                                      </p:cBhvr>
                                      <p:tavLst>
                                        <p:tav tm="0">
                                          <p:val>
                                            <p:fltVal val="0"/>
                                          </p:val>
                                        </p:tav>
                                        <p:tav tm="100000">
                                          <p:val>
                                            <p:strVal val="#ppt_h"/>
                                          </p:val>
                                        </p:tav>
                                      </p:tavLst>
                                    </p:anim>
                                    <p:animEffect transition="in" filter="fade">
                                      <p:cBhvr>
                                        <p:cTn id="28" dur="500"/>
                                        <p:tgtEl>
                                          <p:spTgt spid="43"/>
                                        </p:tgtEl>
                                      </p:cBhvr>
                                    </p:animEffect>
                                  </p:childTnLst>
                                </p:cTn>
                              </p:par>
                            </p:childTnLst>
                          </p:cTn>
                        </p:par>
                        <p:par>
                          <p:cTn id="29" fill="hold">
                            <p:stCondLst>
                              <p:cond delay="2750"/>
                            </p:stCondLst>
                            <p:childTnLst>
                              <p:par>
                                <p:cTn id="30" presetID="29" presetClass="entr" presetSubtype="0" fill="hold" grpId="1" nodeType="afterEffect">
                                  <p:stCondLst>
                                    <p:cond delay="0"/>
                                  </p:stCondLst>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ppt_x</p:attrName>
                                        </p:attrNameLst>
                                      </p:cBhvr>
                                      <p:tavLst>
                                        <p:tav tm="0">
                                          <p:val>
                                            <p:strVal val="#ppt_x-.2"/>
                                          </p:val>
                                        </p:tav>
                                        <p:tav tm="100000">
                                          <p:val>
                                            <p:strVal val="#ppt_x"/>
                                          </p:val>
                                        </p:tav>
                                      </p:tavLst>
                                    </p:anim>
                                    <p:anim calcmode="lin" valueType="num">
                                      <p:cBhvr>
                                        <p:cTn id="33" dur="500" fill="hold"/>
                                        <p:tgtEl>
                                          <p:spTgt spid="44"/>
                                        </p:tgtEl>
                                        <p:attrNameLst>
                                          <p:attrName>ppt_y</p:attrName>
                                        </p:attrNameLst>
                                      </p:cBhvr>
                                      <p:tavLst>
                                        <p:tav tm="0">
                                          <p:val>
                                            <p:strVal val="#ppt_y"/>
                                          </p:val>
                                        </p:tav>
                                        <p:tav tm="100000">
                                          <p:val>
                                            <p:strVal val="#ppt_y"/>
                                          </p:val>
                                        </p:tav>
                                      </p:tavLst>
                                    </p:anim>
                                    <p:animEffect transition="in" filter="wipe(right)" prLst="gradientSize: 0.1">
                                      <p:cBhvr>
                                        <p:cTn id="34" dur="500"/>
                                        <p:tgtEl>
                                          <p:spTgt spid="44"/>
                                        </p:tgtEl>
                                      </p:cBhvr>
                                    </p:animEffect>
                                  </p:childTnLst>
                                </p:cTn>
                              </p:par>
                            </p:childTnLst>
                          </p:cTn>
                        </p:par>
                        <p:par>
                          <p:cTn id="35" fill="hold">
                            <p:stCondLst>
                              <p:cond delay="3250"/>
                            </p:stCondLst>
                            <p:childTnLst>
                              <p:par>
                                <p:cTn id="36" presetID="53" presetClass="entr" presetSubtype="16" fill="hold" grpId="0" nodeType="afterEffect">
                                  <p:stCondLst>
                                    <p:cond delay="0"/>
                                  </p:stCondLst>
                                  <p:childTnLst>
                                    <p:set>
                                      <p:cBhvr>
                                        <p:cTn id="37" dur="1" fill="hold">
                                          <p:stCondLst>
                                            <p:cond delay="0"/>
                                          </p:stCondLst>
                                        </p:cTn>
                                        <p:tgtEl>
                                          <p:spTgt spid="45"/>
                                        </p:tgtEl>
                                        <p:attrNameLst>
                                          <p:attrName>style.visibility</p:attrName>
                                        </p:attrNameLst>
                                      </p:cBhvr>
                                      <p:to>
                                        <p:strVal val="visible"/>
                                      </p:to>
                                    </p:set>
                                    <p:anim calcmode="lin" valueType="num">
                                      <p:cBhvr>
                                        <p:cTn id="38" dur="500" fill="hold"/>
                                        <p:tgtEl>
                                          <p:spTgt spid="45"/>
                                        </p:tgtEl>
                                        <p:attrNameLst>
                                          <p:attrName>ppt_w</p:attrName>
                                        </p:attrNameLst>
                                      </p:cBhvr>
                                      <p:tavLst>
                                        <p:tav tm="0">
                                          <p:val>
                                            <p:fltVal val="0"/>
                                          </p:val>
                                        </p:tav>
                                        <p:tav tm="100000">
                                          <p:val>
                                            <p:strVal val="#ppt_w"/>
                                          </p:val>
                                        </p:tav>
                                      </p:tavLst>
                                    </p:anim>
                                    <p:anim calcmode="lin" valueType="num">
                                      <p:cBhvr>
                                        <p:cTn id="39" dur="500" fill="hold"/>
                                        <p:tgtEl>
                                          <p:spTgt spid="45"/>
                                        </p:tgtEl>
                                        <p:attrNameLst>
                                          <p:attrName>ppt_h</p:attrName>
                                        </p:attrNameLst>
                                      </p:cBhvr>
                                      <p:tavLst>
                                        <p:tav tm="0">
                                          <p:val>
                                            <p:fltVal val="0"/>
                                          </p:val>
                                        </p:tav>
                                        <p:tav tm="100000">
                                          <p:val>
                                            <p:strVal val="#ppt_h"/>
                                          </p:val>
                                        </p:tav>
                                      </p:tavLst>
                                    </p:anim>
                                    <p:animEffect transition="in" filter="fade">
                                      <p:cBhvr>
                                        <p:cTn id="40" dur="500"/>
                                        <p:tgtEl>
                                          <p:spTgt spid="45"/>
                                        </p:tgtEl>
                                      </p:cBhvr>
                                    </p:animEffect>
                                  </p:childTnLst>
                                </p:cTn>
                              </p:par>
                            </p:childTnLst>
                          </p:cTn>
                        </p:par>
                        <p:par>
                          <p:cTn id="41" fill="hold">
                            <p:stCondLst>
                              <p:cond delay="3750"/>
                            </p:stCondLst>
                            <p:childTnLst>
                              <p:par>
                                <p:cTn id="42" presetID="29" presetClass="entr" presetSubtype="0" fill="hold" grpId="1" nodeType="afterEffect">
                                  <p:stCondLst>
                                    <p:cond delay="0"/>
                                  </p:stCondLst>
                                  <p:childTnLst>
                                    <p:set>
                                      <p:cBhvr>
                                        <p:cTn id="43" dur="1" fill="hold">
                                          <p:stCondLst>
                                            <p:cond delay="0"/>
                                          </p:stCondLst>
                                        </p:cTn>
                                        <p:tgtEl>
                                          <p:spTgt spid="46"/>
                                        </p:tgtEl>
                                        <p:attrNameLst>
                                          <p:attrName>style.visibility</p:attrName>
                                        </p:attrNameLst>
                                      </p:cBhvr>
                                      <p:to>
                                        <p:strVal val="visible"/>
                                      </p:to>
                                    </p:set>
                                    <p:anim calcmode="lin" valueType="num">
                                      <p:cBhvr>
                                        <p:cTn id="44" dur="500" fill="hold"/>
                                        <p:tgtEl>
                                          <p:spTgt spid="46"/>
                                        </p:tgtEl>
                                        <p:attrNameLst>
                                          <p:attrName>ppt_x</p:attrName>
                                        </p:attrNameLst>
                                      </p:cBhvr>
                                      <p:tavLst>
                                        <p:tav tm="0">
                                          <p:val>
                                            <p:strVal val="#ppt_x-.2"/>
                                          </p:val>
                                        </p:tav>
                                        <p:tav tm="100000">
                                          <p:val>
                                            <p:strVal val="#ppt_x"/>
                                          </p:val>
                                        </p:tav>
                                      </p:tavLst>
                                    </p:anim>
                                    <p:anim calcmode="lin" valueType="num">
                                      <p:cBhvr>
                                        <p:cTn id="45" dur="500" fill="hold"/>
                                        <p:tgtEl>
                                          <p:spTgt spid="46"/>
                                        </p:tgtEl>
                                        <p:attrNameLst>
                                          <p:attrName>ppt_y</p:attrName>
                                        </p:attrNameLst>
                                      </p:cBhvr>
                                      <p:tavLst>
                                        <p:tav tm="0">
                                          <p:val>
                                            <p:strVal val="#ppt_y"/>
                                          </p:val>
                                        </p:tav>
                                        <p:tav tm="100000">
                                          <p:val>
                                            <p:strVal val="#ppt_y"/>
                                          </p:val>
                                        </p:tav>
                                      </p:tavLst>
                                    </p:anim>
                                    <p:animEffect transition="in" filter="wipe(right)" prLst="gradientSize: 0.1">
                                      <p:cBhvr>
                                        <p:cTn id="46" dur="500"/>
                                        <p:tgtEl>
                                          <p:spTgt spid="46"/>
                                        </p:tgtEl>
                                      </p:cBhvr>
                                    </p:animEffect>
                                  </p:childTnLst>
                                </p:cTn>
                              </p:par>
                            </p:childTnLst>
                          </p:cTn>
                        </p:par>
                        <p:par>
                          <p:cTn id="47" fill="hold">
                            <p:stCondLst>
                              <p:cond delay="4250"/>
                            </p:stCondLst>
                            <p:childTnLst>
                              <p:par>
                                <p:cTn id="48" presetID="53" presetClass="entr" presetSubtype="16" fill="hold" grpId="0" nodeType="afterEffect">
                                  <p:stCondLst>
                                    <p:cond delay="0"/>
                                  </p:stCondLst>
                                  <p:childTnLst>
                                    <p:set>
                                      <p:cBhvr>
                                        <p:cTn id="49" dur="1" fill="hold">
                                          <p:stCondLst>
                                            <p:cond delay="0"/>
                                          </p:stCondLst>
                                        </p:cTn>
                                        <p:tgtEl>
                                          <p:spTgt spid="47"/>
                                        </p:tgtEl>
                                        <p:attrNameLst>
                                          <p:attrName>style.visibility</p:attrName>
                                        </p:attrNameLst>
                                      </p:cBhvr>
                                      <p:to>
                                        <p:strVal val="visible"/>
                                      </p:to>
                                    </p:set>
                                    <p:anim calcmode="lin" valueType="num">
                                      <p:cBhvr>
                                        <p:cTn id="50" dur="500" fill="hold"/>
                                        <p:tgtEl>
                                          <p:spTgt spid="47"/>
                                        </p:tgtEl>
                                        <p:attrNameLst>
                                          <p:attrName>ppt_w</p:attrName>
                                        </p:attrNameLst>
                                      </p:cBhvr>
                                      <p:tavLst>
                                        <p:tav tm="0">
                                          <p:val>
                                            <p:fltVal val="0"/>
                                          </p:val>
                                        </p:tav>
                                        <p:tav tm="100000">
                                          <p:val>
                                            <p:strVal val="#ppt_w"/>
                                          </p:val>
                                        </p:tav>
                                      </p:tavLst>
                                    </p:anim>
                                    <p:anim calcmode="lin" valueType="num">
                                      <p:cBhvr>
                                        <p:cTn id="51" dur="500" fill="hold"/>
                                        <p:tgtEl>
                                          <p:spTgt spid="47"/>
                                        </p:tgtEl>
                                        <p:attrNameLst>
                                          <p:attrName>ppt_h</p:attrName>
                                        </p:attrNameLst>
                                      </p:cBhvr>
                                      <p:tavLst>
                                        <p:tav tm="0">
                                          <p:val>
                                            <p:fltVal val="0"/>
                                          </p:val>
                                        </p:tav>
                                        <p:tav tm="100000">
                                          <p:val>
                                            <p:strVal val="#ppt_h"/>
                                          </p:val>
                                        </p:tav>
                                      </p:tavLst>
                                    </p:anim>
                                    <p:animEffect transition="in" filter="fade">
                                      <p:cBhvr>
                                        <p:cTn id="52" dur="500"/>
                                        <p:tgtEl>
                                          <p:spTgt spid="47"/>
                                        </p:tgtEl>
                                      </p:cBhvr>
                                    </p:animEffect>
                                  </p:childTnLst>
                                </p:cTn>
                              </p:par>
                            </p:childTnLst>
                          </p:cTn>
                        </p:par>
                        <p:par>
                          <p:cTn id="53" fill="hold">
                            <p:stCondLst>
                              <p:cond delay="4750"/>
                            </p:stCondLst>
                            <p:childTnLst>
                              <p:par>
                                <p:cTn id="54" presetID="29" presetClass="entr" presetSubtype="0" fill="hold" grpId="1" nodeType="afterEffect">
                                  <p:stCondLst>
                                    <p:cond delay="0"/>
                                  </p:stCondLst>
                                  <p:childTnLst>
                                    <p:set>
                                      <p:cBhvr>
                                        <p:cTn id="55" dur="1" fill="hold">
                                          <p:stCondLst>
                                            <p:cond delay="0"/>
                                          </p:stCondLst>
                                        </p:cTn>
                                        <p:tgtEl>
                                          <p:spTgt spid="48"/>
                                        </p:tgtEl>
                                        <p:attrNameLst>
                                          <p:attrName>style.visibility</p:attrName>
                                        </p:attrNameLst>
                                      </p:cBhvr>
                                      <p:to>
                                        <p:strVal val="visible"/>
                                      </p:to>
                                    </p:set>
                                    <p:anim calcmode="lin" valueType="num">
                                      <p:cBhvr>
                                        <p:cTn id="56" dur="500" fill="hold"/>
                                        <p:tgtEl>
                                          <p:spTgt spid="48"/>
                                        </p:tgtEl>
                                        <p:attrNameLst>
                                          <p:attrName>ppt_x</p:attrName>
                                        </p:attrNameLst>
                                      </p:cBhvr>
                                      <p:tavLst>
                                        <p:tav tm="0">
                                          <p:val>
                                            <p:strVal val="#ppt_x-.2"/>
                                          </p:val>
                                        </p:tav>
                                        <p:tav tm="100000">
                                          <p:val>
                                            <p:strVal val="#ppt_x"/>
                                          </p:val>
                                        </p:tav>
                                      </p:tavLst>
                                    </p:anim>
                                    <p:anim calcmode="lin" valueType="num">
                                      <p:cBhvr>
                                        <p:cTn id="57" dur="500" fill="hold"/>
                                        <p:tgtEl>
                                          <p:spTgt spid="48"/>
                                        </p:tgtEl>
                                        <p:attrNameLst>
                                          <p:attrName>ppt_y</p:attrName>
                                        </p:attrNameLst>
                                      </p:cBhvr>
                                      <p:tavLst>
                                        <p:tav tm="0">
                                          <p:val>
                                            <p:strVal val="#ppt_y"/>
                                          </p:val>
                                        </p:tav>
                                        <p:tav tm="100000">
                                          <p:val>
                                            <p:strVal val="#ppt_y"/>
                                          </p:val>
                                        </p:tav>
                                      </p:tavLst>
                                    </p:anim>
                                    <p:animEffect transition="in" filter="wipe(right)" prLst="gradientSize: 0.1">
                                      <p:cBhvr>
                                        <p:cTn id="58" dur="500"/>
                                        <p:tgtEl>
                                          <p:spTgt spid="48"/>
                                        </p:tgtEl>
                                      </p:cBhvr>
                                    </p:animEffect>
                                  </p:childTnLst>
                                </p:cTn>
                              </p:par>
                            </p:childTnLst>
                          </p:cTn>
                        </p:par>
                        <p:par>
                          <p:cTn id="59" fill="hold">
                            <p:stCondLst>
                              <p:cond delay="5250"/>
                            </p:stCondLst>
                            <p:childTnLst>
                              <p:par>
                                <p:cTn id="60" presetID="53" presetClass="entr" presetSubtype="16" fill="hold" grpId="0" nodeType="afterEffect">
                                  <p:stCondLst>
                                    <p:cond delay="0"/>
                                  </p:stCondLst>
                                  <p:childTnLst>
                                    <p:set>
                                      <p:cBhvr>
                                        <p:cTn id="61" dur="1" fill="hold">
                                          <p:stCondLst>
                                            <p:cond delay="0"/>
                                          </p:stCondLst>
                                        </p:cTn>
                                        <p:tgtEl>
                                          <p:spTgt spid="49"/>
                                        </p:tgtEl>
                                        <p:attrNameLst>
                                          <p:attrName>style.visibility</p:attrName>
                                        </p:attrNameLst>
                                      </p:cBhvr>
                                      <p:to>
                                        <p:strVal val="visible"/>
                                      </p:to>
                                    </p:set>
                                    <p:anim calcmode="lin" valueType="num">
                                      <p:cBhvr>
                                        <p:cTn id="62" dur="500" fill="hold"/>
                                        <p:tgtEl>
                                          <p:spTgt spid="49"/>
                                        </p:tgtEl>
                                        <p:attrNameLst>
                                          <p:attrName>ppt_w</p:attrName>
                                        </p:attrNameLst>
                                      </p:cBhvr>
                                      <p:tavLst>
                                        <p:tav tm="0">
                                          <p:val>
                                            <p:fltVal val="0"/>
                                          </p:val>
                                        </p:tav>
                                        <p:tav tm="100000">
                                          <p:val>
                                            <p:strVal val="#ppt_w"/>
                                          </p:val>
                                        </p:tav>
                                      </p:tavLst>
                                    </p:anim>
                                    <p:anim calcmode="lin" valueType="num">
                                      <p:cBhvr>
                                        <p:cTn id="63" dur="500" fill="hold"/>
                                        <p:tgtEl>
                                          <p:spTgt spid="49"/>
                                        </p:tgtEl>
                                        <p:attrNameLst>
                                          <p:attrName>ppt_h</p:attrName>
                                        </p:attrNameLst>
                                      </p:cBhvr>
                                      <p:tavLst>
                                        <p:tav tm="0">
                                          <p:val>
                                            <p:fltVal val="0"/>
                                          </p:val>
                                        </p:tav>
                                        <p:tav tm="100000">
                                          <p:val>
                                            <p:strVal val="#ppt_h"/>
                                          </p:val>
                                        </p:tav>
                                      </p:tavLst>
                                    </p:anim>
                                    <p:animEffect transition="in" filter="fade">
                                      <p:cBhvr>
                                        <p:cTn id="64" dur="500"/>
                                        <p:tgtEl>
                                          <p:spTgt spid="49"/>
                                        </p:tgtEl>
                                      </p:cBhvr>
                                    </p:animEffect>
                                  </p:childTnLst>
                                </p:cTn>
                              </p:par>
                            </p:childTnLst>
                          </p:cTn>
                        </p:par>
                        <p:par>
                          <p:cTn id="65" fill="hold">
                            <p:stCondLst>
                              <p:cond delay="5750"/>
                            </p:stCondLst>
                            <p:childTnLst>
                              <p:par>
                                <p:cTn id="66" presetID="29" presetClass="entr" presetSubtype="0" fill="hold" grpId="1" nodeType="afterEffect">
                                  <p:stCondLst>
                                    <p:cond delay="0"/>
                                  </p:stCondLst>
                                  <p:childTnLst>
                                    <p:set>
                                      <p:cBhvr>
                                        <p:cTn id="67" dur="1" fill="hold">
                                          <p:stCondLst>
                                            <p:cond delay="0"/>
                                          </p:stCondLst>
                                        </p:cTn>
                                        <p:tgtEl>
                                          <p:spTgt spid="50"/>
                                        </p:tgtEl>
                                        <p:attrNameLst>
                                          <p:attrName>style.visibility</p:attrName>
                                        </p:attrNameLst>
                                      </p:cBhvr>
                                      <p:to>
                                        <p:strVal val="visible"/>
                                      </p:to>
                                    </p:set>
                                    <p:anim calcmode="lin" valueType="num">
                                      <p:cBhvr>
                                        <p:cTn id="68" dur="500" fill="hold"/>
                                        <p:tgtEl>
                                          <p:spTgt spid="50"/>
                                        </p:tgtEl>
                                        <p:attrNameLst>
                                          <p:attrName>ppt_x</p:attrName>
                                        </p:attrNameLst>
                                      </p:cBhvr>
                                      <p:tavLst>
                                        <p:tav tm="0">
                                          <p:val>
                                            <p:strVal val="#ppt_x-.2"/>
                                          </p:val>
                                        </p:tav>
                                        <p:tav tm="100000">
                                          <p:val>
                                            <p:strVal val="#ppt_x"/>
                                          </p:val>
                                        </p:tav>
                                      </p:tavLst>
                                    </p:anim>
                                    <p:anim calcmode="lin" valueType="num">
                                      <p:cBhvr>
                                        <p:cTn id="69" dur="500" fill="hold"/>
                                        <p:tgtEl>
                                          <p:spTgt spid="50"/>
                                        </p:tgtEl>
                                        <p:attrNameLst>
                                          <p:attrName>ppt_y</p:attrName>
                                        </p:attrNameLst>
                                      </p:cBhvr>
                                      <p:tavLst>
                                        <p:tav tm="0">
                                          <p:val>
                                            <p:strVal val="#ppt_y"/>
                                          </p:val>
                                        </p:tav>
                                        <p:tav tm="100000">
                                          <p:val>
                                            <p:strVal val="#ppt_y"/>
                                          </p:val>
                                        </p:tav>
                                      </p:tavLst>
                                    </p:anim>
                                    <p:animEffect transition="in" filter="wipe(right)" prLst="gradientSize: 0.1">
                                      <p:cBhvr>
                                        <p:cTn id="70" dur="500"/>
                                        <p:tgtEl>
                                          <p:spTgt spid="50"/>
                                        </p:tgtEl>
                                      </p:cBhvr>
                                    </p:animEffect>
                                  </p:childTnLst>
                                </p:cTn>
                              </p:par>
                            </p:childTnLst>
                          </p:cTn>
                        </p:par>
                        <p:par>
                          <p:cTn id="71" fill="hold">
                            <p:stCondLst>
                              <p:cond delay="6250"/>
                            </p:stCondLst>
                            <p:childTnLst>
                              <p:par>
                                <p:cTn id="72" presetID="53" presetClass="entr" presetSubtype="16" fill="hold" grpId="0" nodeType="afterEffect">
                                  <p:stCondLst>
                                    <p:cond delay="0"/>
                                  </p:stCondLst>
                                  <p:childTnLst>
                                    <p:set>
                                      <p:cBhvr>
                                        <p:cTn id="73" dur="1" fill="hold">
                                          <p:stCondLst>
                                            <p:cond delay="0"/>
                                          </p:stCondLst>
                                        </p:cTn>
                                        <p:tgtEl>
                                          <p:spTgt spid="51"/>
                                        </p:tgtEl>
                                        <p:attrNameLst>
                                          <p:attrName>style.visibility</p:attrName>
                                        </p:attrNameLst>
                                      </p:cBhvr>
                                      <p:to>
                                        <p:strVal val="visible"/>
                                      </p:to>
                                    </p:set>
                                    <p:anim calcmode="lin" valueType="num">
                                      <p:cBhvr>
                                        <p:cTn id="74" dur="500" fill="hold"/>
                                        <p:tgtEl>
                                          <p:spTgt spid="51"/>
                                        </p:tgtEl>
                                        <p:attrNameLst>
                                          <p:attrName>ppt_w</p:attrName>
                                        </p:attrNameLst>
                                      </p:cBhvr>
                                      <p:tavLst>
                                        <p:tav tm="0">
                                          <p:val>
                                            <p:fltVal val="0"/>
                                          </p:val>
                                        </p:tav>
                                        <p:tav tm="100000">
                                          <p:val>
                                            <p:strVal val="#ppt_w"/>
                                          </p:val>
                                        </p:tav>
                                      </p:tavLst>
                                    </p:anim>
                                    <p:anim calcmode="lin" valueType="num">
                                      <p:cBhvr>
                                        <p:cTn id="75" dur="500" fill="hold"/>
                                        <p:tgtEl>
                                          <p:spTgt spid="51"/>
                                        </p:tgtEl>
                                        <p:attrNameLst>
                                          <p:attrName>ppt_h</p:attrName>
                                        </p:attrNameLst>
                                      </p:cBhvr>
                                      <p:tavLst>
                                        <p:tav tm="0">
                                          <p:val>
                                            <p:fltVal val="0"/>
                                          </p:val>
                                        </p:tav>
                                        <p:tav tm="100000">
                                          <p:val>
                                            <p:strVal val="#ppt_h"/>
                                          </p:val>
                                        </p:tav>
                                      </p:tavLst>
                                    </p:anim>
                                    <p:animEffect transition="in" filter="fade">
                                      <p:cBhvr>
                                        <p:cTn id="76" dur="500"/>
                                        <p:tgtEl>
                                          <p:spTgt spid="51"/>
                                        </p:tgtEl>
                                      </p:cBhvr>
                                    </p:animEffect>
                                  </p:childTnLst>
                                </p:cTn>
                              </p:par>
                            </p:childTnLst>
                          </p:cTn>
                        </p:par>
                        <p:par>
                          <p:cTn id="77" fill="hold">
                            <p:stCondLst>
                              <p:cond delay="6750"/>
                            </p:stCondLst>
                            <p:childTnLst>
                              <p:par>
                                <p:cTn id="78" presetID="29" presetClass="entr" presetSubtype="0" fill="hold" grpId="1" nodeType="afterEffect">
                                  <p:stCondLst>
                                    <p:cond delay="0"/>
                                  </p:stCondLst>
                                  <p:childTnLst>
                                    <p:set>
                                      <p:cBhvr>
                                        <p:cTn id="79" dur="1" fill="hold">
                                          <p:stCondLst>
                                            <p:cond delay="0"/>
                                          </p:stCondLst>
                                        </p:cTn>
                                        <p:tgtEl>
                                          <p:spTgt spid="52"/>
                                        </p:tgtEl>
                                        <p:attrNameLst>
                                          <p:attrName>style.visibility</p:attrName>
                                        </p:attrNameLst>
                                      </p:cBhvr>
                                      <p:to>
                                        <p:strVal val="visible"/>
                                      </p:to>
                                    </p:set>
                                    <p:anim calcmode="lin" valueType="num">
                                      <p:cBhvr>
                                        <p:cTn id="80" dur="500" fill="hold"/>
                                        <p:tgtEl>
                                          <p:spTgt spid="52"/>
                                        </p:tgtEl>
                                        <p:attrNameLst>
                                          <p:attrName>ppt_x</p:attrName>
                                        </p:attrNameLst>
                                      </p:cBhvr>
                                      <p:tavLst>
                                        <p:tav tm="0">
                                          <p:val>
                                            <p:strVal val="#ppt_x-.2"/>
                                          </p:val>
                                        </p:tav>
                                        <p:tav tm="100000">
                                          <p:val>
                                            <p:strVal val="#ppt_x"/>
                                          </p:val>
                                        </p:tav>
                                      </p:tavLst>
                                    </p:anim>
                                    <p:anim calcmode="lin" valueType="num">
                                      <p:cBhvr>
                                        <p:cTn id="81" dur="500" fill="hold"/>
                                        <p:tgtEl>
                                          <p:spTgt spid="52"/>
                                        </p:tgtEl>
                                        <p:attrNameLst>
                                          <p:attrName>ppt_y</p:attrName>
                                        </p:attrNameLst>
                                      </p:cBhvr>
                                      <p:tavLst>
                                        <p:tav tm="0">
                                          <p:val>
                                            <p:strVal val="#ppt_y"/>
                                          </p:val>
                                        </p:tav>
                                        <p:tav tm="100000">
                                          <p:val>
                                            <p:strVal val="#ppt_y"/>
                                          </p:val>
                                        </p:tav>
                                      </p:tavLst>
                                    </p:anim>
                                    <p:animEffect transition="in" filter="wipe(right)" prLst="gradientSize: 0.1">
                                      <p:cBhvr>
                                        <p:cTn id="82" dur="500"/>
                                        <p:tgtEl>
                                          <p:spTgt spid="52"/>
                                        </p:tgtEl>
                                      </p:cBhvr>
                                    </p:animEffect>
                                  </p:childTnLst>
                                </p:cTn>
                              </p:par>
                            </p:childTnLst>
                          </p:cTn>
                        </p:par>
                        <p:par>
                          <p:cTn id="83" fill="hold">
                            <p:stCondLst>
                              <p:cond delay="7250"/>
                            </p:stCondLst>
                            <p:childTnLst>
                              <p:par>
                                <p:cTn id="84" presetID="53" presetClass="entr" presetSubtype="16" fill="hold" grpId="0" nodeType="afterEffect">
                                  <p:stCondLst>
                                    <p:cond delay="0"/>
                                  </p:stCondLst>
                                  <p:childTnLst>
                                    <p:set>
                                      <p:cBhvr>
                                        <p:cTn id="85" dur="1" fill="hold">
                                          <p:stCondLst>
                                            <p:cond delay="0"/>
                                          </p:stCondLst>
                                        </p:cTn>
                                        <p:tgtEl>
                                          <p:spTgt spid="53"/>
                                        </p:tgtEl>
                                        <p:attrNameLst>
                                          <p:attrName>style.visibility</p:attrName>
                                        </p:attrNameLst>
                                      </p:cBhvr>
                                      <p:to>
                                        <p:strVal val="visible"/>
                                      </p:to>
                                    </p:set>
                                    <p:anim calcmode="lin" valueType="num">
                                      <p:cBhvr>
                                        <p:cTn id="86" dur="500" fill="hold"/>
                                        <p:tgtEl>
                                          <p:spTgt spid="53"/>
                                        </p:tgtEl>
                                        <p:attrNameLst>
                                          <p:attrName>ppt_w</p:attrName>
                                        </p:attrNameLst>
                                      </p:cBhvr>
                                      <p:tavLst>
                                        <p:tav tm="0">
                                          <p:val>
                                            <p:fltVal val="0"/>
                                          </p:val>
                                        </p:tav>
                                        <p:tav tm="100000">
                                          <p:val>
                                            <p:strVal val="#ppt_w"/>
                                          </p:val>
                                        </p:tav>
                                      </p:tavLst>
                                    </p:anim>
                                    <p:anim calcmode="lin" valueType="num">
                                      <p:cBhvr>
                                        <p:cTn id="87" dur="500" fill="hold"/>
                                        <p:tgtEl>
                                          <p:spTgt spid="53"/>
                                        </p:tgtEl>
                                        <p:attrNameLst>
                                          <p:attrName>ppt_h</p:attrName>
                                        </p:attrNameLst>
                                      </p:cBhvr>
                                      <p:tavLst>
                                        <p:tav tm="0">
                                          <p:val>
                                            <p:fltVal val="0"/>
                                          </p:val>
                                        </p:tav>
                                        <p:tav tm="100000">
                                          <p:val>
                                            <p:strVal val="#ppt_h"/>
                                          </p:val>
                                        </p:tav>
                                      </p:tavLst>
                                    </p:anim>
                                    <p:animEffect transition="in" filter="fade">
                                      <p:cBhvr>
                                        <p:cTn id="88" dur="500"/>
                                        <p:tgtEl>
                                          <p:spTgt spid="53"/>
                                        </p:tgtEl>
                                      </p:cBhvr>
                                    </p:animEffect>
                                  </p:childTnLst>
                                </p:cTn>
                              </p:par>
                            </p:childTnLst>
                          </p:cTn>
                        </p:par>
                        <p:par>
                          <p:cTn id="89" fill="hold">
                            <p:stCondLst>
                              <p:cond delay="7750"/>
                            </p:stCondLst>
                            <p:childTnLst>
                              <p:par>
                                <p:cTn id="90" presetID="29" presetClass="entr" presetSubtype="0" fill="hold" grpId="1" nodeType="afterEffect">
                                  <p:stCondLst>
                                    <p:cond delay="0"/>
                                  </p:stCondLst>
                                  <p:childTnLst>
                                    <p:set>
                                      <p:cBhvr>
                                        <p:cTn id="91" dur="1" fill="hold">
                                          <p:stCondLst>
                                            <p:cond delay="0"/>
                                          </p:stCondLst>
                                        </p:cTn>
                                        <p:tgtEl>
                                          <p:spTgt spid="54"/>
                                        </p:tgtEl>
                                        <p:attrNameLst>
                                          <p:attrName>style.visibility</p:attrName>
                                        </p:attrNameLst>
                                      </p:cBhvr>
                                      <p:to>
                                        <p:strVal val="visible"/>
                                      </p:to>
                                    </p:set>
                                    <p:anim calcmode="lin" valueType="num">
                                      <p:cBhvr>
                                        <p:cTn id="92" dur="500" fill="hold"/>
                                        <p:tgtEl>
                                          <p:spTgt spid="54"/>
                                        </p:tgtEl>
                                        <p:attrNameLst>
                                          <p:attrName>ppt_x</p:attrName>
                                        </p:attrNameLst>
                                      </p:cBhvr>
                                      <p:tavLst>
                                        <p:tav tm="0">
                                          <p:val>
                                            <p:strVal val="#ppt_x-.2"/>
                                          </p:val>
                                        </p:tav>
                                        <p:tav tm="100000">
                                          <p:val>
                                            <p:strVal val="#ppt_x"/>
                                          </p:val>
                                        </p:tav>
                                      </p:tavLst>
                                    </p:anim>
                                    <p:anim calcmode="lin" valueType="num">
                                      <p:cBhvr>
                                        <p:cTn id="93" dur="500" fill="hold"/>
                                        <p:tgtEl>
                                          <p:spTgt spid="54"/>
                                        </p:tgtEl>
                                        <p:attrNameLst>
                                          <p:attrName>ppt_y</p:attrName>
                                        </p:attrNameLst>
                                      </p:cBhvr>
                                      <p:tavLst>
                                        <p:tav tm="0">
                                          <p:val>
                                            <p:strVal val="#ppt_y"/>
                                          </p:val>
                                        </p:tav>
                                        <p:tav tm="100000">
                                          <p:val>
                                            <p:strVal val="#ppt_y"/>
                                          </p:val>
                                        </p:tav>
                                      </p:tavLst>
                                    </p:anim>
                                    <p:animEffect transition="in" filter="wipe(right)" prLst="gradientSize: 0.1">
                                      <p:cBhvr>
                                        <p:cTn id="9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44" grpId="1" animBg="1"/>
      <p:bldP spid="45" grpId="0"/>
      <p:bldP spid="46" grpId="0" animBg="1"/>
      <p:bldP spid="46" grpId="1" animBg="1"/>
      <p:bldP spid="47" grpId="0"/>
      <p:bldP spid="48" grpId="0" animBg="1"/>
      <p:bldP spid="48" grpId="1" animBg="1"/>
      <p:bldP spid="49" grpId="0"/>
      <p:bldP spid="50" grpId="0" animBg="1"/>
      <p:bldP spid="50" grpId="1" animBg="1"/>
      <p:bldP spid="51" grpId="0"/>
      <p:bldP spid="52" grpId="0" animBg="1"/>
      <p:bldP spid="52" grpId="1" animBg="1"/>
      <p:bldP spid="53" grpId="0"/>
      <p:bldP spid="54" grpId="0" animBg="1"/>
      <p:bldP spid="54"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MH_Text_1"/>
          <p:cNvSpPr/>
          <p:nvPr>
            <p:custDataLst>
              <p:tags r:id="rId1"/>
            </p:custDataLst>
          </p:nvPr>
        </p:nvSpPr>
        <p:spPr>
          <a:xfrm>
            <a:off x="7632247" y="2133215"/>
            <a:ext cx="2865174" cy="7243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8043" tIns="0" rIns="178043" bIns="0" rtlCol="0" anchor="t">
            <a:noAutofit/>
          </a:bodyPr>
          <a:lstStyle/>
          <a:p>
            <a:pPr marL="0" marR="0" lvl="0" indent="0" algn="ctr" defTabSz="914400" rtl="0" eaLnBrk="1" fontAlgn="auto" latinLnBrk="0" hangingPunct="1">
              <a:lnSpc>
                <a:spcPct val="120000"/>
              </a:lnSpc>
              <a:spcBef>
                <a:spcPts val="0"/>
              </a:spcBef>
              <a:spcAft>
                <a:spcPts val="0"/>
              </a:spcAft>
              <a:buClr>
                <a:srgbClr val="5B9BD5"/>
              </a:buClr>
              <a:buSzTx/>
              <a:buFontTx/>
              <a:buNone/>
              <a:tabLst/>
              <a:defRPr/>
            </a:pPr>
            <a:r>
              <a:rPr kumimoji="0" lang="zh-CN" altLang="en-US" sz="3600" b="1" i="0" u="none" strike="noStrike" kern="1200" cap="none" spc="0" normalizeH="0" baseline="0" noProof="0" dirty="0">
                <a:ln>
                  <a:noFill/>
                </a:ln>
                <a:solidFill>
                  <a:prstClr val="white"/>
                </a:solidFill>
                <a:effectLst/>
                <a:uLnTx/>
                <a:uFillTx/>
                <a:latin typeface="幼圆" panose="02010509060101010101" pitchFamily="49" charset="-122"/>
                <a:ea typeface="幼圆" panose="02010509060101010101" pitchFamily="49" charset="-122"/>
                <a:cs typeface="+mn-cs"/>
              </a:rPr>
              <a:t>核心问题</a:t>
            </a:r>
            <a:endParaRPr kumimoji="0" lang="en-US" altLang="zh-CN" sz="3200" b="1" i="0" u="none" strike="noStrike" kern="1200" cap="none" spc="0" normalizeH="0" baseline="0" noProof="0" dirty="0">
              <a:ln>
                <a:noFill/>
              </a:ln>
              <a:solidFill>
                <a:prstClr val="white"/>
              </a:solidFill>
              <a:effectLst/>
              <a:uLnTx/>
              <a:uFillTx/>
              <a:latin typeface="幼圆" panose="02010509060101010101" pitchFamily="49" charset="-122"/>
              <a:ea typeface="幼圆" panose="02010509060101010101" pitchFamily="49" charset="-122"/>
              <a:cs typeface="+mn-ea"/>
              <a:sym typeface="+mn-lt"/>
            </a:endParaRPr>
          </a:p>
        </p:txBody>
      </p:sp>
      <p:sp>
        <p:nvSpPr>
          <p:cNvPr id="23" name="MH_SubTitle_1"/>
          <p:cNvSpPr/>
          <p:nvPr>
            <p:custDataLst>
              <p:tags r:id="rId2"/>
            </p:custDataLst>
          </p:nvPr>
        </p:nvSpPr>
        <p:spPr>
          <a:xfrm>
            <a:off x="7518240" y="5257759"/>
            <a:ext cx="3093189" cy="546474"/>
          </a:xfrm>
          <a:prstGeom prst="roundRect">
            <a:avLst>
              <a:gd name="adj" fmla="val 21110"/>
            </a:avLst>
          </a:prstGeom>
          <a:solidFill>
            <a:schemeClr val="accent5">
              <a:lumMod val="75000"/>
            </a:schemeClr>
          </a:solidFill>
          <a:ln>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white"/>
                </a:solidFill>
                <a:effectLst/>
                <a:uLnTx/>
                <a:uFillTx/>
                <a:latin typeface="Impact" panose="020B0806030902050204" pitchFamily="34" charset="0"/>
                <a:ea typeface="微软雅黑" panose="020B0503020204020204" pitchFamily="34" charset="-122"/>
                <a:cs typeface="+mn-cs"/>
              </a:rPr>
              <a:t>31,780,000</a:t>
            </a:r>
          </a:p>
        </p:txBody>
      </p:sp>
      <p:pic>
        <p:nvPicPr>
          <p:cNvPr id="24" name="图片 23"/>
          <p:cNvPicPr>
            <a:picLocks noChangeAspect="1"/>
          </p:cNvPicPr>
          <p:nvPr/>
        </p:nvPicPr>
        <p:blipFill>
          <a:blip r:embed="rId5"/>
          <a:stretch>
            <a:fillRect/>
          </a:stretch>
        </p:blipFill>
        <p:spPr>
          <a:xfrm>
            <a:off x="6433251" y="3266771"/>
            <a:ext cx="5072295" cy="1581830"/>
          </a:xfrm>
          <a:prstGeom prst="rect">
            <a:avLst/>
          </a:prstGeom>
          <a:noFill/>
          <a:ln w="9525">
            <a:noFill/>
          </a:ln>
        </p:spPr>
      </p:pic>
      <p:sp>
        <p:nvSpPr>
          <p:cNvPr id="5" name="矩形 4"/>
          <p:cNvSpPr/>
          <p:nvPr/>
        </p:nvSpPr>
        <p:spPr>
          <a:xfrm>
            <a:off x="1162373" y="2404500"/>
            <a:ext cx="5048515" cy="73866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同一时间段内全网不止一个节点能计算出随机数，即会有多个节点在网络中广播它们各自打包好的临时区块（都是合法的）。</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矩形 9"/>
          <p:cNvSpPr/>
          <p:nvPr/>
        </p:nvSpPr>
        <p:spPr>
          <a:xfrm>
            <a:off x="1162373" y="3639275"/>
            <a:ext cx="5048515" cy="203132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某一节点若收到多个针对同一前续区块的后续临时区块，则该节点会在本地区块链上建立分支，多个临时区块对应多个分支。该僵局的打破要等到下一个工作量证明被发现，而其中的一条链条被证实为是较长的一条，那么在另一条分支链条上工作的节点将转换阵营，开始在较长的链条上工作。其他分支将会被网络彻底抛弃。</a:t>
            </a:r>
            <a:endParaRPr kumimoji="0" lang="zh-CN" altLang="en-US" sz="14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27" name="菱形 26"/>
          <p:cNvSpPr/>
          <p:nvPr/>
        </p:nvSpPr>
        <p:spPr>
          <a:xfrm>
            <a:off x="623149" y="2514312"/>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8" name="菱形 27"/>
          <p:cNvSpPr/>
          <p:nvPr/>
        </p:nvSpPr>
        <p:spPr>
          <a:xfrm>
            <a:off x="623149" y="3677004"/>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TextBox 39">
            <a:extLst>
              <a:ext uri="{FF2B5EF4-FFF2-40B4-BE49-F238E27FC236}">
                <a16:creationId xmlns:a16="http://schemas.microsoft.com/office/drawing/2014/main" id="{D03164D5-09BD-490D-B264-BF1C1E529D16}"/>
              </a:ext>
            </a:extLst>
          </p:cNvPr>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区块链核心问题</a:t>
            </a:r>
          </a:p>
        </p:txBody>
      </p:sp>
    </p:spTree>
    <p:extLst>
      <p:ext uri="{BB962C8B-B14F-4D97-AF65-F5344CB8AC3E}">
        <p14:creationId xmlns:p14="http://schemas.microsoft.com/office/powerpoint/2010/main" val="6292218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5"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decel="50000" fill="hold">
                                          <p:stCondLst>
                                            <p:cond delay="0"/>
                                          </p:stCondLst>
                                        </p:cTn>
                                        <p:tgtEl>
                                          <p:spTgt spid="23"/>
                                        </p:tgtEl>
                                        <p:attrNameLst>
                                          <p:attrName>style.rotation</p:attrName>
                                        </p:attrNameLst>
                                      </p:cBhvr>
                                      <p:tavLst>
                                        <p:tav tm="0">
                                          <p:val>
                                            <p:fltVal val="-90"/>
                                          </p:val>
                                        </p:tav>
                                        <p:tav tm="100000">
                                          <p:val>
                                            <p:fltVal val="0"/>
                                          </p:val>
                                        </p:tav>
                                      </p:tavLst>
                                    </p:anim>
                                    <p:anim calcmode="lin" valueType="num">
                                      <p:cBhvr>
                                        <p:cTn id="14" dur="500" decel="50000" fill="hold">
                                          <p:stCondLst>
                                            <p:cond delay="0"/>
                                          </p:stCondLst>
                                        </p:cTn>
                                        <p:tgtEl>
                                          <p:spTgt spid="23"/>
                                        </p:tgtEl>
                                        <p:attrNameLst>
                                          <p:attrName>ppt_w</p:attrName>
                                        </p:attrNameLst>
                                      </p:cBhvr>
                                      <p:tavLst>
                                        <p:tav tm="0">
                                          <p:val>
                                            <p:strVal val="#ppt_w"/>
                                          </p:val>
                                        </p:tav>
                                        <p:tav tm="100000">
                                          <p:val>
                                            <p:strVal val="#ppt_w*.05"/>
                                          </p:val>
                                        </p:tav>
                                      </p:tavLst>
                                    </p:anim>
                                    <p:anim calcmode="lin" valueType="num">
                                      <p:cBhvr>
                                        <p:cTn id="15" dur="500" accel="50000" fill="hold">
                                          <p:stCondLst>
                                            <p:cond delay="500"/>
                                          </p:stCondLst>
                                        </p:cTn>
                                        <p:tgtEl>
                                          <p:spTgt spid="23"/>
                                        </p:tgtEl>
                                        <p:attrNameLst>
                                          <p:attrName>ppt_w</p:attrName>
                                        </p:attrNameLst>
                                      </p:cBhvr>
                                      <p:tavLst>
                                        <p:tav tm="0">
                                          <p:val>
                                            <p:strVal val="#ppt_w*.05"/>
                                          </p:val>
                                        </p:tav>
                                        <p:tav tm="100000">
                                          <p:val>
                                            <p:strVal val="#ppt_w"/>
                                          </p:val>
                                        </p:tav>
                                      </p:tavLst>
                                    </p:anim>
                                    <p:anim calcmode="lin" valueType="num">
                                      <p:cBhvr>
                                        <p:cTn id="16" dur="1000" fill="hold"/>
                                        <p:tgtEl>
                                          <p:spTgt spid="23"/>
                                        </p:tgtEl>
                                        <p:attrNameLst>
                                          <p:attrName>ppt_h</p:attrName>
                                        </p:attrNameLst>
                                      </p:cBhvr>
                                      <p:tavLst>
                                        <p:tav tm="0">
                                          <p:val>
                                            <p:strVal val="#ppt_h"/>
                                          </p:val>
                                        </p:tav>
                                        <p:tav tm="100000">
                                          <p:val>
                                            <p:strVal val="#ppt_h"/>
                                          </p:val>
                                        </p:tav>
                                      </p:tavLst>
                                    </p:anim>
                                    <p:anim calcmode="lin" valueType="num">
                                      <p:cBhvr>
                                        <p:cTn id="17" dur="500" decel="50000" fill="hold">
                                          <p:stCondLst>
                                            <p:cond delay="0"/>
                                          </p:stCondLst>
                                        </p:cTn>
                                        <p:tgtEl>
                                          <p:spTgt spid="23"/>
                                        </p:tgtEl>
                                        <p:attrNameLst>
                                          <p:attrName>ppt_x</p:attrName>
                                        </p:attrNameLst>
                                      </p:cBhvr>
                                      <p:tavLst>
                                        <p:tav tm="0">
                                          <p:val>
                                            <p:strVal val="#ppt_x+.4"/>
                                          </p:val>
                                        </p:tav>
                                        <p:tav tm="100000">
                                          <p:val>
                                            <p:strVal val="#ppt_x"/>
                                          </p:val>
                                        </p:tav>
                                      </p:tavLst>
                                    </p:anim>
                                    <p:anim calcmode="lin" valueType="num">
                                      <p:cBhvr>
                                        <p:cTn id="18" dur="500" decel="50000" fill="hold">
                                          <p:stCondLst>
                                            <p:cond delay="0"/>
                                          </p:stCondLst>
                                        </p:cTn>
                                        <p:tgtEl>
                                          <p:spTgt spid="23"/>
                                        </p:tgtEl>
                                        <p:attrNameLst>
                                          <p:attrName>ppt_y</p:attrName>
                                        </p:attrNameLst>
                                      </p:cBhvr>
                                      <p:tavLst>
                                        <p:tav tm="0">
                                          <p:val>
                                            <p:strVal val="#ppt_y-.2"/>
                                          </p:val>
                                        </p:tav>
                                        <p:tav tm="100000">
                                          <p:val>
                                            <p:strVal val="#ppt_y+.1"/>
                                          </p:val>
                                        </p:tav>
                                      </p:tavLst>
                                    </p:anim>
                                    <p:anim calcmode="lin" valueType="num">
                                      <p:cBhvr>
                                        <p:cTn id="19" dur="500" accel="50000" fill="hold">
                                          <p:stCondLst>
                                            <p:cond delay="500"/>
                                          </p:stCondLst>
                                        </p:cTn>
                                        <p:tgtEl>
                                          <p:spTgt spid="23"/>
                                        </p:tgtEl>
                                        <p:attrNameLst>
                                          <p:attrName>ppt_y</p:attrName>
                                        </p:attrNameLst>
                                      </p:cBhvr>
                                      <p:tavLst>
                                        <p:tav tm="0">
                                          <p:val>
                                            <p:strVal val="#ppt_y+.1"/>
                                          </p:val>
                                        </p:tav>
                                        <p:tav tm="100000">
                                          <p:val>
                                            <p:strVal val="#ppt_y"/>
                                          </p:val>
                                        </p:tav>
                                      </p:tavLst>
                                    </p:anim>
                                    <p:animEffect transition="in" filter="fade">
                                      <p:cBhvr>
                                        <p:cTn id="20" dur="1000" decel="50000">
                                          <p:stCondLst>
                                            <p:cond delay="0"/>
                                          </p:stCondLst>
                                        </p:cTn>
                                        <p:tgtEl>
                                          <p:spTgt spid="23"/>
                                        </p:tgtEl>
                                      </p:cBhvr>
                                    </p:animEffect>
                                  </p:childTnLst>
                                </p:cTn>
                              </p:par>
                            </p:childTnLst>
                          </p:cTn>
                        </p:par>
                        <p:par>
                          <p:cTn id="21" fill="hold">
                            <p:stCondLst>
                              <p:cond delay="2000"/>
                            </p:stCondLst>
                            <p:childTnLst>
                              <p:par>
                                <p:cTn id="22" presetID="49" presetClass="entr" presetSubtype="0" decel="100000" fill="hold" grpId="0" nodeType="after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p:cTn id="24" dur="500" fill="hold"/>
                                        <p:tgtEl>
                                          <p:spTgt spid="27"/>
                                        </p:tgtEl>
                                        <p:attrNameLst>
                                          <p:attrName>ppt_w</p:attrName>
                                        </p:attrNameLst>
                                      </p:cBhvr>
                                      <p:tavLst>
                                        <p:tav tm="0">
                                          <p:val>
                                            <p:fltVal val="0"/>
                                          </p:val>
                                        </p:tav>
                                        <p:tav tm="100000">
                                          <p:val>
                                            <p:strVal val="#ppt_w"/>
                                          </p:val>
                                        </p:tav>
                                      </p:tavLst>
                                    </p:anim>
                                    <p:anim calcmode="lin" valueType="num">
                                      <p:cBhvr>
                                        <p:cTn id="25" dur="500" fill="hold"/>
                                        <p:tgtEl>
                                          <p:spTgt spid="27"/>
                                        </p:tgtEl>
                                        <p:attrNameLst>
                                          <p:attrName>ppt_h</p:attrName>
                                        </p:attrNameLst>
                                      </p:cBhvr>
                                      <p:tavLst>
                                        <p:tav tm="0">
                                          <p:val>
                                            <p:fltVal val="0"/>
                                          </p:val>
                                        </p:tav>
                                        <p:tav tm="100000">
                                          <p:val>
                                            <p:strVal val="#ppt_h"/>
                                          </p:val>
                                        </p:tav>
                                      </p:tavLst>
                                    </p:anim>
                                    <p:anim calcmode="lin" valueType="num">
                                      <p:cBhvr>
                                        <p:cTn id="26" dur="500" fill="hold"/>
                                        <p:tgtEl>
                                          <p:spTgt spid="27"/>
                                        </p:tgtEl>
                                        <p:attrNameLst>
                                          <p:attrName>style.rotation</p:attrName>
                                        </p:attrNameLst>
                                      </p:cBhvr>
                                      <p:tavLst>
                                        <p:tav tm="0">
                                          <p:val>
                                            <p:fltVal val="360"/>
                                          </p:val>
                                        </p:tav>
                                        <p:tav tm="100000">
                                          <p:val>
                                            <p:fltVal val="0"/>
                                          </p:val>
                                        </p:tav>
                                      </p:tavLst>
                                    </p:anim>
                                    <p:animEffect transition="in" filter="fade">
                                      <p:cBhvr>
                                        <p:cTn id="27" dur="500"/>
                                        <p:tgtEl>
                                          <p:spTgt spid="27"/>
                                        </p:tgtEl>
                                      </p:cBhvr>
                                    </p:animEffect>
                                  </p:childTnLst>
                                </p:cTn>
                              </p:par>
                            </p:childTnLst>
                          </p:cTn>
                        </p:par>
                        <p:par>
                          <p:cTn id="28" fill="hold">
                            <p:stCondLst>
                              <p:cond delay="2500"/>
                            </p:stCondLst>
                            <p:childTnLst>
                              <p:par>
                                <p:cTn id="29" presetID="49" presetClass="entr" presetSubtype="0" decel="100000"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500" fill="hold"/>
                                        <p:tgtEl>
                                          <p:spTgt spid="28"/>
                                        </p:tgtEl>
                                        <p:attrNameLst>
                                          <p:attrName>ppt_w</p:attrName>
                                        </p:attrNameLst>
                                      </p:cBhvr>
                                      <p:tavLst>
                                        <p:tav tm="0">
                                          <p:val>
                                            <p:fltVal val="0"/>
                                          </p:val>
                                        </p:tav>
                                        <p:tav tm="100000">
                                          <p:val>
                                            <p:strVal val="#ppt_w"/>
                                          </p:val>
                                        </p:tav>
                                      </p:tavLst>
                                    </p:anim>
                                    <p:anim calcmode="lin" valueType="num">
                                      <p:cBhvr>
                                        <p:cTn id="32" dur="500" fill="hold"/>
                                        <p:tgtEl>
                                          <p:spTgt spid="28"/>
                                        </p:tgtEl>
                                        <p:attrNameLst>
                                          <p:attrName>ppt_h</p:attrName>
                                        </p:attrNameLst>
                                      </p:cBhvr>
                                      <p:tavLst>
                                        <p:tav tm="0">
                                          <p:val>
                                            <p:fltVal val="0"/>
                                          </p:val>
                                        </p:tav>
                                        <p:tav tm="100000">
                                          <p:val>
                                            <p:strVal val="#ppt_h"/>
                                          </p:val>
                                        </p:tav>
                                      </p:tavLst>
                                    </p:anim>
                                    <p:anim calcmode="lin" valueType="num">
                                      <p:cBhvr>
                                        <p:cTn id="33" dur="500" fill="hold"/>
                                        <p:tgtEl>
                                          <p:spTgt spid="28"/>
                                        </p:tgtEl>
                                        <p:attrNameLst>
                                          <p:attrName>style.rotation</p:attrName>
                                        </p:attrNameLst>
                                      </p:cBhvr>
                                      <p:tavLst>
                                        <p:tav tm="0">
                                          <p:val>
                                            <p:fltVal val="360"/>
                                          </p:val>
                                        </p:tav>
                                        <p:tav tm="100000">
                                          <p:val>
                                            <p:fltVal val="0"/>
                                          </p:val>
                                        </p:tav>
                                      </p:tavLst>
                                    </p:anim>
                                    <p:animEffect transition="in" filter="fade">
                                      <p:cBhvr>
                                        <p:cTn id="34" dur="500"/>
                                        <p:tgtEl>
                                          <p:spTgt spid="28"/>
                                        </p:tgtEl>
                                      </p:cBhvr>
                                    </p:animEffect>
                                  </p:childTnLst>
                                </p:cTn>
                              </p:par>
                            </p:childTnLst>
                          </p:cTn>
                        </p:par>
                        <p:par>
                          <p:cTn id="35" fill="hold">
                            <p:stCondLst>
                              <p:cond delay="3000"/>
                            </p:stCondLst>
                            <p:childTnLst>
                              <p:par>
                                <p:cTn id="36" presetID="8" presetClass="emph" presetSubtype="0" fill="hold" grpId="1" nodeType="afterEffect">
                                  <p:stCondLst>
                                    <p:cond delay="0"/>
                                  </p:stCondLst>
                                  <p:childTnLst>
                                    <p:animRot by="21600000">
                                      <p:cBhvr>
                                        <p:cTn id="37" dur="2000" fill="hold"/>
                                        <p:tgtEl>
                                          <p:spTgt spid="27"/>
                                        </p:tgtEl>
                                        <p:attrNameLst>
                                          <p:attrName>r</p:attrName>
                                        </p:attrNameLst>
                                      </p:cBhvr>
                                    </p:animRot>
                                  </p:childTnLst>
                                </p:cTn>
                              </p:par>
                            </p:childTnLst>
                          </p:cTn>
                        </p:par>
                        <p:par>
                          <p:cTn id="38" fill="hold">
                            <p:stCondLst>
                              <p:cond delay="5000"/>
                            </p:stCondLst>
                            <p:childTnLst>
                              <p:par>
                                <p:cTn id="39" presetID="8" presetClass="emph" presetSubtype="0" fill="hold" grpId="1" nodeType="afterEffect">
                                  <p:stCondLst>
                                    <p:cond delay="0"/>
                                  </p:stCondLst>
                                  <p:childTnLst>
                                    <p:animRot by="21600000">
                                      <p:cBhvr>
                                        <p:cTn id="40" dur="2000" fill="hold"/>
                                        <p:tgtEl>
                                          <p:spTgt spid="28"/>
                                        </p:tgtEl>
                                        <p:attrNameLst>
                                          <p:attrName>r</p:attrName>
                                        </p:attrNameLst>
                                      </p:cBhvr>
                                    </p:animRot>
                                  </p:childTnLst>
                                </p:cTn>
                              </p:par>
                            </p:childTnLst>
                          </p:cTn>
                        </p:par>
                        <p:par>
                          <p:cTn id="41" fill="hold">
                            <p:stCondLst>
                              <p:cond delay="7000"/>
                            </p:stCondLst>
                            <p:childTnLst>
                              <p:par>
                                <p:cTn id="42" presetID="22" presetClass="entr" presetSubtype="8" fill="hold" nodeType="after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left)">
                                      <p:cBhvr>
                                        <p:cTn id="44" dur="500"/>
                                        <p:tgtEl>
                                          <p:spTgt spid="24"/>
                                        </p:tgtEl>
                                      </p:cBhvr>
                                    </p:animEffect>
                                  </p:childTnLst>
                                </p:cTn>
                              </p:par>
                            </p:childTnLst>
                          </p:cTn>
                        </p:par>
                        <p:par>
                          <p:cTn id="45" fill="hold">
                            <p:stCondLst>
                              <p:cond delay="7500"/>
                            </p:stCondLst>
                            <p:childTnLst>
                              <p:par>
                                <p:cTn id="46" presetID="53" presetClass="entr" presetSubtype="16" fill="hold" grpId="0" nodeType="afterEffect">
                                  <p:stCondLst>
                                    <p:cond delay="0"/>
                                  </p:stCondLst>
                                  <p:childTnLst>
                                    <p:set>
                                      <p:cBhvr>
                                        <p:cTn id="47" dur="1" fill="hold">
                                          <p:stCondLst>
                                            <p:cond delay="0"/>
                                          </p:stCondLst>
                                        </p:cTn>
                                        <p:tgtEl>
                                          <p:spTgt spid="5"/>
                                        </p:tgtEl>
                                        <p:attrNameLst>
                                          <p:attrName>style.visibility</p:attrName>
                                        </p:attrNameLst>
                                      </p:cBhvr>
                                      <p:to>
                                        <p:strVal val="visible"/>
                                      </p:to>
                                    </p:set>
                                    <p:anim calcmode="lin" valueType="num">
                                      <p:cBhvr>
                                        <p:cTn id="48" dur="500" fill="hold"/>
                                        <p:tgtEl>
                                          <p:spTgt spid="5"/>
                                        </p:tgtEl>
                                        <p:attrNameLst>
                                          <p:attrName>ppt_w</p:attrName>
                                        </p:attrNameLst>
                                      </p:cBhvr>
                                      <p:tavLst>
                                        <p:tav tm="0">
                                          <p:val>
                                            <p:fltVal val="0"/>
                                          </p:val>
                                        </p:tav>
                                        <p:tav tm="100000">
                                          <p:val>
                                            <p:strVal val="#ppt_w"/>
                                          </p:val>
                                        </p:tav>
                                      </p:tavLst>
                                    </p:anim>
                                    <p:anim calcmode="lin" valueType="num">
                                      <p:cBhvr>
                                        <p:cTn id="49" dur="500" fill="hold"/>
                                        <p:tgtEl>
                                          <p:spTgt spid="5"/>
                                        </p:tgtEl>
                                        <p:attrNameLst>
                                          <p:attrName>ppt_h</p:attrName>
                                        </p:attrNameLst>
                                      </p:cBhvr>
                                      <p:tavLst>
                                        <p:tav tm="0">
                                          <p:val>
                                            <p:fltVal val="0"/>
                                          </p:val>
                                        </p:tav>
                                        <p:tav tm="100000">
                                          <p:val>
                                            <p:strVal val="#ppt_h"/>
                                          </p:val>
                                        </p:tav>
                                      </p:tavLst>
                                    </p:anim>
                                    <p:animEffect transition="in" filter="fade">
                                      <p:cBhvr>
                                        <p:cTn id="50" dur="500"/>
                                        <p:tgtEl>
                                          <p:spTgt spid="5"/>
                                        </p:tgtEl>
                                      </p:cBhvr>
                                    </p:animEffect>
                                  </p:childTnLst>
                                </p:cTn>
                              </p:par>
                            </p:childTnLst>
                          </p:cTn>
                        </p:par>
                        <p:par>
                          <p:cTn id="51" fill="hold">
                            <p:stCondLst>
                              <p:cond delay="8000"/>
                            </p:stCondLst>
                            <p:childTnLst>
                              <p:par>
                                <p:cTn id="52" presetID="53" presetClass="entr" presetSubtype="16" fill="hold" grpId="0" nodeType="afterEffect">
                                  <p:stCondLst>
                                    <p:cond delay="0"/>
                                  </p:stCondLst>
                                  <p:childTnLst>
                                    <p:set>
                                      <p:cBhvr>
                                        <p:cTn id="53" dur="1" fill="hold">
                                          <p:stCondLst>
                                            <p:cond delay="0"/>
                                          </p:stCondLst>
                                        </p:cTn>
                                        <p:tgtEl>
                                          <p:spTgt spid="10"/>
                                        </p:tgtEl>
                                        <p:attrNameLst>
                                          <p:attrName>style.visibility</p:attrName>
                                        </p:attrNameLst>
                                      </p:cBhvr>
                                      <p:to>
                                        <p:strVal val="visible"/>
                                      </p:to>
                                    </p:set>
                                    <p:anim calcmode="lin" valueType="num">
                                      <p:cBhvr>
                                        <p:cTn id="54" dur="500" fill="hold"/>
                                        <p:tgtEl>
                                          <p:spTgt spid="10"/>
                                        </p:tgtEl>
                                        <p:attrNameLst>
                                          <p:attrName>ppt_w</p:attrName>
                                        </p:attrNameLst>
                                      </p:cBhvr>
                                      <p:tavLst>
                                        <p:tav tm="0">
                                          <p:val>
                                            <p:fltVal val="0"/>
                                          </p:val>
                                        </p:tav>
                                        <p:tav tm="100000">
                                          <p:val>
                                            <p:strVal val="#ppt_w"/>
                                          </p:val>
                                        </p:tav>
                                      </p:tavLst>
                                    </p:anim>
                                    <p:anim calcmode="lin" valueType="num">
                                      <p:cBhvr>
                                        <p:cTn id="55" dur="500" fill="hold"/>
                                        <p:tgtEl>
                                          <p:spTgt spid="10"/>
                                        </p:tgtEl>
                                        <p:attrNameLst>
                                          <p:attrName>ppt_h</p:attrName>
                                        </p:attrNameLst>
                                      </p:cBhvr>
                                      <p:tavLst>
                                        <p:tav tm="0">
                                          <p:val>
                                            <p:fltVal val="0"/>
                                          </p:val>
                                        </p:tav>
                                        <p:tav tm="100000">
                                          <p:val>
                                            <p:strVal val="#ppt_h"/>
                                          </p:val>
                                        </p:tav>
                                      </p:tavLst>
                                    </p:anim>
                                    <p:animEffect transition="in" filter="fade">
                                      <p:cBhvr>
                                        <p:cTn id="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animBg="1"/>
      <p:bldP spid="5" grpId="0"/>
      <p:bldP spid="10" grpId="0"/>
      <p:bldP spid="27" grpId="0" animBg="1"/>
      <p:bldP spid="27" grpId="1" animBg="1"/>
      <p:bldP spid="28" grpId="0" animBg="1"/>
      <p:bldP spid="28"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394850" y="2342661"/>
            <a:ext cx="4351012" cy="303525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808" y="1930794"/>
            <a:ext cx="4381500" cy="3048000"/>
          </a:xfrm>
          <a:prstGeom prst="rect">
            <a:avLst/>
          </a:prstGeom>
          <a:effectLst>
            <a:outerShdw blurRad="50800" dist="38100" dir="2700000" algn="tl" rotWithShape="0">
              <a:prstClr val="black">
                <a:alpha val="40000"/>
              </a:prstClr>
            </a:outerShdw>
          </a:effectLst>
        </p:spPr>
      </p:pic>
      <p:grpSp>
        <p:nvGrpSpPr>
          <p:cNvPr id="14" name="Group 10"/>
          <p:cNvGrpSpPr/>
          <p:nvPr/>
        </p:nvGrpSpPr>
        <p:grpSpPr>
          <a:xfrm>
            <a:off x="6184902" y="2110944"/>
            <a:ext cx="954007" cy="954007"/>
            <a:chOff x="6253939" y="2516220"/>
            <a:chExt cx="831273" cy="831273"/>
          </a:xfrm>
          <a:noFill/>
        </p:grpSpPr>
        <p:sp>
          <p:nvSpPr>
            <p:cNvPr id="15" name="Oval 11"/>
            <p:cNvSpPr/>
            <p:nvPr/>
          </p:nvSpPr>
          <p:spPr>
            <a:xfrm>
              <a:off x="6253939" y="2516220"/>
              <a:ext cx="831273" cy="831273"/>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lumMod val="65000"/>
                    <a:lumOff val="35000"/>
                  </a:prstClr>
                </a:solidFill>
                <a:effectLst/>
                <a:uLnTx/>
                <a:uFillTx/>
                <a:latin typeface="Calibri"/>
                <a:ea typeface="+mn-ea"/>
                <a:cs typeface="+mn-cs"/>
              </a:endParaRPr>
            </a:p>
          </p:txBody>
        </p:sp>
        <p:sp>
          <p:nvSpPr>
            <p:cNvPr id="16" name="AutoShape 117"/>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w="12700" cap="flat" cmpd="sng">
              <a:solidFill>
                <a:schemeClr val="bg1"/>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Gill Sans" charset="0"/>
                <a:ea typeface="+mn-ea"/>
                <a:cs typeface="+mn-cs"/>
                <a:sym typeface="Gill Sans" charset="0"/>
              </a:endParaRPr>
            </a:p>
          </p:txBody>
        </p:sp>
      </p:grpSp>
      <p:grpSp>
        <p:nvGrpSpPr>
          <p:cNvPr id="17" name="Group 13"/>
          <p:cNvGrpSpPr/>
          <p:nvPr/>
        </p:nvGrpSpPr>
        <p:grpSpPr>
          <a:xfrm>
            <a:off x="6184902" y="3538722"/>
            <a:ext cx="954007" cy="954007"/>
            <a:chOff x="5716910" y="3464598"/>
            <a:chExt cx="831273" cy="831273"/>
          </a:xfrm>
          <a:noFill/>
        </p:grpSpPr>
        <p:sp>
          <p:nvSpPr>
            <p:cNvPr id="18" name="Oval 14"/>
            <p:cNvSpPr/>
            <p:nvPr/>
          </p:nvSpPr>
          <p:spPr>
            <a:xfrm>
              <a:off x="5716910" y="3464598"/>
              <a:ext cx="831273" cy="831273"/>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lumMod val="65000"/>
                    <a:lumOff val="35000"/>
                  </a:prstClr>
                </a:solidFill>
                <a:effectLst/>
                <a:uLnTx/>
                <a:uFillTx/>
                <a:latin typeface="Calibri"/>
                <a:ea typeface="+mn-ea"/>
                <a:cs typeface="+mn-cs"/>
              </a:endParaRPr>
            </a:p>
          </p:txBody>
        </p:sp>
        <p:grpSp>
          <p:nvGrpSpPr>
            <p:cNvPr id="19" name="Group 15"/>
            <p:cNvGrpSpPr/>
            <p:nvPr/>
          </p:nvGrpSpPr>
          <p:grpSpPr>
            <a:xfrm>
              <a:off x="5900374" y="3655628"/>
              <a:ext cx="464344" cy="464344"/>
              <a:chOff x="4439444" y="2582069"/>
              <a:chExt cx="464344" cy="464344"/>
            </a:xfrm>
            <a:grpFill/>
          </p:grpSpPr>
          <p:sp>
            <p:nvSpPr>
              <p:cNvPr id="20" name="AutoShape 123"/>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chemeClr val="bg1"/>
              </a:solidFill>
              <a:ln w="12700" cap="flat" cmpd="sng">
                <a:solidFill>
                  <a:schemeClr val="bg1"/>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5" name="AutoShape 124"/>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w="12700" cap="flat" cmpd="sng">
                <a:solidFill>
                  <a:schemeClr val="bg1"/>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6" name="AutoShape 125"/>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solidFill>
                <a:schemeClr val="bg1"/>
              </a:solidFill>
              <a:ln w="12700" cap="flat" cmpd="sng">
                <a:solidFill>
                  <a:schemeClr val="bg1"/>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Gill Sans" charset="0"/>
                  <a:ea typeface="+mn-ea"/>
                  <a:cs typeface="+mn-cs"/>
                  <a:sym typeface="Gill Sans" charset="0"/>
                </a:endParaRPr>
              </a:p>
            </p:txBody>
          </p:sp>
        </p:grpSp>
      </p:grpSp>
      <p:sp>
        <p:nvSpPr>
          <p:cNvPr id="35" name="Rectangle 24"/>
          <p:cNvSpPr/>
          <p:nvPr/>
        </p:nvSpPr>
        <p:spPr>
          <a:xfrm>
            <a:off x="7328919" y="2246855"/>
            <a:ext cx="4403298" cy="738627"/>
          </a:xfrm>
          <a:prstGeom prst="rect">
            <a:avLst/>
          </a:prstGeom>
        </p:spPr>
        <p:txBody>
          <a:bodyPr wrap="square" lIns="91404" tIns="45702" rIns="91404" bIns="45702">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双花，即二重支付，指攻击者几乎同时将同一笔钱用作不同交易。</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7" name="Rectangle 24"/>
          <p:cNvSpPr/>
          <p:nvPr/>
        </p:nvSpPr>
        <p:spPr>
          <a:xfrm>
            <a:off x="7328919" y="3600231"/>
            <a:ext cx="4527284" cy="2677620"/>
          </a:xfrm>
          <a:prstGeom prst="rect">
            <a:avLst/>
          </a:prstGeom>
        </p:spPr>
        <p:txBody>
          <a:bodyPr wrap="square" lIns="91404" tIns="45702" rIns="91404" bIns="45702">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每当节点在把新收到的交易单加入区块之前，会顺着交易的发起方的公钥向前遍历检查，检查当前交易所用的币是否确实属于当前交易发起方，此检查可遍历到该币的最初诞生点（即产生它的那块区块源）。虽然多份交易单可以任意序的广播，但是它们最终被加入区块时必定呈现一定的顺序。区块之间以</a:t>
            </a:r>
            <a:r>
              <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Hash</a:t>
            </a: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值作为时间戳则区块，这决定了任意一笔交易资金来源都可以被确定的回溯</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2" name="TextBox 39">
            <a:extLst>
              <a:ext uri="{FF2B5EF4-FFF2-40B4-BE49-F238E27FC236}">
                <a16:creationId xmlns:a16="http://schemas.microsoft.com/office/drawing/2014/main" id="{1AB8DB0D-3407-46AF-9417-8CA79DB5A26F}"/>
              </a:ext>
            </a:extLst>
          </p:cNvPr>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区块链核心问题</a:t>
            </a:r>
          </a:p>
        </p:txBody>
      </p:sp>
    </p:spTree>
    <p:extLst>
      <p:ext uri="{BB962C8B-B14F-4D97-AF65-F5344CB8AC3E}">
        <p14:creationId xmlns:p14="http://schemas.microsoft.com/office/powerpoint/2010/main" val="94781493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ppt_w</p:attrName>
                                        </p:attrNameLst>
                                      </p:cBhvr>
                                      <p:tavLst>
                                        <p:tav tm="0">
                                          <p:val>
                                            <p:fltVal val="0"/>
                                          </p:val>
                                        </p:tav>
                                        <p:tav tm="100000">
                                          <p:val>
                                            <p:strVal val="#ppt_w"/>
                                          </p:val>
                                        </p:tav>
                                      </p:tavLst>
                                    </p:anim>
                                    <p:anim calcmode="lin" valueType="num">
                                      <p:cBhvr>
                                        <p:cTn id="14" dur="500" fill="hold"/>
                                        <p:tgtEl>
                                          <p:spTgt spid="17"/>
                                        </p:tgtEl>
                                        <p:attrNameLst>
                                          <p:attrName>ppt_h</p:attrName>
                                        </p:attrNameLst>
                                      </p:cBhvr>
                                      <p:tavLst>
                                        <p:tav tm="0">
                                          <p:val>
                                            <p:fltVal val="0"/>
                                          </p:val>
                                        </p:tav>
                                        <p:tav tm="100000">
                                          <p:val>
                                            <p:strVal val="#ppt_h"/>
                                          </p:val>
                                        </p:tav>
                                      </p:tavLst>
                                    </p:anim>
                                    <p:animEffect transition="in" filter="fade">
                                      <p:cBhvr>
                                        <p:cTn id="15" dur="500"/>
                                        <p:tgtEl>
                                          <p:spTgt spid="1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left)">
                                      <p:cBhvr>
                                        <p:cTn id="18" dur="500"/>
                                        <p:tgtEl>
                                          <p:spTgt spid="3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wipe(left)">
                                      <p:cBhvr>
                                        <p:cTn id="21" dur="500"/>
                                        <p:tgtEl>
                                          <p:spTgt spid="37"/>
                                        </p:tgtEl>
                                      </p:cBhvr>
                                    </p:animEffect>
                                  </p:childTnLst>
                                </p:cTn>
                              </p:par>
                            </p:childTnLst>
                          </p:cTn>
                        </p:par>
                        <p:par>
                          <p:cTn id="22" fill="hold">
                            <p:stCondLst>
                              <p:cond delay="1000"/>
                            </p:stCondLst>
                            <p:childTnLst>
                              <p:par>
                                <p:cTn id="23" presetID="31"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1000" fill="hold"/>
                                        <p:tgtEl>
                                          <p:spTgt spid="6"/>
                                        </p:tgtEl>
                                        <p:attrNameLst>
                                          <p:attrName>ppt_w</p:attrName>
                                        </p:attrNameLst>
                                      </p:cBhvr>
                                      <p:tavLst>
                                        <p:tav tm="0">
                                          <p:val>
                                            <p:fltVal val="0"/>
                                          </p:val>
                                        </p:tav>
                                        <p:tav tm="100000">
                                          <p:val>
                                            <p:strVal val="#ppt_w"/>
                                          </p:val>
                                        </p:tav>
                                      </p:tavLst>
                                    </p:anim>
                                    <p:anim calcmode="lin" valueType="num">
                                      <p:cBhvr>
                                        <p:cTn id="26" dur="1000" fill="hold"/>
                                        <p:tgtEl>
                                          <p:spTgt spid="6"/>
                                        </p:tgtEl>
                                        <p:attrNameLst>
                                          <p:attrName>ppt_h</p:attrName>
                                        </p:attrNameLst>
                                      </p:cBhvr>
                                      <p:tavLst>
                                        <p:tav tm="0">
                                          <p:val>
                                            <p:fltVal val="0"/>
                                          </p:val>
                                        </p:tav>
                                        <p:tav tm="100000">
                                          <p:val>
                                            <p:strVal val="#ppt_h"/>
                                          </p:val>
                                        </p:tav>
                                      </p:tavLst>
                                    </p:anim>
                                    <p:anim calcmode="lin" valueType="num">
                                      <p:cBhvr>
                                        <p:cTn id="27" dur="1000" fill="hold"/>
                                        <p:tgtEl>
                                          <p:spTgt spid="6"/>
                                        </p:tgtEl>
                                        <p:attrNameLst>
                                          <p:attrName>style.rotation</p:attrName>
                                        </p:attrNameLst>
                                      </p:cBhvr>
                                      <p:tavLst>
                                        <p:tav tm="0">
                                          <p:val>
                                            <p:fltVal val="90"/>
                                          </p:val>
                                        </p:tav>
                                        <p:tav tm="100000">
                                          <p:val>
                                            <p:fltVal val="0"/>
                                          </p:val>
                                        </p:tav>
                                      </p:tavLst>
                                    </p:anim>
                                    <p:animEffect transition="in" filter="fade">
                                      <p:cBhvr>
                                        <p:cTn id="28" dur="1000"/>
                                        <p:tgtEl>
                                          <p:spTgt spid="6"/>
                                        </p:tgtEl>
                                      </p:cBhvr>
                                    </p:animEffect>
                                  </p:childTnLst>
                                </p:cTn>
                              </p:par>
                            </p:childTnLst>
                          </p:cTn>
                        </p:par>
                        <p:par>
                          <p:cTn id="29" fill="hold">
                            <p:stCondLst>
                              <p:cond delay="2000"/>
                            </p:stCondLst>
                            <p:childTnLst>
                              <p:par>
                                <p:cTn id="30" presetID="31" presetClass="entr" presetSubtype="0"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1000" fill="hold"/>
                                        <p:tgtEl>
                                          <p:spTgt spid="7"/>
                                        </p:tgtEl>
                                        <p:attrNameLst>
                                          <p:attrName>ppt_w</p:attrName>
                                        </p:attrNameLst>
                                      </p:cBhvr>
                                      <p:tavLst>
                                        <p:tav tm="0">
                                          <p:val>
                                            <p:fltVal val="0"/>
                                          </p:val>
                                        </p:tav>
                                        <p:tav tm="100000">
                                          <p:val>
                                            <p:strVal val="#ppt_w"/>
                                          </p:val>
                                        </p:tav>
                                      </p:tavLst>
                                    </p:anim>
                                    <p:anim calcmode="lin" valueType="num">
                                      <p:cBhvr>
                                        <p:cTn id="33" dur="1000" fill="hold"/>
                                        <p:tgtEl>
                                          <p:spTgt spid="7"/>
                                        </p:tgtEl>
                                        <p:attrNameLst>
                                          <p:attrName>ppt_h</p:attrName>
                                        </p:attrNameLst>
                                      </p:cBhvr>
                                      <p:tavLst>
                                        <p:tav tm="0">
                                          <p:val>
                                            <p:fltVal val="0"/>
                                          </p:val>
                                        </p:tav>
                                        <p:tav tm="100000">
                                          <p:val>
                                            <p:strVal val="#ppt_h"/>
                                          </p:val>
                                        </p:tav>
                                      </p:tavLst>
                                    </p:anim>
                                    <p:anim calcmode="lin" valueType="num">
                                      <p:cBhvr>
                                        <p:cTn id="34" dur="1000" fill="hold"/>
                                        <p:tgtEl>
                                          <p:spTgt spid="7"/>
                                        </p:tgtEl>
                                        <p:attrNameLst>
                                          <p:attrName>style.rotation</p:attrName>
                                        </p:attrNameLst>
                                      </p:cBhvr>
                                      <p:tavLst>
                                        <p:tav tm="0">
                                          <p:val>
                                            <p:fltVal val="90"/>
                                          </p:val>
                                        </p:tav>
                                        <p:tav tm="100000">
                                          <p:val>
                                            <p:fltVal val="0"/>
                                          </p:val>
                                        </p:tav>
                                      </p:tavLst>
                                    </p:anim>
                                    <p:animEffect transition="in" filter="fade">
                                      <p:cBhvr>
                                        <p:cTn id="3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5" grpId="0"/>
      <p:bldP spid="3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8256575" y="2855852"/>
            <a:ext cx="1596991" cy="1841171"/>
            <a:chOff x="8256575" y="2855852"/>
            <a:chExt cx="1596991" cy="1841171"/>
          </a:xfrm>
        </p:grpSpPr>
        <p:sp>
          <p:nvSpPr>
            <p:cNvPr id="21" name="Flowchart: Decision 64"/>
            <p:cNvSpPr/>
            <p:nvPr/>
          </p:nvSpPr>
          <p:spPr>
            <a:xfrm flipV="1">
              <a:off x="8256575" y="3100032"/>
              <a:ext cx="1596991" cy="1596991"/>
            </a:xfrm>
            <a:prstGeom prst="flowChartDecision">
              <a:avLst/>
            </a:prstGeom>
            <a:solidFill>
              <a:schemeClr val="accent5">
                <a:lumMod val="75000"/>
              </a:schemeClr>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22" name="组合 21"/>
            <p:cNvGrpSpPr/>
            <p:nvPr/>
          </p:nvGrpSpPr>
          <p:grpSpPr>
            <a:xfrm>
              <a:off x="8256575" y="2855852"/>
              <a:ext cx="1596991" cy="1596991"/>
              <a:chOff x="5428969" y="2181871"/>
              <a:chExt cx="1375279" cy="1375279"/>
            </a:xfrm>
          </p:grpSpPr>
          <p:sp>
            <p:nvSpPr>
              <p:cNvPr id="23" name="Flowchart: Decision 65"/>
              <p:cNvSpPr/>
              <p:nvPr/>
            </p:nvSpPr>
            <p:spPr>
              <a:xfrm flipV="1">
                <a:off x="5428969" y="2181871"/>
                <a:ext cx="1375279" cy="1375279"/>
              </a:xfrm>
              <a:prstGeom prst="flowChartDecision">
                <a:avLst/>
              </a:prstGeom>
              <a:solidFill>
                <a:schemeClr val="bg1">
                  <a:lumMod val="95000"/>
                </a:schemeClr>
              </a:solidFill>
              <a:ln>
                <a:solidFill>
                  <a:schemeClr val="bg1">
                    <a:lumMod val="65000"/>
                  </a:schemeClr>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24" name="Group 52"/>
              <p:cNvGrpSpPr/>
              <p:nvPr/>
            </p:nvGrpSpPr>
            <p:grpSpPr>
              <a:xfrm>
                <a:off x="5933033" y="2685621"/>
                <a:ext cx="367150" cy="367778"/>
                <a:chOff x="9145588" y="4435475"/>
                <a:chExt cx="464344" cy="465138"/>
              </a:xfrm>
              <a:solidFill>
                <a:schemeClr val="accent5"/>
              </a:solidFill>
            </p:grpSpPr>
            <p:sp>
              <p:nvSpPr>
                <p:cNvPr id="27"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8"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29"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0"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1"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2"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3"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4"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36"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solidFill>
                  <a:schemeClr val="accent6">
                    <a:lumMod val="60000"/>
                    <a:lumOff val="40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grpSp>
      <p:grpSp>
        <p:nvGrpSpPr>
          <p:cNvPr id="9" name="组合 8"/>
          <p:cNvGrpSpPr/>
          <p:nvPr/>
        </p:nvGrpSpPr>
        <p:grpSpPr>
          <a:xfrm>
            <a:off x="4276489" y="2851357"/>
            <a:ext cx="1596991" cy="1841171"/>
            <a:chOff x="4276489" y="2851357"/>
            <a:chExt cx="1596991" cy="1841171"/>
          </a:xfrm>
        </p:grpSpPr>
        <p:sp>
          <p:nvSpPr>
            <p:cNvPr id="38" name="Flowchart: Decision 71"/>
            <p:cNvSpPr/>
            <p:nvPr/>
          </p:nvSpPr>
          <p:spPr>
            <a:xfrm flipV="1">
              <a:off x="4276489" y="3095537"/>
              <a:ext cx="1596991" cy="1596991"/>
            </a:xfrm>
            <a:prstGeom prst="flowChartDecision">
              <a:avLst/>
            </a:prstGeom>
            <a:solidFill>
              <a:schemeClr val="accent5">
                <a:lumMod val="75000"/>
              </a:schemeClr>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9" name="组合 38"/>
            <p:cNvGrpSpPr/>
            <p:nvPr/>
          </p:nvGrpSpPr>
          <p:grpSpPr>
            <a:xfrm>
              <a:off x="4276489" y="2851357"/>
              <a:ext cx="1596991" cy="1596991"/>
              <a:chOff x="2548649" y="2178000"/>
              <a:chExt cx="1375279" cy="1375279"/>
            </a:xfrm>
          </p:grpSpPr>
          <p:sp>
            <p:nvSpPr>
              <p:cNvPr id="40" name="Flowchart: Decision 72"/>
              <p:cNvSpPr/>
              <p:nvPr/>
            </p:nvSpPr>
            <p:spPr>
              <a:xfrm flipV="1">
                <a:off x="2548649" y="2178000"/>
                <a:ext cx="1375279" cy="1375279"/>
              </a:xfrm>
              <a:prstGeom prst="flowChartDecision">
                <a:avLst/>
              </a:prstGeom>
              <a:solidFill>
                <a:schemeClr val="bg1">
                  <a:lumMod val="95000"/>
                </a:schemeClr>
              </a:solidFill>
              <a:ln>
                <a:solidFill>
                  <a:schemeClr val="bg1">
                    <a:lumMod val="65000"/>
                  </a:schemeClr>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41" name="Group 68"/>
              <p:cNvGrpSpPr/>
              <p:nvPr/>
            </p:nvGrpSpPr>
            <p:grpSpPr>
              <a:xfrm>
                <a:off x="3097524" y="2681122"/>
                <a:ext cx="277529" cy="367778"/>
                <a:chOff x="3582988" y="3510757"/>
                <a:chExt cx="319088" cy="465138"/>
              </a:xfrm>
              <a:solidFill>
                <a:schemeClr val="accent2"/>
              </a:solidFill>
            </p:grpSpPr>
            <p:sp>
              <p:nvSpPr>
                <p:cNvPr id="42" name="AutoShape 113"/>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43" name="AutoShape 114"/>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accent5">
                    <a:lumMod val="75000"/>
                  </a:schemeClr>
                </a:solidFill>
                <a:ln w="12700" cap="flat" cmpd="sng">
                  <a:solidFill>
                    <a:schemeClr val="accent5">
                      <a:lumMod val="75000"/>
                    </a:schemeClr>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grpSp>
      <p:grpSp>
        <p:nvGrpSpPr>
          <p:cNvPr id="8" name="组合 7"/>
          <p:cNvGrpSpPr/>
          <p:nvPr/>
        </p:nvGrpSpPr>
        <p:grpSpPr>
          <a:xfrm>
            <a:off x="2339340" y="2545844"/>
            <a:ext cx="1596991" cy="1841173"/>
            <a:chOff x="2339340" y="2545844"/>
            <a:chExt cx="1596991" cy="1841173"/>
          </a:xfrm>
        </p:grpSpPr>
        <p:sp>
          <p:nvSpPr>
            <p:cNvPr id="44" name="Flowchart: Decision 78"/>
            <p:cNvSpPr/>
            <p:nvPr/>
          </p:nvSpPr>
          <p:spPr>
            <a:xfrm>
              <a:off x="2339340" y="2545844"/>
              <a:ext cx="1596991" cy="1596991"/>
            </a:xfrm>
            <a:prstGeom prst="flowChartDecision">
              <a:avLst/>
            </a:prstGeom>
            <a:solidFill>
              <a:schemeClr val="accent5">
                <a:lumMod val="75000"/>
              </a:schemeClr>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45" name="组合 44"/>
            <p:cNvGrpSpPr/>
            <p:nvPr/>
          </p:nvGrpSpPr>
          <p:grpSpPr>
            <a:xfrm>
              <a:off x="2339340" y="2790026"/>
              <a:ext cx="1596991" cy="1596991"/>
              <a:chOff x="1120674" y="2125184"/>
              <a:chExt cx="1375279" cy="1375279"/>
            </a:xfrm>
          </p:grpSpPr>
          <p:sp>
            <p:nvSpPr>
              <p:cNvPr id="46" name="Flowchart: Decision 79"/>
              <p:cNvSpPr/>
              <p:nvPr/>
            </p:nvSpPr>
            <p:spPr>
              <a:xfrm>
                <a:off x="1120674" y="2125184"/>
                <a:ext cx="1375279" cy="1375279"/>
              </a:xfrm>
              <a:prstGeom prst="flowChartDecision">
                <a:avLst/>
              </a:prstGeom>
              <a:solidFill>
                <a:schemeClr val="bg1">
                  <a:lumMod val="95000"/>
                </a:schemeClr>
              </a:solidFill>
              <a:ln>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47" name="Group 75"/>
              <p:cNvGrpSpPr/>
              <p:nvPr/>
            </p:nvGrpSpPr>
            <p:grpSpPr>
              <a:xfrm>
                <a:off x="1669549" y="2628305"/>
                <a:ext cx="275519" cy="367778"/>
                <a:chOff x="2639219" y="3510757"/>
                <a:chExt cx="348456" cy="465138"/>
              </a:xfrm>
              <a:solidFill>
                <a:schemeClr val="accent1"/>
              </a:solidFill>
            </p:grpSpPr>
            <p:sp>
              <p:nvSpPr>
                <p:cNvPr id="48" name="AutoShape 115"/>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49" name="AutoShape 116"/>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grpSp>
      <p:grpSp>
        <p:nvGrpSpPr>
          <p:cNvPr id="10" name="组合 9"/>
          <p:cNvGrpSpPr/>
          <p:nvPr/>
        </p:nvGrpSpPr>
        <p:grpSpPr>
          <a:xfrm>
            <a:off x="6248283" y="2543075"/>
            <a:ext cx="1596991" cy="1841171"/>
            <a:chOff x="6248283" y="2543075"/>
            <a:chExt cx="1596991" cy="1841171"/>
          </a:xfrm>
        </p:grpSpPr>
        <p:sp>
          <p:nvSpPr>
            <p:cNvPr id="50" name="Flowchart: Decision 86"/>
            <p:cNvSpPr/>
            <p:nvPr/>
          </p:nvSpPr>
          <p:spPr>
            <a:xfrm>
              <a:off x="6248283" y="2543075"/>
              <a:ext cx="1596991" cy="1596991"/>
            </a:xfrm>
            <a:prstGeom prst="flowChartDecision">
              <a:avLst/>
            </a:prstGeom>
            <a:solidFill>
              <a:schemeClr val="accent5">
                <a:lumMod val="75000"/>
              </a:schemeClr>
            </a:solidFill>
            <a:ln>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51" name="组合 50"/>
            <p:cNvGrpSpPr/>
            <p:nvPr/>
          </p:nvGrpSpPr>
          <p:grpSpPr>
            <a:xfrm>
              <a:off x="6248283" y="2787255"/>
              <a:ext cx="1596991" cy="1596991"/>
              <a:chOff x="3993114" y="2122799"/>
              <a:chExt cx="1375279" cy="1375279"/>
            </a:xfrm>
          </p:grpSpPr>
          <p:sp>
            <p:nvSpPr>
              <p:cNvPr id="52" name="Flowchart: Decision 87"/>
              <p:cNvSpPr/>
              <p:nvPr/>
            </p:nvSpPr>
            <p:spPr>
              <a:xfrm>
                <a:off x="3993114" y="2122799"/>
                <a:ext cx="1375279" cy="1375279"/>
              </a:xfrm>
              <a:prstGeom prst="flowChartDecision">
                <a:avLst/>
              </a:prstGeom>
              <a:solidFill>
                <a:schemeClr val="bg1">
                  <a:lumMod val="95000"/>
                </a:schemeClr>
              </a:solidFill>
              <a:ln>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53" name="Group 82"/>
              <p:cNvGrpSpPr/>
              <p:nvPr/>
            </p:nvGrpSpPr>
            <p:grpSpPr>
              <a:xfrm>
                <a:off x="4497178" y="2626549"/>
                <a:ext cx="367150" cy="367150"/>
                <a:chOff x="4439444" y="2582069"/>
                <a:chExt cx="464344" cy="464344"/>
              </a:xfrm>
              <a:solidFill>
                <a:schemeClr val="accent4"/>
              </a:solidFill>
            </p:grpSpPr>
            <p:sp>
              <p:nvSpPr>
                <p:cNvPr id="54" name="AutoShape 123"/>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55" name="AutoShape 124"/>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sp>
              <p:nvSpPr>
                <p:cNvPr id="56" name="AutoShape 125"/>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solidFill>
                  <a:schemeClr val="accent5">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171450" rtl="0" eaLnBrk="1" fontAlgn="base" latinLnBrk="0" hangingPunct="0">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srgbClr val="FFFFFF"/>
                    </a:solidFill>
                    <a:effectLst>
                      <a:outerShdw blurRad="38100" dist="38100" dir="2700000" algn="tl">
                        <a:srgbClr val="000000"/>
                      </a:outerShdw>
                    </a:effectLst>
                    <a:uLnTx/>
                    <a:uFillTx/>
                    <a:latin typeface="Gill Sans" charset="0"/>
                    <a:ea typeface="+mn-ea"/>
                    <a:cs typeface="+mn-cs"/>
                    <a:sym typeface="Gill Sans" charset="0"/>
                  </a:endParaRPr>
                </a:p>
              </p:txBody>
            </p:sp>
          </p:grpSp>
        </p:grpSp>
      </p:grpSp>
      <p:sp>
        <p:nvSpPr>
          <p:cNvPr id="58" name="TextBox 126"/>
          <p:cNvSpPr txBox="1"/>
          <p:nvPr/>
        </p:nvSpPr>
        <p:spPr>
          <a:xfrm>
            <a:off x="2417081" y="1682433"/>
            <a:ext cx="1540657" cy="581020"/>
          </a:xfrm>
          <a:prstGeom prst="rect">
            <a:avLst/>
          </a:prstGeom>
          <a:noFill/>
        </p:spPr>
        <p:txBody>
          <a:bodyPr wrap="square" lIns="91404" tIns="45702" rIns="91404" bIns="45702"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高能耗</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0" name="TextBox 128"/>
          <p:cNvSpPr txBox="1"/>
          <p:nvPr/>
        </p:nvSpPr>
        <p:spPr>
          <a:xfrm>
            <a:off x="3746185" y="4968412"/>
            <a:ext cx="2672025" cy="581020"/>
          </a:xfrm>
          <a:prstGeom prst="rect">
            <a:avLst/>
          </a:prstGeom>
          <a:noFill/>
        </p:spPr>
        <p:txBody>
          <a:bodyPr wrap="square" lIns="91404" tIns="45702" rIns="91404" bIns="45702"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数据库存储空间</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2" name="TextBox 130"/>
          <p:cNvSpPr txBox="1"/>
          <p:nvPr/>
        </p:nvSpPr>
        <p:spPr>
          <a:xfrm>
            <a:off x="8258140" y="4922958"/>
            <a:ext cx="1540657" cy="581020"/>
          </a:xfrm>
          <a:prstGeom prst="rect">
            <a:avLst/>
          </a:prstGeom>
          <a:noFill/>
        </p:spPr>
        <p:txBody>
          <a:bodyPr wrap="square" lIns="91404" tIns="45702" rIns="91404" bIns="45702"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安全性</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TextBox 132"/>
          <p:cNvSpPr txBox="1"/>
          <p:nvPr/>
        </p:nvSpPr>
        <p:spPr>
          <a:xfrm>
            <a:off x="5967977" y="1348297"/>
            <a:ext cx="2264733" cy="1135018"/>
          </a:xfrm>
          <a:prstGeom prst="rect">
            <a:avLst/>
          </a:prstGeom>
          <a:noFill/>
        </p:spPr>
        <p:txBody>
          <a:bodyPr wrap="square" lIns="91404" tIns="45702" rIns="91404" bIns="45702"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处理大规模交易的抗压能力</a:t>
            </a:r>
            <a:endPar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TextBox 39">
            <a:extLst>
              <a:ext uri="{FF2B5EF4-FFF2-40B4-BE49-F238E27FC236}">
                <a16:creationId xmlns:a16="http://schemas.microsoft.com/office/drawing/2014/main" id="{93D47F51-A69F-4AFF-B7DA-57569D9F87F8}"/>
              </a:ext>
            </a:extLst>
          </p:cNvPr>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latin typeface="微软雅黑" panose="020B0503020204020204" charset="-122"/>
                <a:ea typeface="微软雅黑" panose="020B0503020204020204" charset="-122"/>
                <a:sym typeface="+mn-ea"/>
              </a:rPr>
              <a:t>区块链核心问题</a:t>
            </a:r>
          </a:p>
        </p:txBody>
      </p:sp>
    </p:spTree>
    <p:extLst>
      <p:ext uri="{BB962C8B-B14F-4D97-AF65-F5344CB8AC3E}">
        <p14:creationId xmlns:p14="http://schemas.microsoft.com/office/powerpoint/2010/main" val="1927925590"/>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500" fill="hold"/>
                                        <p:tgtEl>
                                          <p:spTgt spid="11"/>
                                        </p:tgtEl>
                                        <p:attrNameLst>
                                          <p:attrName>ppt_w</p:attrName>
                                        </p:attrNameLst>
                                      </p:cBhvr>
                                      <p:tavLst>
                                        <p:tav tm="0">
                                          <p:val>
                                            <p:fltVal val="0"/>
                                          </p:val>
                                        </p:tav>
                                        <p:tav tm="100000">
                                          <p:val>
                                            <p:strVal val="#ppt_w"/>
                                          </p:val>
                                        </p:tav>
                                      </p:tavLst>
                                    </p:anim>
                                    <p:anim calcmode="lin" valueType="num">
                                      <p:cBhvr>
                                        <p:cTn id="26" dur="500" fill="hold"/>
                                        <p:tgtEl>
                                          <p:spTgt spid="11"/>
                                        </p:tgtEl>
                                        <p:attrNameLst>
                                          <p:attrName>ppt_h</p:attrName>
                                        </p:attrNameLst>
                                      </p:cBhvr>
                                      <p:tavLst>
                                        <p:tav tm="0">
                                          <p:val>
                                            <p:fltVal val="0"/>
                                          </p:val>
                                        </p:tav>
                                        <p:tav tm="100000">
                                          <p:val>
                                            <p:strVal val="#ppt_h"/>
                                          </p:val>
                                        </p:tav>
                                      </p:tavLst>
                                    </p:anim>
                                    <p:animEffect transition="in" filter="fade">
                                      <p:cBhvr>
                                        <p:cTn id="27" dur="500"/>
                                        <p:tgtEl>
                                          <p:spTgt spid="11"/>
                                        </p:tgtEl>
                                      </p:cBhvr>
                                    </p:animEffect>
                                  </p:childTnLst>
                                </p:cTn>
                              </p:par>
                            </p:childTnLst>
                          </p:cTn>
                        </p:par>
                        <p:par>
                          <p:cTn id="28" fill="hold">
                            <p:stCondLst>
                              <p:cond delay="2000"/>
                            </p:stCondLst>
                            <p:childTnLst>
                              <p:par>
                                <p:cTn id="29" presetID="16" presetClass="entr" presetSubtype="21" fill="hold" grpId="0" nodeType="after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barn(inVertical)">
                                      <p:cBhvr>
                                        <p:cTn id="31" dur="500"/>
                                        <p:tgtEl>
                                          <p:spTgt spid="58"/>
                                        </p:tgtEl>
                                      </p:cBhvr>
                                    </p:animEffect>
                                  </p:childTnLst>
                                </p:cTn>
                              </p:par>
                            </p:childTnLst>
                          </p:cTn>
                        </p:par>
                        <p:par>
                          <p:cTn id="32" fill="hold">
                            <p:stCondLst>
                              <p:cond delay="2500"/>
                            </p:stCondLst>
                            <p:childTnLst>
                              <p:par>
                                <p:cTn id="33" presetID="16" presetClass="entr" presetSubtype="21" fill="hold" grpId="0" nodeType="after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barn(inVertical)">
                                      <p:cBhvr>
                                        <p:cTn id="35" dur="500"/>
                                        <p:tgtEl>
                                          <p:spTgt spid="60"/>
                                        </p:tgtEl>
                                      </p:cBhvr>
                                    </p:animEffect>
                                  </p:childTnLst>
                                </p:cTn>
                              </p:par>
                            </p:childTnLst>
                          </p:cTn>
                        </p:par>
                        <p:par>
                          <p:cTn id="36" fill="hold">
                            <p:stCondLst>
                              <p:cond delay="3000"/>
                            </p:stCondLst>
                            <p:childTnLst>
                              <p:par>
                                <p:cTn id="37" presetID="16" presetClass="entr" presetSubtype="21" fill="hold" grpId="0" nodeType="after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barn(inVertical)">
                                      <p:cBhvr>
                                        <p:cTn id="39" dur="500"/>
                                        <p:tgtEl>
                                          <p:spTgt spid="64"/>
                                        </p:tgtEl>
                                      </p:cBhvr>
                                    </p:animEffect>
                                  </p:childTnLst>
                                </p:cTn>
                              </p:par>
                            </p:childTnLst>
                          </p:cTn>
                        </p:par>
                        <p:par>
                          <p:cTn id="40" fill="hold">
                            <p:stCondLst>
                              <p:cond delay="3500"/>
                            </p:stCondLst>
                            <p:childTnLst>
                              <p:par>
                                <p:cTn id="41" presetID="16" presetClass="entr" presetSubtype="21" fill="hold" grpId="0" nodeType="after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barn(inVertical)">
                                      <p:cBhvr>
                                        <p:cTn id="43"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60" grpId="0"/>
      <p:bldP spid="62" grpId="0"/>
      <p:bldP spid="6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339583" y="2356117"/>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06</a:t>
            </a: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前景与市场</a:t>
            </a: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Block chain is introduced</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165381469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20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1746338" y="3313125"/>
            <a:ext cx="2232248" cy="1800200"/>
            <a:chOff x="1746338" y="2807246"/>
            <a:chExt cx="2232248" cy="1800200"/>
          </a:xfrm>
        </p:grpSpPr>
        <p:sp>
          <p:nvSpPr>
            <p:cNvPr id="59" name="等腰三角形 58"/>
            <p:cNvSpPr/>
            <p:nvPr/>
          </p:nvSpPr>
          <p:spPr>
            <a:xfrm>
              <a:off x="1746338" y="2807246"/>
              <a:ext cx="2232248" cy="1800200"/>
            </a:xfrm>
            <a:prstGeom prst="triangl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61" name="Freeform 20"/>
            <p:cNvSpPr>
              <a:spLocks noEditPoints="1"/>
            </p:cNvSpPr>
            <p:nvPr/>
          </p:nvSpPr>
          <p:spPr bwMode="auto">
            <a:xfrm>
              <a:off x="2650282" y="3779354"/>
              <a:ext cx="442369" cy="474688"/>
            </a:xfrm>
            <a:custGeom>
              <a:avLst/>
              <a:gdLst>
                <a:gd name="T0" fmla="*/ 0 w 56"/>
                <a:gd name="T1" fmla="*/ 5 h 60"/>
                <a:gd name="T2" fmla="*/ 5 w 56"/>
                <a:gd name="T3" fmla="*/ 5 h 60"/>
                <a:gd name="T4" fmla="*/ 5 w 56"/>
                <a:gd name="T5" fmla="*/ 54 h 60"/>
                <a:gd name="T6" fmla="*/ 56 w 56"/>
                <a:gd name="T7" fmla="*/ 54 h 60"/>
                <a:gd name="T8" fmla="*/ 56 w 56"/>
                <a:gd name="T9" fmla="*/ 60 h 60"/>
                <a:gd name="T10" fmla="*/ 5 w 56"/>
                <a:gd name="T11" fmla="*/ 60 h 60"/>
                <a:gd name="T12" fmla="*/ 0 w 56"/>
                <a:gd name="T13" fmla="*/ 60 h 60"/>
                <a:gd name="T14" fmla="*/ 0 w 56"/>
                <a:gd name="T15" fmla="*/ 54 h 60"/>
                <a:gd name="T16" fmla="*/ 0 w 56"/>
                <a:gd name="T17" fmla="*/ 5 h 60"/>
                <a:gd name="T18" fmla="*/ 8 w 56"/>
                <a:gd name="T19" fmla="*/ 27 h 60"/>
                <a:gd name="T20" fmla="*/ 11 w 56"/>
                <a:gd name="T21" fmla="*/ 32 h 60"/>
                <a:gd name="T22" fmla="*/ 11 w 56"/>
                <a:gd name="T23" fmla="*/ 32 h 60"/>
                <a:gd name="T24" fmla="*/ 11 w 56"/>
                <a:gd name="T25" fmla="*/ 31 h 60"/>
                <a:gd name="T26" fmla="*/ 22 w 56"/>
                <a:gd name="T27" fmla="*/ 30 h 60"/>
                <a:gd name="T28" fmla="*/ 43 w 56"/>
                <a:gd name="T29" fmla="*/ 12 h 60"/>
                <a:gd name="T30" fmla="*/ 47 w 56"/>
                <a:gd name="T31" fmla="*/ 13 h 60"/>
                <a:gd name="T32" fmla="*/ 45 w 56"/>
                <a:gd name="T33" fmla="*/ 7 h 60"/>
                <a:gd name="T34" fmla="*/ 44 w 56"/>
                <a:gd name="T35" fmla="*/ 0 h 60"/>
                <a:gd name="T36" fmla="*/ 39 w 56"/>
                <a:gd name="T37" fmla="*/ 5 h 60"/>
                <a:gd name="T38" fmla="*/ 34 w 56"/>
                <a:gd name="T39" fmla="*/ 9 h 60"/>
                <a:gd name="T40" fmla="*/ 38 w 56"/>
                <a:gd name="T41" fmla="*/ 11 h 60"/>
                <a:gd name="T42" fmla="*/ 22 w 56"/>
                <a:gd name="T43" fmla="*/ 24 h 60"/>
                <a:gd name="T44" fmla="*/ 9 w 56"/>
                <a:gd name="T45" fmla="*/ 26 h 60"/>
                <a:gd name="T46" fmla="*/ 8 w 56"/>
                <a:gd name="T47" fmla="*/ 27 h 60"/>
                <a:gd name="T48" fmla="*/ 8 w 56"/>
                <a:gd name="T49" fmla="*/ 27 h 60"/>
                <a:gd name="T50" fmla="*/ 40 w 56"/>
                <a:gd name="T51" fmla="*/ 52 h 60"/>
                <a:gd name="T52" fmla="*/ 49 w 56"/>
                <a:gd name="T53" fmla="*/ 52 h 60"/>
                <a:gd name="T54" fmla="*/ 49 w 56"/>
                <a:gd name="T55" fmla="*/ 18 h 60"/>
                <a:gd name="T56" fmla="*/ 40 w 56"/>
                <a:gd name="T57" fmla="*/ 29 h 60"/>
                <a:gd name="T58" fmla="*/ 40 w 56"/>
                <a:gd name="T59" fmla="*/ 52 h 60"/>
                <a:gd name="T60" fmla="*/ 26 w 56"/>
                <a:gd name="T61" fmla="*/ 52 h 60"/>
                <a:gd name="T62" fmla="*/ 36 w 56"/>
                <a:gd name="T63" fmla="*/ 52 h 60"/>
                <a:gd name="T64" fmla="*/ 36 w 56"/>
                <a:gd name="T65" fmla="*/ 40 h 60"/>
                <a:gd name="T66" fmla="*/ 26 w 56"/>
                <a:gd name="T67" fmla="*/ 40 h 60"/>
                <a:gd name="T68" fmla="*/ 26 w 56"/>
                <a:gd name="T69" fmla="*/ 52 h 60"/>
                <a:gd name="T70" fmla="*/ 13 w 56"/>
                <a:gd name="T71" fmla="*/ 52 h 60"/>
                <a:gd name="T72" fmla="*/ 22 w 56"/>
                <a:gd name="T73" fmla="*/ 52 h 60"/>
                <a:gd name="T74" fmla="*/ 22 w 56"/>
                <a:gd name="T75" fmla="*/ 35 h 60"/>
                <a:gd name="T76" fmla="*/ 13 w 56"/>
                <a:gd name="T77" fmla="*/ 35 h 60"/>
                <a:gd name="T78" fmla="*/ 13 w 56"/>
                <a:gd name="T79" fmla="*/ 5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5"/>
                  </a:moveTo>
                  <a:cubicBezTo>
                    <a:pt x="5" y="5"/>
                    <a:pt x="5" y="5"/>
                    <a:pt x="5" y="5"/>
                  </a:cubicBezTo>
                  <a:cubicBezTo>
                    <a:pt x="5" y="54"/>
                    <a:pt x="5" y="54"/>
                    <a:pt x="5" y="54"/>
                  </a:cubicBezTo>
                  <a:cubicBezTo>
                    <a:pt x="56" y="54"/>
                    <a:pt x="56" y="54"/>
                    <a:pt x="56" y="54"/>
                  </a:cubicBezTo>
                  <a:cubicBezTo>
                    <a:pt x="56" y="60"/>
                    <a:pt x="56" y="60"/>
                    <a:pt x="56" y="60"/>
                  </a:cubicBezTo>
                  <a:cubicBezTo>
                    <a:pt x="5" y="60"/>
                    <a:pt x="5" y="60"/>
                    <a:pt x="5" y="60"/>
                  </a:cubicBezTo>
                  <a:cubicBezTo>
                    <a:pt x="0" y="60"/>
                    <a:pt x="0" y="60"/>
                    <a:pt x="0" y="60"/>
                  </a:cubicBezTo>
                  <a:cubicBezTo>
                    <a:pt x="0" y="54"/>
                    <a:pt x="0" y="54"/>
                    <a:pt x="0" y="54"/>
                  </a:cubicBezTo>
                  <a:cubicBezTo>
                    <a:pt x="0" y="5"/>
                    <a:pt x="0" y="5"/>
                    <a:pt x="0" y="5"/>
                  </a:cubicBezTo>
                  <a:close/>
                  <a:moveTo>
                    <a:pt x="8" y="27"/>
                  </a:moveTo>
                  <a:cubicBezTo>
                    <a:pt x="11" y="32"/>
                    <a:pt x="11" y="32"/>
                    <a:pt x="11" y="32"/>
                  </a:cubicBezTo>
                  <a:cubicBezTo>
                    <a:pt x="11" y="32"/>
                    <a:pt x="11" y="32"/>
                    <a:pt x="11" y="32"/>
                  </a:cubicBezTo>
                  <a:cubicBezTo>
                    <a:pt x="11" y="32"/>
                    <a:pt x="11" y="31"/>
                    <a:pt x="11" y="31"/>
                  </a:cubicBezTo>
                  <a:cubicBezTo>
                    <a:pt x="15" y="30"/>
                    <a:pt x="18" y="30"/>
                    <a:pt x="22" y="30"/>
                  </a:cubicBezTo>
                  <a:cubicBezTo>
                    <a:pt x="30" y="30"/>
                    <a:pt x="38" y="30"/>
                    <a:pt x="43" y="12"/>
                  </a:cubicBezTo>
                  <a:cubicBezTo>
                    <a:pt x="47" y="13"/>
                    <a:pt x="47" y="13"/>
                    <a:pt x="47" y="13"/>
                  </a:cubicBezTo>
                  <a:cubicBezTo>
                    <a:pt x="45" y="7"/>
                    <a:pt x="45" y="7"/>
                    <a:pt x="45" y="7"/>
                  </a:cubicBezTo>
                  <a:cubicBezTo>
                    <a:pt x="44" y="0"/>
                    <a:pt x="44" y="0"/>
                    <a:pt x="44" y="0"/>
                  </a:cubicBezTo>
                  <a:cubicBezTo>
                    <a:pt x="39" y="5"/>
                    <a:pt x="39" y="5"/>
                    <a:pt x="39" y="5"/>
                  </a:cubicBezTo>
                  <a:cubicBezTo>
                    <a:pt x="34" y="9"/>
                    <a:pt x="34" y="9"/>
                    <a:pt x="34" y="9"/>
                  </a:cubicBezTo>
                  <a:cubicBezTo>
                    <a:pt x="38" y="11"/>
                    <a:pt x="38" y="11"/>
                    <a:pt x="38" y="11"/>
                  </a:cubicBezTo>
                  <a:cubicBezTo>
                    <a:pt x="33" y="24"/>
                    <a:pt x="28" y="24"/>
                    <a:pt x="22" y="24"/>
                  </a:cubicBezTo>
                  <a:cubicBezTo>
                    <a:pt x="18" y="24"/>
                    <a:pt x="13" y="24"/>
                    <a:pt x="9" y="26"/>
                  </a:cubicBezTo>
                  <a:cubicBezTo>
                    <a:pt x="9" y="26"/>
                    <a:pt x="9" y="27"/>
                    <a:pt x="8" y="27"/>
                  </a:cubicBezTo>
                  <a:cubicBezTo>
                    <a:pt x="8" y="27"/>
                    <a:pt x="8" y="27"/>
                    <a:pt x="8" y="27"/>
                  </a:cubicBezTo>
                  <a:close/>
                  <a:moveTo>
                    <a:pt x="40" y="52"/>
                  </a:moveTo>
                  <a:cubicBezTo>
                    <a:pt x="49" y="52"/>
                    <a:pt x="49" y="52"/>
                    <a:pt x="49" y="52"/>
                  </a:cubicBezTo>
                  <a:cubicBezTo>
                    <a:pt x="49" y="18"/>
                    <a:pt x="49" y="18"/>
                    <a:pt x="49" y="18"/>
                  </a:cubicBezTo>
                  <a:cubicBezTo>
                    <a:pt x="40" y="29"/>
                    <a:pt x="40" y="29"/>
                    <a:pt x="40" y="29"/>
                  </a:cubicBezTo>
                  <a:cubicBezTo>
                    <a:pt x="40" y="52"/>
                    <a:pt x="40" y="52"/>
                    <a:pt x="40" y="52"/>
                  </a:cubicBezTo>
                  <a:close/>
                  <a:moveTo>
                    <a:pt x="26" y="52"/>
                  </a:moveTo>
                  <a:cubicBezTo>
                    <a:pt x="36" y="52"/>
                    <a:pt x="36" y="52"/>
                    <a:pt x="36" y="52"/>
                  </a:cubicBezTo>
                  <a:cubicBezTo>
                    <a:pt x="36" y="40"/>
                    <a:pt x="36" y="40"/>
                    <a:pt x="36" y="40"/>
                  </a:cubicBezTo>
                  <a:cubicBezTo>
                    <a:pt x="26" y="40"/>
                    <a:pt x="26" y="40"/>
                    <a:pt x="26" y="40"/>
                  </a:cubicBezTo>
                  <a:cubicBezTo>
                    <a:pt x="26" y="52"/>
                    <a:pt x="26" y="52"/>
                    <a:pt x="26" y="52"/>
                  </a:cubicBezTo>
                  <a:close/>
                  <a:moveTo>
                    <a:pt x="13" y="52"/>
                  </a:moveTo>
                  <a:cubicBezTo>
                    <a:pt x="22" y="52"/>
                    <a:pt x="22" y="52"/>
                    <a:pt x="22" y="52"/>
                  </a:cubicBezTo>
                  <a:cubicBezTo>
                    <a:pt x="22" y="35"/>
                    <a:pt x="22" y="35"/>
                    <a:pt x="22" y="35"/>
                  </a:cubicBezTo>
                  <a:cubicBezTo>
                    <a:pt x="13" y="35"/>
                    <a:pt x="13" y="35"/>
                    <a:pt x="13" y="35"/>
                  </a:cubicBezTo>
                  <a:lnTo>
                    <a:pt x="13" y="52"/>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3" name="组合 62"/>
          <p:cNvGrpSpPr/>
          <p:nvPr/>
        </p:nvGrpSpPr>
        <p:grpSpPr>
          <a:xfrm>
            <a:off x="6428338" y="3313125"/>
            <a:ext cx="2232248" cy="1800200"/>
            <a:chOff x="6428338" y="2807246"/>
            <a:chExt cx="2232248" cy="1800200"/>
          </a:xfrm>
        </p:grpSpPr>
        <p:sp>
          <p:nvSpPr>
            <p:cNvPr id="65" name="等腰三角形 64"/>
            <p:cNvSpPr/>
            <p:nvPr/>
          </p:nvSpPr>
          <p:spPr>
            <a:xfrm flipV="1">
              <a:off x="6428338" y="2807246"/>
              <a:ext cx="2232248" cy="1800200"/>
            </a:xfrm>
            <a:prstGeom prst="triangl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66" name="Freeform 23"/>
            <p:cNvSpPr/>
            <p:nvPr/>
          </p:nvSpPr>
          <p:spPr bwMode="auto">
            <a:xfrm>
              <a:off x="7243936" y="3131282"/>
              <a:ext cx="565542" cy="576064"/>
            </a:xfrm>
            <a:custGeom>
              <a:avLst/>
              <a:gdLst>
                <a:gd name="T0" fmla="*/ 53 w 55"/>
                <a:gd name="T1" fmla="*/ 20 h 56"/>
                <a:gd name="T2" fmla="*/ 54 w 55"/>
                <a:gd name="T3" fmla="*/ 28 h 56"/>
                <a:gd name="T4" fmla="*/ 52 w 55"/>
                <a:gd name="T5" fmla="*/ 30 h 56"/>
                <a:gd name="T6" fmla="*/ 55 w 55"/>
                <a:gd name="T7" fmla="*/ 33 h 56"/>
                <a:gd name="T8" fmla="*/ 54 w 55"/>
                <a:gd name="T9" fmla="*/ 37 h 56"/>
                <a:gd name="T10" fmla="*/ 52 w 55"/>
                <a:gd name="T11" fmla="*/ 38 h 56"/>
                <a:gd name="T12" fmla="*/ 53 w 55"/>
                <a:gd name="T13" fmla="*/ 40 h 56"/>
                <a:gd name="T14" fmla="*/ 52 w 55"/>
                <a:gd name="T15" fmla="*/ 45 h 56"/>
                <a:gd name="T16" fmla="*/ 50 w 55"/>
                <a:gd name="T17" fmla="*/ 46 h 56"/>
                <a:gd name="T18" fmla="*/ 52 w 55"/>
                <a:gd name="T19" fmla="*/ 48 h 56"/>
                <a:gd name="T20" fmla="*/ 51 w 55"/>
                <a:gd name="T21" fmla="*/ 54 h 56"/>
                <a:gd name="T22" fmla="*/ 47 w 55"/>
                <a:gd name="T23" fmla="*/ 56 h 56"/>
                <a:gd name="T24" fmla="*/ 20 w 55"/>
                <a:gd name="T25" fmla="*/ 49 h 56"/>
                <a:gd name="T26" fmla="*/ 13 w 55"/>
                <a:gd name="T27" fmla="*/ 48 h 56"/>
                <a:gd name="T28" fmla="*/ 13 w 55"/>
                <a:gd name="T29" fmla="*/ 52 h 56"/>
                <a:gd name="T30" fmla="*/ 0 w 55"/>
                <a:gd name="T31" fmla="*/ 52 h 56"/>
                <a:gd name="T32" fmla="*/ 0 w 55"/>
                <a:gd name="T33" fmla="*/ 17 h 56"/>
                <a:gd name="T34" fmla="*/ 13 w 55"/>
                <a:gd name="T35" fmla="*/ 17 h 56"/>
                <a:gd name="T36" fmla="*/ 13 w 55"/>
                <a:gd name="T37" fmla="*/ 23 h 56"/>
                <a:gd name="T38" fmla="*/ 18 w 55"/>
                <a:gd name="T39" fmla="*/ 22 h 56"/>
                <a:gd name="T40" fmla="*/ 40 w 55"/>
                <a:gd name="T41" fmla="*/ 0 h 56"/>
                <a:gd name="T42" fmla="*/ 34 w 55"/>
                <a:gd name="T43" fmla="*/ 21 h 56"/>
                <a:gd name="T44" fmla="*/ 53 w 55"/>
                <a:gd name="T45" fmla="*/ 2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56">
                  <a:moveTo>
                    <a:pt x="53" y="20"/>
                  </a:moveTo>
                  <a:cubicBezTo>
                    <a:pt x="54" y="28"/>
                    <a:pt x="54" y="28"/>
                    <a:pt x="54" y="28"/>
                  </a:cubicBezTo>
                  <a:cubicBezTo>
                    <a:pt x="52" y="30"/>
                    <a:pt x="52" y="30"/>
                    <a:pt x="52" y="30"/>
                  </a:cubicBezTo>
                  <a:cubicBezTo>
                    <a:pt x="55" y="33"/>
                    <a:pt x="55" y="33"/>
                    <a:pt x="55" y="33"/>
                  </a:cubicBezTo>
                  <a:cubicBezTo>
                    <a:pt x="54" y="37"/>
                    <a:pt x="54" y="37"/>
                    <a:pt x="54" y="37"/>
                  </a:cubicBezTo>
                  <a:cubicBezTo>
                    <a:pt x="52" y="38"/>
                    <a:pt x="52" y="38"/>
                    <a:pt x="52" y="38"/>
                  </a:cubicBezTo>
                  <a:cubicBezTo>
                    <a:pt x="53" y="40"/>
                    <a:pt x="53" y="40"/>
                    <a:pt x="53" y="40"/>
                  </a:cubicBezTo>
                  <a:cubicBezTo>
                    <a:pt x="52" y="45"/>
                    <a:pt x="52" y="45"/>
                    <a:pt x="52" y="45"/>
                  </a:cubicBezTo>
                  <a:cubicBezTo>
                    <a:pt x="50" y="46"/>
                    <a:pt x="50" y="46"/>
                    <a:pt x="50" y="46"/>
                  </a:cubicBezTo>
                  <a:cubicBezTo>
                    <a:pt x="52" y="48"/>
                    <a:pt x="52" y="48"/>
                    <a:pt x="52" y="48"/>
                  </a:cubicBezTo>
                  <a:cubicBezTo>
                    <a:pt x="51" y="54"/>
                    <a:pt x="51" y="54"/>
                    <a:pt x="51" y="54"/>
                  </a:cubicBezTo>
                  <a:cubicBezTo>
                    <a:pt x="47" y="56"/>
                    <a:pt x="47" y="56"/>
                    <a:pt x="47" y="56"/>
                  </a:cubicBezTo>
                  <a:cubicBezTo>
                    <a:pt x="20" y="49"/>
                    <a:pt x="20" y="49"/>
                    <a:pt x="20" y="49"/>
                  </a:cubicBezTo>
                  <a:cubicBezTo>
                    <a:pt x="13" y="48"/>
                    <a:pt x="13" y="48"/>
                    <a:pt x="13" y="48"/>
                  </a:cubicBezTo>
                  <a:cubicBezTo>
                    <a:pt x="13" y="52"/>
                    <a:pt x="13" y="52"/>
                    <a:pt x="13" y="52"/>
                  </a:cubicBezTo>
                  <a:cubicBezTo>
                    <a:pt x="0" y="52"/>
                    <a:pt x="0" y="52"/>
                    <a:pt x="0" y="52"/>
                  </a:cubicBezTo>
                  <a:cubicBezTo>
                    <a:pt x="0" y="17"/>
                    <a:pt x="0" y="17"/>
                    <a:pt x="0" y="17"/>
                  </a:cubicBezTo>
                  <a:cubicBezTo>
                    <a:pt x="13" y="17"/>
                    <a:pt x="13" y="17"/>
                    <a:pt x="13" y="17"/>
                  </a:cubicBezTo>
                  <a:cubicBezTo>
                    <a:pt x="13" y="23"/>
                    <a:pt x="13" y="23"/>
                    <a:pt x="13" y="23"/>
                  </a:cubicBezTo>
                  <a:cubicBezTo>
                    <a:pt x="18" y="22"/>
                    <a:pt x="18" y="22"/>
                    <a:pt x="18" y="22"/>
                  </a:cubicBezTo>
                  <a:cubicBezTo>
                    <a:pt x="40" y="0"/>
                    <a:pt x="40" y="0"/>
                    <a:pt x="40" y="0"/>
                  </a:cubicBezTo>
                  <a:cubicBezTo>
                    <a:pt x="51" y="8"/>
                    <a:pt x="41" y="15"/>
                    <a:pt x="34" y="21"/>
                  </a:cubicBezTo>
                  <a:lnTo>
                    <a:pt x="53" y="20"/>
                  </a:ln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7" name="组合 66"/>
          <p:cNvGrpSpPr/>
          <p:nvPr/>
        </p:nvGrpSpPr>
        <p:grpSpPr>
          <a:xfrm>
            <a:off x="4900922" y="3313125"/>
            <a:ext cx="2232248" cy="1800200"/>
            <a:chOff x="4900922" y="2807246"/>
            <a:chExt cx="2232248" cy="1800200"/>
          </a:xfrm>
        </p:grpSpPr>
        <p:sp>
          <p:nvSpPr>
            <p:cNvPr id="68" name="等腰三角形 67"/>
            <p:cNvSpPr/>
            <p:nvPr/>
          </p:nvSpPr>
          <p:spPr>
            <a:xfrm>
              <a:off x="4900922" y="2807246"/>
              <a:ext cx="2232248" cy="1800200"/>
            </a:xfrm>
            <a:prstGeom prst="triangl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69" name="Freeform 71"/>
            <p:cNvSpPr>
              <a:spLocks noEditPoints="1"/>
            </p:cNvSpPr>
            <p:nvPr/>
          </p:nvSpPr>
          <p:spPr bwMode="auto">
            <a:xfrm>
              <a:off x="5726273" y="3779354"/>
              <a:ext cx="587053" cy="513158"/>
            </a:xfrm>
            <a:custGeom>
              <a:avLst/>
              <a:gdLst>
                <a:gd name="T0" fmla="*/ 49 w 73"/>
                <a:gd name="T1" fmla="*/ 16 h 64"/>
                <a:gd name="T2" fmla="*/ 64 w 73"/>
                <a:gd name="T3" fmla="*/ 22 h 64"/>
                <a:gd name="T4" fmla="*/ 66 w 73"/>
                <a:gd name="T5" fmla="*/ 24 h 64"/>
                <a:gd name="T6" fmla="*/ 73 w 73"/>
                <a:gd name="T7" fmla="*/ 47 h 64"/>
                <a:gd name="T8" fmla="*/ 73 w 73"/>
                <a:gd name="T9" fmla="*/ 54 h 64"/>
                <a:gd name="T10" fmla="*/ 71 w 73"/>
                <a:gd name="T11" fmla="*/ 57 h 64"/>
                <a:gd name="T12" fmla="*/ 64 w 73"/>
                <a:gd name="T13" fmla="*/ 61 h 64"/>
                <a:gd name="T14" fmla="*/ 58 w 73"/>
                <a:gd name="T15" fmla="*/ 64 h 64"/>
                <a:gd name="T16" fmla="*/ 52 w 73"/>
                <a:gd name="T17" fmla="*/ 61 h 64"/>
                <a:gd name="T18" fmla="*/ 46 w 73"/>
                <a:gd name="T19" fmla="*/ 57 h 64"/>
                <a:gd name="T20" fmla="*/ 26 w 73"/>
                <a:gd name="T21" fmla="*/ 61 h 64"/>
                <a:gd name="T22" fmla="*/ 20 w 73"/>
                <a:gd name="T23" fmla="*/ 64 h 64"/>
                <a:gd name="T24" fmla="*/ 14 w 73"/>
                <a:gd name="T25" fmla="*/ 61 h 64"/>
                <a:gd name="T26" fmla="*/ 9 w 73"/>
                <a:gd name="T27" fmla="*/ 57 h 64"/>
                <a:gd name="T28" fmla="*/ 4 w 73"/>
                <a:gd name="T29" fmla="*/ 44 h 64"/>
                <a:gd name="T30" fmla="*/ 9 w 73"/>
                <a:gd name="T31" fmla="*/ 40 h 64"/>
                <a:gd name="T32" fmla="*/ 42 w 73"/>
                <a:gd name="T33" fmla="*/ 6 h 64"/>
                <a:gd name="T34" fmla="*/ 61 w 73"/>
                <a:gd name="T35" fmla="*/ 8 h 64"/>
                <a:gd name="T36" fmla="*/ 42 w 73"/>
                <a:gd name="T37" fmla="*/ 6 h 64"/>
                <a:gd name="T38" fmla="*/ 49 w 73"/>
                <a:gd name="T39" fmla="*/ 0 h 64"/>
                <a:gd name="T40" fmla="*/ 25 w 73"/>
                <a:gd name="T41" fmla="*/ 4 h 64"/>
                <a:gd name="T42" fmla="*/ 0 w 73"/>
                <a:gd name="T43" fmla="*/ 8 h 64"/>
                <a:gd name="T44" fmla="*/ 37 w 73"/>
                <a:gd name="T45" fmla="*/ 13 h 64"/>
                <a:gd name="T46" fmla="*/ 0 w 73"/>
                <a:gd name="T47" fmla="*/ 8 h 64"/>
                <a:gd name="T48" fmla="*/ 20 w 73"/>
                <a:gd name="T49" fmla="*/ 52 h 64"/>
                <a:gd name="T50" fmla="*/ 17 w 73"/>
                <a:gd name="T51" fmla="*/ 55 h 64"/>
                <a:gd name="T52" fmla="*/ 20 w 73"/>
                <a:gd name="T53" fmla="*/ 58 h 64"/>
                <a:gd name="T54" fmla="*/ 24 w 73"/>
                <a:gd name="T55" fmla="*/ 55 h 64"/>
                <a:gd name="T56" fmla="*/ 65 w 73"/>
                <a:gd name="T57" fmla="*/ 52 h 64"/>
                <a:gd name="T58" fmla="*/ 68 w 73"/>
                <a:gd name="T59" fmla="*/ 47 h 64"/>
                <a:gd name="T60" fmla="*/ 52 w 73"/>
                <a:gd name="T61" fmla="*/ 27 h 64"/>
                <a:gd name="T62" fmla="*/ 52 w 73"/>
                <a:gd name="T63" fmla="*/ 49 h 64"/>
                <a:gd name="T64" fmla="*/ 58 w 73"/>
                <a:gd name="T65" fmla="*/ 47 h 64"/>
                <a:gd name="T66" fmla="*/ 64 w 73"/>
                <a:gd name="T67" fmla="*/ 49 h 64"/>
                <a:gd name="T68" fmla="*/ 60 w 73"/>
                <a:gd name="T69" fmla="*/ 53 h 64"/>
                <a:gd name="T70" fmla="*/ 55 w 73"/>
                <a:gd name="T71" fmla="*/ 53 h 64"/>
                <a:gd name="T72" fmla="*/ 55 w 73"/>
                <a:gd name="T73" fmla="*/ 58 h 64"/>
                <a:gd name="T74" fmla="*/ 60 w 73"/>
                <a:gd name="T75" fmla="*/ 58 h 64"/>
                <a:gd name="T76" fmla="*/ 60 w 73"/>
                <a:gd name="T77"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4">
                  <a:moveTo>
                    <a:pt x="9" y="16"/>
                  </a:moveTo>
                  <a:cubicBezTo>
                    <a:pt x="49" y="16"/>
                    <a:pt x="49" y="16"/>
                    <a:pt x="49" y="16"/>
                  </a:cubicBezTo>
                  <a:cubicBezTo>
                    <a:pt x="49" y="22"/>
                    <a:pt x="49" y="22"/>
                    <a:pt x="49" y="22"/>
                  </a:cubicBezTo>
                  <a:cubicBezTo>
                    <a:pt x="64" y="22"/>
                    <a:pt x="64" y="22"/>
                    <a:pt x="64" y="22"/>
                  </a:cubicBezTo>
                  <a:cubicBezTo>
                    <a:pt x="66" y="22"/>
                    <a:pt x="66" y="22"/>
                    <a:pt x="66" y="22"/>
                  </a:cubicBezTo>
                  <a:cubicBezTo>
                    <a:pt x="66" y="24"/>
                    <a:pt x="66" y="24"/>
                    <a:pt x="66" y="24"/>
                  </a:cubicBezTo>
                  <a:cubicBezTo>
                    <a:pt x="73" y="46"/>
                    <a:pt x="73" y="46"/>
                    <a:pt x="73" y="46"/>
                  </a:cubicBezTo>
                  <a:cubicBezTo>
                    <a:pt x="73" y="47"/>
                    <a:pt x="73" y="47"/>
                    <a:pt x="73" y="47"/>
                  </a:cubicBezTo>
                  <a:cubicBezTo>
                    <a:pt x="73" y="47"/>
                    <a:pt x="73" y="47"/>
                    <a:pt x="73" y="47"/>
                  </a:cubicBezTo>
                  <a:cubicBezTo>
                    <a:pt x="73" y="54"/>
                    <a:pt x="73" y="54"/>
                    <a:pt x="73" y="54"/>
                  </a:cubicBezTo>
                  <a:cubicBezTo>
                    <a:pt x="73" y="57"/>
                    <a:pt x="73" y="57"/>
                    <a:pt x="73" y="57"/>
                  </a:cubicBezTo>
                  <a:cubicBezTo>
                    <a:pt x="71" y="57"/>
                    <a:pt x="71" y="57"/>
                    <a:pt x="71" y="57"/>
                  </a:cubicBezTo>
                  <a:cubicBezTo>
                    <a:pt x="66" y="57"/>
                    <a:pt x="66" y="57"/>
                    <a:pt x="66" y="57"/>
                  </a:cubicBezTo>
                  <a:cubicBezTo>
                    <a:pt x="66" y="58"/>
                    <a:pt x="65" y="60"/>
                    <a:pt x="64" y="61"/>
                  </a:cubicBezTo>
                  <a:cubicBezTo>
                    <a:pt x="64" y="61"/>
                    <a:pt x="64" y="61"/>
                    <a:pt x="64" y="61"/>
                  </a:cubicBezTo>
                  <a:cubicBezTo>
                    <a:pt x="62" y="63"/>
                    <a:pt x="60" y="64"/>
                    <a:pt x="58" y="64"/>
                  </a:cubicBezTo>
                  <a:cubicBezTo>
                    <a:pt x="55" y="64"/>
                    <a:pt x="53" y="63"/>
                    <a:pt x="52" y="61"/>
                  </a:cubicBezTo>
                  <a:cubicBezTo>
                    <a:pt x="52" y="61"/>
                    <a:pt x="52" y="61"/>
                    <a:pt x="52" y="61"/>
                  </a:cubicBezTo>
                  <a:cubicBezTo>
                    <a:pt x="50" y="60"/>
                    <a:pt x="50" y="58"/>
                    <a:pt x="49" y="57"/>
                  </a:cubicBezTo>
                  <a:cubicBezTo>
                    <a:pt x="46" y="57"/>
                    <a:pt x="46" y="57"/>
                    <a:pt x="46" y="57"/>
                  </a:cubicBezTo>
                  <a:cubicBezTo>
                    <a:pt x="29" y="57"/>
                    <a:pt x="29" y="57"/>
                    <a:pt x="29" y="57"/>
                  </a:cubicBezTo>
                  <a:cubicBezTo>
                    <a:pt x="28" y="58"/>
                    <a:pt x="27" y="60"/>
                    <a:pt x="26" y="61"/>
                  </a:cubicBezTo>
                  <a:cubicBezTo>
                    <a:pt x="26" y="61"/>
                    <a:pt x="26" y="61"/>
                    <a:pt x="26" y="61"/>
                  </a:cubicBezTo>
                  <a:cubicBezTo>
                    <a:pt x="25" y="63"/>
                    <a:pt x="23" y="64"/>
                    <a:pt x="20" y="64"/>
                  </a:cubicBezTo>
                  <a:cubicBezTo>
                    <a:pt x="18" y="64"/>
                    <a:pt x="16" y="63"/>
                    <a:pt x="14" y="61"/>
                  </a:cubicBezTo>
                  <a:cubicBezTo>
                    <a:pt x="14" y="61"/>
                    <a:pt x="14" y="61"/>
                    <a:pt x="14" y="61"/>
                  </a:cubicBezTo>
                  <a:cubicBezTo>
                    <a:pt x="13" y="60"/>
                    <a:pt x="12" y="58"/>
                    <a:pt x="12" y="57"/>
                  </a:cubicBezTo>
                  <a:cubicBezTo>
                    <a:pt x="9" y="57"/>
                    <a:pt x="9" y="57"/>
                    <a:pt x="9" y="57"/>
                  </a:cubicBezTo>
                  <a:cubicBezTo>
                    <a:pt x="9" y="44"/>
                    <a:pt x="9" y="44"/>
                    <a:pt x="9" y="44"/>
                  </a:cubicBezTo>
                  <a:cubicBezTo>
                    <a:pt x="4" y="44"/>
                    <a:pt x="4" y="44"/>
                    <a:pt x="4" y="44"/>
                  </a:cubicBezTo>
                  <a:cubicBezTo>
                    <a:pt x="2" y="40"/>
                    <a:pt x="2" y="40"/>
                    <a:pt x="2" y="40"/>
                  </a:cubicBezTo>
                  <a:cubicBezTo>
                    <a:pt x="9" y="40"/>
                    <a:pt x="9" y="40"/>
                    <a:pt x="9" y="40"/>
                  </a:cubicBezTo>
                  <a:cubicBezTo>
                    <a:pt x="9" y="16"/>
                    <a:pt x="9" y="16"/>
                    <a:pt x="9" y="16"/>
                  </a:cubicBezTo>
                  <a:close/>
                  <a:moveTo>
                    <a:pt x="42" y="6"/>
                  </a:moveTo>
                  <a:cubicBezTo>
                    <a:pt x="60" y="6"/>
                    <a:pt x="60" y="6"/>
                    <a:pt x="60" y="6"/>
                  </a:cubicBezTo>
                  <a:cubicBezTo>
                    <a:pt x="61" y="8"/>
                    <a:pt x="61" y="8"/>
                    <a:pt x="61" y="8"/>
                  </a:cubicBezTo>
                  <a:cubicBezTo>
                    <a:pt x="43" y="8"/>
                    <a:pt x="43" y="8"/>
                    <a:pt x="43" y="8"/>
                  </a:cubicBezTo>
                  <a:cubicBezTo>
                    <a:pt x="42" y="6"/>
                    <a:pt x="42" y="6"/>
                    <a:pt x="42" y="6"/>
                  </a:cubicBezTo>
                  <a:close/>
                  <a:moveTo>
                    <a:pt x="24" y="0"/>
                  </a:moveTo>
                  <a:cubicBezTo>
                    <a:pt x="49" y="0"/>
                    <a:pt x="49" y="0"/>
                    <a:pt x="49" y="0"/>
                  </a:cubicBezTo>
                  <a:cubicBezTo>
                    <a:pt x="50" y="4"/>
                    <a:pt x="50" y="4"/>
                    <a:pt x="50" y="4"/>
                  </a:cubicBezTo>
                  <a:cubicBezTo>
                    <a:pt x="25" y="4"/>
                    <a:pt x="25" y="4"/>
                    <a:pt x="25" y="4"/>
                  </a:cubicBezTo>
                  <a:cubicBezTo>
                    <a:pt x="24" y="0"/>
                    <a:pt x="24" y="0"/>
                    <a:pt x="24" y="0"/>
                  </a:cubicBezTo>
                  <a:close/>
                  <a:moveTo>
                    <a:pt x="0" y="8"/>
                  </a:moveTo>
                  <a:cubicBezTo>
                    <a:pt x="36" y="8"/>
                    <a:pt x="36" y="8"/>
                    <a:pt x="36" y="8"/>
                  </a:cubicBezTo>
                  <a:cubicBezTo>
                    <a:pt x="37" y="13"/>
                    <a:pt x="37" y="13"/>
                    <a:pt x="37" y="13"/>
                  </a:cubicBezTo>
                  <a:cubicBezTo>
                    <a:pt x="2" y="13"/>
                    <a:pt x="2" y="13"/>
                    <a:pt x="2" y="13"/>
                  </a:cubicBezTo>
                  <a:cubicBezTo>
                    <a:pt x="0" y="8"/>
                    <a:pt x="0" y="8"/>
                    <a:pt x="0" y="8"/>
                  </a:cubicBezTo>
                  <a:close/>
                  <a:moveTo>
                    <a:pt x="23" y="53"/>
                  </a:moveTo>
                  <a:cubicBezTo>
                    <a:pt x="22" y="52"/>
                    <a:pt x="21" y="52"/>
                    <a:pt x="20" y="52"/>
                  </a:cubicBezTo>
                  <a:cubicBezTo>
                    <a:pt x="19" y="52"/>
                    <a:pt x="18" y="52"/>
                    <a:pt x="18" y="53"/>
                  </a:cubicBezTo>
                  <a:cubicBezTo>
                    <a:pt x="17" y="53"/>
                    <a:pt x="17" y="54"/>
                    <a:pt x="17" y="55"/>
                  </a:cubicBezTo>
                  <a:cubicBezTo>
                    <a:pt x="17" y="56"/>
                    <a:pt x="17" y="57"/>
                    <a:pt x="18" y="58"/>
                  </a:cubicBezTo>
                  <a:cubicBezTo>
                    <a:pt x="18" y="58"/>
                    <a:pt x="19" y="58"/>
                    <a:pt x="20" y="58"/>
                  </a:cubicBezTo>
                  <a:cubicBezTo>
                    <a:pt x="21" y="58"/>
                    <a:pt x="22" y="58"/>
                    <a:pt x="23" y="58"/>
                  </a:cubicBezTo>
                  <a:cubicBezTo>
                    <a:pt x="23" y="57"/>
                    <a:pt x="24" y="56"/>
                    <a:pt x="24" y="55"/>
                  </a:cubicBezTo>
                  <a:cubicBezTo>
                    <a:pt x="24" y="54"/>
                    <a:pt x="23" y="53"/>
                    <a:pt x="23" y="53"/>
                  </a:cubicBezTo>
                  <a:close/>
                  <a:moveTo>
                    <a:pt x="65" y="52"/>
                  </a:moveTo>
                  <a:cubicBezTo>
                    <a:pt x="68" y="52"/>
                    <a:pt x="68" y="52"/>
                    <a:pt x="68" y="52"/>
                  </a:cubicBezTo>
                  <a:cubicBezTo>
                    <a:pt x="68" y="47"/>
                    <a:pt x="68" y="47"/>
                    <a:pt x="68" y="47"/>
                  </a:cubicBezTo>
                  <a:cubicBezTo>
                    <a:pt x="62" y="27"/>
                    <a:pt x="62" y="27"/>
                    <a:pt x="62" y="27"/>
                  </a:cubicBezTo>
                  <a:cubicBezTo>
                    <a:pt x="52" y="27"/>
                    <a:pt x="52" y="27"/>
                    <a:pt x="52" y="27"/>
                  </a:cubicBezTo>
                  <a:cubicBezTo>
                    <a:pt x="52" y="49"/>
                    <a:pt x="52" y="49"/>
                    <a:pt x="52" y="49"/>
                  </a:cubicBezTo>
                  <a:cubicBezTo>
                    <a:pt x="52" y="49"/>
                    <a:pt x="52" y="49"/>
                    <a:pt x="52" y="49"/>
                  </a:cubicBezTo>
                  <a:cubicBezTo>
                    <a:pt x="52" y="49"/>
                    <a:pt x="52" y="49"/>
                    <a:pt x="52" y="49"/>
                  </a:cubicBezTo>
                  <a:cubicBezTo>
                    <a:pt x="53" y="48"/>
                    <a:pt x="55" y="47"/>
                    <a:pt x="58" y="47"/>
                  </a:cubicBezTo>
                  <a:cubicBezTo>
                    <a:pt x="60" y="47"/>
                    <a:pt x="62" y="48"/>
                    <a:pt x="64" y="49"/>
                  </a:cubicBezTo>
                  <a:cubicBezTo>
                    <a:pt x="64" y="49"/>
                    <a:pt x="64" y="49"/>
                    <a:pt x="64" y="49"/>
                  </a:cubicBezTo>
                  <a:cubicBezTo>
                    <a:pt x="64" y="50"/>
                    <a:pt x="65" y="51"/>
                    <a:pt x="65" y="52"/>
                  </a:cubicBezTo>
                  <a:close/>
                  <a:moveTo>
                    <a:pt x="60" y="53"/>
                  </a:moveTo>
                  <a:cubicBezTo>
                    <a:pt x="59" y="52"/>
                    <a:pt x="59" y="52"/>
                    <a:pt x="58" y="52"/>
                  </a:cubicBezTo>
                  <a:cubicBezTo>
                    <a:pt x="57" y="52"/>
                    <a:pt x="56" y="52"/>
                    <a:pt x="55" y="53"/>
                  </a:cubicBezTo>
                  <a:cubicBezTo>
                    <a:pt x="55" y="53"/>
                    <a:pt x="54" y="54"/>
                    <a:pt x="54" y="55"/>
                  </a:cubicBezTo>
                  <a:cubicBezTo>
                    <a:pt x="54" y="56"/>
                    <a:pt x="55" y="57"/>
                    <a:pt x="55" y="58"/>
                  </a:cubicBezTo>
                  <a:cubicBezTo>
                    <a:pt x="56" y="58"/>
                    <a:pt x="57" y="58"/>
                    <a:pt x="58" y="58"/>
                  </a:cubicBezTo>
                  <a:cubicBezTo>
                    <a:pt x="59" y="58"/>
                    <a:pt x="59" y="58"/>
                    <a:pt x="60" y="58"/>
                  </a:cubicBezTo>
                  <a:cubicBezTo>
                    <a:pt x="61" y="57"/>
                    <a:pt x="61" y="56"/>
                    <a:pt x="61" y="55"/>
                  </a:cubicBezTo>
                  <a:cubicBezTo>
                    <a:pt x="61" y="54"/>
                    <a:pt x="61" y="53"/>
                    <a:pt x="60" y="5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70" name="组合 69"/>
          <p:cNvGrpSpPr/>
          <p:nvPr/>
        </p:nvGrpSpPr>
        <p:grpSpPr>
          <a:xfrm>
            <a:off x="7922504" y="3313125"/>
            <a:ext cx="2232248" cy="1800200"/>
            <a:chOff x="7922504" y="2807246"/>
            <a:chExt cx="2232248" cy="1800200"/>
          </a:xfrm>
        </p:grpSpPr>
        <p:sp>
          <p:nvSpPr>
            <p:cNvPr id="71" name="等腰三角形 70"/>
            <p:cNvSpPr/>
            <p:nvPr/>
          </p:nvSpPr>
          <p:spPr>
            <a:xfrm>
              <a:off x="7922504" y="2807246"/>
              <a:ext cx="2232248" cy="1800200"/>
            </a:xfrm>
            <a:prstGeom prst="triangl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72" name="Freeform 104"/>
            <p:cNvSpPr>
              <a:spLocks noEditPoints="1"/>
            </p:cNvSpPr>
            <p:nvPr/>
          </p:nvSpPr>
          <p:spPr bwMode="auto">
            <a:xfrm>
              <a:off x="8772661" y="3779354"/>
              <a:ext cx="576064" cy="585870"/>
            </a:xfrm>
            <a:custGeom>
              <a:avLst/>
              <a:gdLst>
                <a:gd name="T0" fmla="*/ 38 w 60"/>
                <a:gd name="T1" fmla="*/ 8 h 61"/>
                <a:gd name="T2" fmla="*/ 22 w 60"/>
                <a:gd name="T3" fmla="*/ 8 h 61"/>
                <a:gd name="T4" fmla="*/ 45 w 60"/>
                <a:gd name="T5" fmla="*/ 41 h 61"/>
                <a:gd name="T6" fmla="*/ 50 w 60"/>
                <a:gd name="T7" fmla="*/ 58 h 61"/>
                <a:gd name="T8" fmla="*/ 51 w 60"/>
                <a:gd name="T9" fmla="*/ 44 h 61"/>
                <a:gd name="T10" fmla="*/ 55 w 60"/>
                <a:gd name="T11" fmla="*/ 58 h 61"/>
                <a:gd name="T12" fmla="*/ 55 w 60"/>
                <a:gd name="T13" fmla="*/ 38 h 61"/>
                <a:gd name="T14" fmla="*/ 56 w 60"/>
                <a:gd name="T15" fmla="*/ 29 h 61"/>
                <a:gd name="T16" fmla="*/ 60 w 60"/>
                <a:gd name="T17" fmla="*/ 38 h 61"/>
                <a:gd name="T18" fmla="*/ 56 w 60"/>
                <a:gd name="T19" fmla="*/ 21 h 61"/>
                <a:gd name="T20" fmla="*/ 47 w 60"/>
                <a:gd name="T21" fmla="*/ 23 h 61"/>
                <a:gd name="T22" fmla="*/ 45 w 60"/>
                <a:gd name="T23" fmla="*/ 41 h 61"/>
                <a:gd name="T24" fmla="*/ 37 w 60"/>
                <a:gd name="T25" fmla="*/ 26 h 61"/>
                <a:gd name="T26" fmla="*/ 36 w 60"/>
                <a:gd name="T27" fmla="*/ 37 h 61"/>
                <a:gd name="T28" fmla="*/ 36 w 60"/>
                <a:gd name="T29" fmla="*/ 61 h 61"/>
                <a:gd name="T30" fmla="*/ 31 w 60"/>
                <a:gd name="T31" fmla="*/ 44 h 61"/>
                <a:gd name="T32" fmla="*/ 30 w 60"/>
                <a:gd name="T33" fmla="*/ 61 h 61"/>
                <a:gd name="T34" fmla="*/ 24 w 60"/>
                <a:gd name="T35" fmla="*/ 40 h 61"/>
                <a:gd name="T36" fmla="*/ 24 w 60"/>
                <a:gd name="T37" fmla="*/ 26 h 61"/>
                <a:gd name="T38" fmla="*/ 23 w 60"/>
                <a:gd name="T39" fmla="*/ 37 h 61"/>
                <a:gd name="T40" fmla="*/ 18 w 60"/>
                <a:gd name="T41" fmla="*/ 22 h 61"/>
                <a:gd name="T42" fmla="*/ 37 w 60"/>
                <a:gd name="T43" fmla="*/ 17 h 61"/>
                <a:gd name="T44" fmla="*/ 43 w 60"/>
                <a:gd name="T45" fmla="*/ 37 h 61"/>
                <a:gd name="T46" fmla="*/ 15 w 60"/>
                <a:gd name="T47" fmla="*/ 41 h 61"/>
                <a:gd name="T48" fmla="*/ 10 w 60"/>
                <a:gd name="T49" fmla="*/ 58 h 61"/>
                <a:gd name="T50" fmla="*/ 9 w 60"/>
                <a:gd name="T51" fmla="*/ 44 h 61"/>
                <a:gd name="T52" fmla="*/ 5 w 60"/>
                <a:gd name="T53" fmla="*/ 58 h 61"/>
                <a:gd name="T54" fmla="*/ 5 w 60"/>
                <a:gd name="T55" fmla="*/ 38 h 61"/>
                <a:gd name="T56" fmla="*/ 4 w 60"/>
                <a:gd name="T57" fmla="*/ 29 h 61"/>
                <a:gd name="T58" fmla="*/ 0 w 60"/>
                <a:gd name="T59" fmla="*/ 38 h 61"/>
                <a:gd name="T60" fmla="*/ 4 w 60"/>
                <a:gd name="T61" fmla="*/ 21 h 61"/>
                <a:gd name="T62" fmla="*/ 13 w 60"/>
                <a:gd name="T63" fmla="*/ 23 h 61"/>
                <a:gd name="T64" fmla="*/ 15 w 60"/>
                <a:gd name="T65" fmla="*/ 41 h 61"/>
                <a:gd name="T66" fmla="*/ 16 w 60"/>
                <a:gd name="T67" fmla="*/ 14 h 61"/>
                <a:gd name="T68" fmla="*/ 15 w 60"/>
                <a:gd name="T69" fmla="*/ 18 h 61"/>
                <a:gd name="T70" fmla="*/ 3 w 60"/>
                <a:gd name="T71" fmla="*/ 14 h 61"/>
                <a:gd name="T72" fmla="*/ 50 w 60"/>
                <a:gd name="T73" fmla="*/ 7 h 61"/>
                <a:gd name="T74" fmla="*/ 45 w 60"/>
                <a:gd name="T75" fmla="*/ 18 h 61"/>
                <a:gd name="T76" fmla="*/ 50 w 60"/>
                <a:gd name="T77" fmla="*/ 20 h 61"/>
                <a:gd name="T78" fmla="*/ 50 w 60"/>
                <a:gd name="T79" fmla="*/ 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 h="61">
                  <a:moveTo>
                    <a:pt x="30" y="0"/>
                  </a:moveTo>
                  <a:cubicBezTo>
                    <a:pt x="35" y="0"/>
                    <a:pt x="38" y="3"/>
                    <a:pt x="38" y="8"/>
                  </a:cubicBezTo>
                  <a:cubicBezTo>
                    <a:pt x="38" y="12"/>
                    <a:pt x="35" y="16"/>
                    <a:pt x="30" y="16"/>
                  </a:cubicBezTo>
                  <a:cubicBezTo>
                    <a:pt x="26" y="16"/>
                    <a:pt x="22" y="12"/>
                    <a:pt x="22" y="8"/>
                  </a:cubicBezTo>
                  <a:cubicBezTo>
                    <a:pt x="22" y="3"/>
                    <a:pt x="26" y="0"/>
                    <a:pt x="30" y="0"/>
                  </a:cubicBezTo>
                  <a:close/>
                  <a:moveTo>
                    <a:pt x="45" y="41"/>
                  </a:moveTo>
                  <a:cubicBezTo>
                    <a:pt x="45" y="58"/>
                    <a:pt x="45" y="58"/>
                    <a:pt x="45" y="58"/>
                  </a:cubicBezTo>
                  <a:cubicBezTo>
                    <a:pt x="50" y="58"/>
                    <a:pt x="50" y="58"/>
                    <a:pt x="50" y="58"/>
                  </a:cubicBezTo>
                  <a:cubicBezTo>
                    <a:pt x="50" y="44"/>
                    <a:pt x="50" y="44"/>
                    <a:pt x="50" y="44"/>
                  </a:cubicBezTo>
                  <a:cubicBezTo>
                    <a:pt x="51" y="44"/>
                    <a:pt x="51" y="44"/>
                    <a:pt x="51" y="44"/>
                  </a:cubicBezTo>
                  <a:cubicBezTo>
                    <a:pt x="51" y="58"/>
                    <a:pt x="51" y="58"/>
                    <a:pt x="51" y="58"/>
                  </a:cubicBezTo>
                  <a:cubicBezTo>
                    <a:pt x="55" y="58"/>
                    <a:pt x="55" y="58"/>
                    <a:pt x="55" y="58"/>
                  </a:cubicBezTo>
                  <a:cubicBezTo>
                    <a:pt x="55" y="41"/>
                    <a:pt x="55" y="41"/>
                    <a:pt x="55" y="41"/>
                  </a:cubicBezTo>
                  <a:cubicBezTo>
                    <a:pt x="55" y="38"/>
                    <a:pt x="55" y="38"/>
                    <a:pt x="55" y="38"/>
                  </a:cubicBezTo>
                  <a:cubicBezTo>
                    <a:pt x="55" y="29"/>
                    <a:pt x="55" y="29"/>
                    <a:pt x="55" y="29"/>
                  </a:cubicBezTo>
                  <a:cubicBezTo>
                    <a:pt x="56" y="29"/>
                    <a:pt x="56" y="29"/>
                    <a:pt x="56" y="29"/>
                  </a:cubicBezTo>
                  <a:cubicBezTo>
                    <a:pt x="56" y="38"/>
                    <a:pt x="56" y="38"/>
                    <a:pt x="56" y="38"/>
                  </a:cubicBezTo>
                  <a:cubicBezTo>
                    <a:pt x="60" y="38"/>
                    <a:pt x="60" y="38"/>
                    <a:pt x="60" y="38"/>
                  </a:cubicBezTo>
                  <a:cubicBezTo>
                    <a:pt x="60" y="25"/>
                    <a:pt x="60" y="25"/>
                    <a:pt x="60" y="25"/>
                  </a:cubicBezTo>
                  <a:cubicBezTo>
                    <a:pt x="60" y="23"/>
                    <a:pt x="58" y="21"/>
                    <a:pt x="56" y="21"/>
                  </a:cubicBezTo>
                  <a:cubicBezTo>
                    <a:pt x="47" y="21"/>
                    <a:pt x="47" y="21"/>
                    <a:pt x="47" y="21"/>
                  </a:cubicBezTo>
                  <a:cubicBezTo>
                    <a:pt x="47" y="22"/>
                    <a:pt x="47" y="22"/>
                    <a:pt x="47" y="23"/>
                  </a:cubicBezTo>
                  <a:cubicBezTo>
                    <a:pt x="47" y="41"/>
                    <a:pt x="47" y="41"/>
                    <a:pt x="47" y="41"/>
                  </a:cubicBezTo>
                  <a:cubicBezTo>
                    <a:pt x="45" y="41"/>
                    <a:pt x="45" y="41"/>
                    <a:pt x="45" y="41"/>
                  </a:cubicBezTo>
                  <a:close/>
                  <a:moveTo>
                    <a:pt x="37" y="37"/>
                  </a:moveTo>
                  <a:cubicBezTo>
                    <a:pt x="37" y="26"/>
                    <a:pt x="37" y="26"/>
                    <a:pt x="37" y="26"/>
                  </a:cubicBezTo>
                  <a:cubicBezTo>
                    <a:pt x="36" y="26"/>
                    <a:pt x="36" y="26"/>
                    <a:pt x="36" y="26"/>
                  </a:cubicBezTo>
                  <a:cubicBezTo>
                    <a:pt x="36" y="37"/>
                    <a:pt x="36" y="37"/>
                    <a:pt x="36" y="37"/>
                  </a:cubicBezTo>
                  <a:cubicBezTo>
                    <a:pt x="36" y="40"/>
                    <a:pt x="36" y="40"/>
                    <a:pt x="36" y="40"/>
                  </a:cubicBezTo>
                  <a:cubicBezTo>
                    <a:pt x="36" y="61"/>
                    <a:pt x="36" y="61"/>
                    <a:pt x="36" y="61"/>
                  </a:cubicBezTo>
                  <a:cubicBezTo>
                    <a:pt x="31" y="61"/>
                    <a:pt x="31" y="61"/>
                    <a:pt x="31" y="61"/>
                  </a:cubicBezTo>
                  <a:cubicBezTo>
                    <a:pt x="31" y="44"/>
                    <a:pt x="31" y="44"/>
                    <a:pt x="31" y="44"/>
                  </a:cubicBezTo>
                  <a:cubicBezTo>
                    <a:pt x="30" y="44"/>
                    <a:pt x="30" y="44"/>
                    <a:pt x="30" y="44"/>
                  </a:cubicBezTo>
                  <a:cubicBezTo>
                    <a:pt x="30" y="61"/>
                    <a:pt x="30" y="61"/>
                    <a:pt x="30" y="61"/>
                  </a:cubicBezTo>
                  <a:cubicBezTo>
                    <a:pt x="24" y="61"/>
                    <a:pt x="24" y="61"/>
                    <a:pt x="24" y="61"/>
                  </a:cubicBezTo>
                  <a:cubicBezTo>
                    <a:pt x="24" y="40"/>
                    <a:pt x="24" y="40"/>
                    <a:pt x="24" y="40"/>
                  </a:cubicBezTo>
                  <a:cubicBezTo>
                    <a:pt x="24" y="37"/>
                    <a:pt x="24" y="37"/>
                    <a:pt x="24" y="37"/>
                  </a:cubicBezTo>
                  <a:cubicBezTo>
                    <a:pt x="24" y="26"/>
                    <a:pt x="24" y="26"/>
                    <a:pt x="24" y="26"/>
                  </a:cubicBezTo>
                  <a:cubicBezTo>
                    <a:pt x="23" y="26"/>
                    <a:pt x="23" y="26"/>
                    <a:pt x="23" y="26"/>
                  </a:cubicBezTo>
                  <a:cubicBezTo>
                    <a:pt x="23" y="37"/>
                    <a:pt x="23" y="37"/>
                    <a:pt x="23" y="37"/>
                  </a:cubicBezTo>
                  <a:cubicBezTo>
                    <a:pt x="18" y="37"/>
                    <a:pt x="18" y="37"/>
                    <a:pt x="18" y="37"/>
                  </a:cubicBezTo>
                  <a:cubicBezTo>
                    <a:pt x="18" y="22"/>
                    <a:pt x="18" y="22"/>
                    <a:pt x="18" y="22"/>
                  </a:cubicBezTo>
                  <a:cubicBezTo>
                    <a:pt x="18" y="19"/>
                    <a:pt x="20" y="17"/>
                    <a:pt x="23" y="17"/>
                  </a:cubicBezTo>
                  <a:cubicBezTo>
                    <a:pt x="38" y="17"/>
                    <a:pt x="22" y="17"/>
                    <a:pt x="37" y="17"/>
                  </a:cubicBezTo>
                  <a:cubicBezTo>
                    <a:pt x="40" y="17"/>
                    <a:pt x="43" y="19"/>
                    <a:pt x="43" y="22"/>
                  </a:cubicBezTo>
                  <a:cubicBezTo>
                    <a:pt x="43" y="37"/>
                    <a:pt x="43" y="37"/>
                    <a:pt x="43" y="37"/>
                  </a:cubicBezTo>
                  <a:cubicBezTo>
                    <a:pt x="42" y="37"/>
                    <a:pt x="40" y="37"/>
                    <a:pt x="37" y="37"/>
                  </a:cubicBezTo>
                  <a:close/>
                  <a:moveTo>
                    <a:pt x="15" y="41"/>
                  </a:moveTo>
                  <a:cubicBezTo>
                    <a:pt x="15" y="58"/>
                    <a:pt x="15" y="58"/>
                    <a:pt x="15" y="58"/>
                  </a:cubicBezTo>
                  <a:cubicBezTo>
                    <a:pt x="10" y="58"/>
                    <a:pt x="10" y="58"/>
                    <a:pt x="10" y="58"/>
                  </a:cubicBezTo>
                  <a:cubicBezTo>
                    <a:pt x="10" y="44"/>
                    <a:pt x="10" y="44"/>
                    <a:pt x="10" y="44"/>
                  </a:cubicBezTo>
                  <a:cubicBezTo>
                    <a:pt x="9" y="44"/>
                    <a:pt x="9" y="44"/>
                    <a:pt x="9" y="44"/>
                  </a:cubicBezTo>
                  <a:cubicBezTo>
                    <a:pt x="9" y="58"/>
                    <a:pt x="9" y="58"/>
                    <a:pt x="9" y="58"/>
                  </a:cubicBezTo>
                  <a:cubicBezTo>
                    <a:pt x="5" y="58"/>
                    <a:pt x="5" y="58"/>
                    <a:pt x="5" y="58"/>
                  </a:cubicBezTo>
                  <a:cubicBezTo>
                    <a:pt x="5" y="41"/>
                    <a:pt x="5" y="41"/>
                    <a:pt x="5" y="41"/>
                  </a:cubicBezTo>
                  <a:cubicBezTo>
                    <a:pt x="5" y="38"/>
                    <a:pt x="5" y="38"/>
                    <a:pt x="5" y="38"/>
                  </a:cubicBezTo>
                  <a:cubicBezTo>
                    <a:pt x="5" y="29"/>
                    <a:pt x="5" y="29"/>
                    <a:pt x="5" y="29"/>
                  </a:cubicBezTo>
                  <a:cubicBezTo>
                    <a:pt x="4" y="29"/>
                    <a:pt x="4" y="29"/>
                    <a:pt x="4" y="29"/>
                  </a:cubicBezTo>
                  <a:cubicBezTo>
                    <a:pt x="4" y="38"/>
                    <a:pt x="4" y="38"/>
                    <a:pt x="4" y="38"/>
                  </a:cubicBezTo>
                  <a:cubicBezTo>
                    <a:pt x="0" y="38"/>
                    <a:pt x="0" y="38"/>
                    <a:pt x="0" y="38"/>
                  </a:cubicBezTo>
                  <a:cubicBezTo>
                    <a:pt x="0" y="25"/>
                    <a:pt x="0" y="25"/>
                    <a:pt x="0" y="25"/>
                  </a:cubicBezTo>
                  <a:cubicBezTo>
                    <a:pt x="0" y="23"/>
                    <a:pt x="2" y="21"/>
                    <a:pt x="4" y="21"/>
                  </a:cubicBezTo>
                  <a:cubicBezTo>
                    <a:pt x="13" y="21"/>
                    <a:pt x="13" y="21"/>
                    <a:pt x="13" y="21"/>
                  </a:cubicBezTo>
                  <a:cubicBezTo>
                    <a:pt x="13" y="22"/>
                    <a:pt x="13" y="22"/>
                    <a:pt x="13" y="23"/>
                  </a:cubicBezTo>
                  <a:cubicBezTo>
                    <a:pt x="13" y="41"/>
                    <a:pt x="13" y="41"/>
                    <a:pt x="13" y="41"/>
                  </a:cubicBezTo>
                  <a:cubicBezTo>
                    <a:pt x="15" y="41"/>
                    <a:pt x="15" y="41"/>
                    <a:pt x="15" y="41"/>
                  </a:cubicBezTo>
                  <a:close/>
                  <a:moveTo>
                    <a:pt x="10" y="7"/>
                  </a:moveTo>
                  <a:cubicBezTo>
                    <a:pt x="14" y="7"/>
                    <a:pt x="16" y="10"/>
                    <a:pt x="16" y="14"/>
                  </a:cubicBezTo>
                  <a:cubicBezTo>
                    <a:pt x="16" y="15"/>
                    <a:pt x="16" y="16"/>
                    <a:pt x="15" y="18"/>
                  </a:cubicBezTo>
                  <a:cubicBezTo>
                    <a:pt x="15" y="18"/>
                    <a:pt x="15" y="18"/>
                    <a:pt x="15" y="18"/>
                  </a:cubicBezTo>
                  <a:cubicBezTo>
                    <a:pt x="13" y="19"/>
                    <a:pt x="12" y="20"/>
                    <a:pt x="10" y="20"/>
                  </a:cubicBezTo>
                  <a:cubicBezTo>
                    <a:pt x="6" y="20"/>
                    <a:pt x="3" y="17"/>
                    <a:pt x="3" y="14"/>
                  </a:cubicBezTo>
                  <a:cubicBezTo>
                    <a:pt x="3" y="10"/>
                    <a:pt x="6" y="7"/>
                    <a:pt x="10" y="7"/>
                  </a:cubicBezTo>
                  <a:close/>
                  <a:moveTo>
                    <a:pt x="50" y="7"/>
                  </a:moveTo>
                  <a:cubicBezTo>
                    <a:pt x="46" y="7"/>
                    <a:pt x="43" y="10"/>
                    <a:pt x="43" y="14"/>
                  </a:cubicBezTo>
                  <a:cubicBezTo>
                    <a:pt x="43" y="15"/>
                    <a:pt x="44" y="16"/>
                    <a:pt x="45" y="18"/>
                  </a:cubicBezTo>
                  <a:cubicBezTo>
                    <a:pt x="45" y="18"/>
                    <a:pt x="45" y="18"/>
                    <a:pt x="45" y="18"/>
                  </a:cubicBezTo>
                  <a:cubicBezTo>
                    <a:pt x="47" y="19"/>
                    <a:pt x="48" y="20"/>
                    <a:pt x="50" y="20"/>
                  </a:cubicBezTo>
                  <a:cubicBezTo>
                    <a:pt x="54" y="20"/>
                    <a:pt x="57" y="17"/>
                    <a:pt x="57" y="14"/>
                  </a:cubicBezTo>
                  <a:cubicBezTo>
                    <a:pt x="57" y="10"/>
                    <a:pt x="54" y="7"/>
                    <a:pt x="50" y="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73" name="组合 72"/>
          <p:cNvGrpSpPr/>
          <p:nvPr/>
        </p:nvGrpSpPr>
        <p:grpSpPr>
          <a:xfrm>
            <a:off x="3323631" y="3313125"/>
            <a:ext cx="2232248" cy="1800200"/>
            <a:chOff x="3323631" y="2807246"/>
            <a:chExt cx="2232248" cy="1800200"/>
          </a:xfrm>
        </p:grpSpPr>
        <p:sp>
          <p:nvSpPr>
            <p:cNvPr id="74" name="等腰三角形 73"/>
            <p:cNvSpPr/>
            <p:nvPr/>
          </p:nvSpPr>
          <p:spPr>
            <a:xfrm flipV="1">
              <a:off x="3323631" y="2807246"/>
              <a:ext cx="2232248" cy="1800200"/>
            </a:xfrm>
            <a:prstGeom prst="triangle">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75" name="Freeform 28"/>
            <p:cNvSpPr>
              <a:spLocks noEditPoints="1"/>
            </p:cNvSpPr>
            <p:nvPr/>
          </p:nvSpPr>
          <p:spPr bwMode="auto">
            <a:xfrm>
              <a:off x="4075584" y="3277962"/>
              <a:ext cx="644027" cy="441325"/>
            </a:xfrm>
            <a:custGeom>
              <a:avLst/>
              <a:gdLst>
                <a:gd name="T0" fmla="*/ 8 w 64"/>
                <a:gd name="T1" fmla="*/ 0 h 44"/>
                <a:gd name="T2" fmla="*/ 39 w 64"/>
                <a:gd name="T3" fmla="*/ 0 h 44"/>
                <a:gd name="T4" fmla="*/ 47 w 64"/>
                <a:gd name="T5" fmla="*/ 8 h 44"/>
                <a:gd name="T6" fmla="*/ 47 w 64"/>
                <a:gd name="T7" fmla="*/ 22 h 44"/>
                <a:gd name="T8" fmla="*/ 39 w 64"/>
                <a:gd name="T9" fmla="*/ 30 h 44"/>
                <a:gd name="T10" fmla="*/ 16 w 64"/>
                <a:gd name="T11" fmla="*/ 30 h 44"/>
                <a:gd name="T12" fmla="*/ 9 w 64"/>
                <a:gd name="T13" fmla="*/ 37 h 44"/>
                <a:gd name="T14" fmla="*/ 9 w 64"/>
                <a:gd name="T15" fmla="*/ 30 h 44"/>
                <a:gd name="T16" fmla="*/ 8 w 64"/>
                <a:gd name="T17" fmla="*/ 30 h 44"/>
                <a:gd name="T18" fmla="*/ 0 w 64"/>
                <a:gd name="T19" fmla="*/ 22 h 44"/>
                <a:gd name="T20" fmla="*/ 0 w 64"/>
                <a:gd name="T21" fmla="*/ 8 h 44"/>
                <a:gd name="T22" fmla="*/ 8 w 64"/>
                <a:gd name="T23" fmla="*/ 0 h 44"/>
                <a:gd name="T24" fmla="*/ 56 w 64"/>
                <a:gd name="T25" fmla="*/ 7 h 44"/>
                <a:gd name="T26" fmla="*/ 50 w 64"/>
                <a:gd name="T27" fmla="*/ 7 h 44"/>
                <a:gd name="T28" fmla="*/ 50 w 64"/>
                <a:gd name="T29" fmla="*/ 9 h 44"/>
                <a:gd name="T30" fmla="*/ 50 w 64"/>
                <a:gd name="T31" fmla="*/ 24 h 44"/>
                <a:gd name="T32" fmla="*/ 39 w 64"/>
                <a:gd name="T33" fmla="*/ 35 h 44"/>
                <a:gd name="T34" fmla="*/ 19 w 64"/>
                <a:gd name="T35" fmla="*/ 35 h 44"/>
                <a:gd name="T36" fmla="*/ 26 w 64"/>
                <a:gd name="T37" fmla="*/ 38 h 44"/>
                <a:gd name="T38" fmla="*/ 49 w 64"/>
                <a:gd name="T39" fmla="*/ 38 h 44"/>
                <a:gd name="T40" fmla="*/ 55 w 64"/>
                <a:gd name="T41" fmla="*/ 44 h 44"/>
                <a:gd name="T42" fmla="*/ 55 w 64"/>
                <a:gd name="T43" fmla="*/ 38 h 44"/>
                <a:gd name="T44" fmla="*/ 56 w 64"/>
                <a:gd name="T45" fmla="*/ 38 h 44"/>
                <a:gd name="T46" fmla="*/ 64 w 64"/>
                <a:gd name="T47" fmla="*/ 30 h 44"/>
                <a:gd name="T48" fmla="*/ 64 w 64"/>
                <a:gd name="T49" fmla="*/ 15 h 44"/>
                <a:gd name="T50" fmla="*/ 56 w 64"/>
                <a:gd name="T51"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44">
                  <a:moveTo>
                    <a:pt x="8" y="0"/>
                  </a:moveTo>
                  <a:cubicBezTo>
                    <a:pt x="39" y="0"/>
                    <a:pt x="39" y="0"/>
                    <a:pt x="39" y="0"/>
                  </a:cubicBezTo>
                  <a:cubicBezTo>
                    <a:pt x="43" y="0"/>
                    <a:pt x="47" y="3"/>
                    <a:pt x="47" y="8"/>
                  </a:cubicBezTo>
                  <a:cubicBezTo>
                    <a:pt x="47" y="22"/>
                    <a:pt x="47" y="22"/>
                    <a:pt x="47" y="22"/>
                  </a:cubicBezTo>
                  <a:cubicBezTo>
                    <a:pt x="47" y="27"/>
                    <a:pt x="43" y="30"/>
                    <a:pt x="39" y="30"/>
                  </a:cubicBezTo>
                  <a:cubicBezTo>
                    <a:pt x="16" y="30"/>
                    <a:pt x="16" y="30"/>
                    <a:pt x="16" y="30"/>
                  </a:cubicBezTo>
                  <a:cubicBezTo>
                    <a:pt x="9" y="37"/>
                    <a:pt x="9" y="37"/>
                    <a:pt x="9" y="37"/>
                  </a:cubicBezTo>
                  <a:cubicBezTo>
                    <a:pt x="9" y="30"/>
                    <a:pt x="9" y="30"/>
                    <a:pt x="9" y="30"/>
                  </a:cubicBezTo>
                  <a:cubicBezTo>
                    <a:pt x="8" y="30"/>
                    <a:pt x="8" y="30"/>
                    <a:pt x="8" y="30"/>
                  </a:cubicBezTo>
                  <a:cubicBezTo>
                    <a:pt x="4" y="30"/>
                    <a:pt x="0" y="27"/>
                    <a:pt x="0" y="22"/>
                  </a:cubicBezTo>
                  <a:cubicBezTo>
                    <a:pt x="0" y="8"/>
                    <a:pt x="0" y="8"/>
                    <a:pt x="0" y="8"/>
                  </a:cubicBezTo>
                  <a:cubicBezTo>
                    <a:pt x="0" y="3"/>
                    <a:pt x="4" y="0"/>
                    <a:pt x="8" y="0"/>
                  </a:cubicBezTo>
                  <a:close/>
                  <a:moveTo>
                    <a:pt x="56" y="7"/>
                  </a:moveTo>
                  <a:cubicBezTo>
                    <a:pt x="50" y="7"/>
                    <a:pt x="50" y="7"/>
                    <a:pt x="50" y="7"/>
                  </a:cubicBezTo>
                  <a:cubicBezTo>
                    <a:pt x="50" y="8"/>
                    <a:pt x="50" y="8"/>
                    <a:pt x="50" y="9"/>
                  </a:cubicBezTo>
                  <a:cubicBezTo>
                    <a:pt x="50" y="24"/>
                    <a:pt x="50" y="24"/>
                    <a:pt x="50" y="24"/>
                  </a:cubicBezTo>
                  <a:cubicBezTo>
                    <a:pt x="50" y="30"/>
                    <a:pt x="45" y="35"/>
                    <a:pt x="39" y="35"/>
                  </a:cubicBezTo>
                  <a:cubicBezTo>
                    <a:pt x="19" y="35"/>
                    <a:pt x="19" y="35"/>
                    <a:pt x="19" y="35"/>
                  </a:cubicBezTo>
                  <a:cubicBezTo>
                    <a:pt x="21" y="37"/>
                    <a:pt x="23" y="38"/>
                    <a:pt x="26" y="38"/>
                  </a:cubicBezTo>
                  <a:cubicBezTo>
                    <a:pt x="49" y="38"/>
                    <a:pt x="49" y="38"/>
                    <a:pt x="49" y="38"/>
                  </a:cubicBezTo>
                  <a:cubicBezTo>
                    <a:pt x="55" y="44"/>
                    <a:pt x="55" y="44"/>
                    <a:pt x="55" y="44"/>
                  </a:cubicBezTo>
                  <a:cubicBezTo>
                    <a:pt x="55" y="38"/>
                    <a:pt x="55" y="38"/>
                    <a:pt x="55" y="38"/>
                  </a:cubicBezTo>
                  <a:cubicBezTo>
                    <a:pt x="56" y="38"/>
                    <a:pt x="56" y="38"/>
                    <a:pt x="56" y="38"/>
                  </a:cubicBezTo>
                  <a:cubicBezTo>
                    <a:pt x="61" y="38"/>
                    <a:pt x="64" y="34"/>
                    <a:pt x="64" y="30"/>
                  </a:cubicBezTo>
                  <a:cubicBezTo>
                    <a:pt x="64" y="15"/>
                    <a:pt x="64" y="15"/>
                    <a:pt x="64" y="15"/>
                  </a:cubicBezTo>
                  <a:cubicBezTo>
                    <a:pt x="64" y="11"/>
                    <a:pt x="61" y="7"/>
                    <a:pt x="56" y="7"/>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76" name="组合 75"/>
          <p:cNvGrpSpPr/>
          <p:nvPr/>
        </p:nvGrpSpPr>
        <p:grpSpPr>
          <a:xfrm>
            <a:off x="1341284" y="5192236"/>
            <a:ext cx="2935688" cy="1584561"/>
            <a:chOff x="7431937" y="1901661"/>
            <a:chExt cx="2935688" cy="1584561"/>
          </a:xfrm>
        </p:grpSpPr>
        <p:sp>
          <p:nvSpPr>
            <p:cNvPr id="77" name="文本框 76"/>
            <p:cNvSpPr txBox="1"/>
            <p:nvPr/>
          </p:nvSpPr>
          <p:spPr>
            <a:xfrm>
              <a:off x="7652071" y="1901661"/>
              <a:ext cx="26748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从需求端来看</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8" name="文本框 14"/>
            <p:cNvSpPr txBox="1"/>
            <p:nvPr/>
          </p:nvSpPr>
          <p:spPr>
            <a:xfrm>
              <a:off x="7431937" y="2318530"/>
              <a:ext cx="2935688" cy="116769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200" dirty="0">
                  <a:solidFill>
                    <a:prstClr val="white"/>
                  </a:solidFill>
                  <a:latin typeface="微软雅黑" panose="020B0503020204020204" pitchFamily="34" charset="-122"/>
                  <a:ea typeface="微软雅黑" panose="020B0503020204020204" pitchFamily="34" charset="-122"/>
                </a:rPr>
                <a:t>近几年互联网经济以及网络游戏的走势表明，网络游戏道具的交易人群会愈发庞大。稀有道具的投资属性也会日益得到玩家的重视。</a:t>
              </a:r>
              <a:endPar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79" name="组合 78"/>
          <p:cNvGrpSpPr/>
          <p:nvPr/>
        </p:nvGrpSpPr>
        <p:grpSpPr>
          <a:xfrm>
            <a:off x="2589410" y="1974933"/>
            <a:ext cx="3375125" cy="1317036"/>
            <a:chOff x="7334973" y="1840158"/>
            <a:chExt cx="3375125" cy="1317036"/>
          </a:xfrm>
        </p:grpSpPr>
        <p:sp>
          <p:nvSpPr>
            <p:cNvPr id="80" name="文本框 79"/>
            <p:cNvSpPr txBox="1"/>
            <p:nvPr/>
          </p:nvSpPr>
          <p:spPr>
            <a:xfrm>
              <a:off x="7626374" y="1840158"/>
              <a:ext cx="26748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从投资端来看</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1" name="文本框 14"/>
            <p:cNvSpPr txBox="1"/>
            <p:nvPr/>
          </p:nvSpPr>
          <p:spPr>
            <a:xfrm>
              <a:off x="7334973" y="2233864"/>
              <a:ext cx="3375125"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苏州高铁新城电竞事业的蓬勃开展，为其竞争承办第三届中国电竞嘉年华的机会注入了新活力，也为我们的交易平台提供了开阔的市场。</a:t>
              </a:r>
              <a:endParaRPr kumimoji="0" lang="zh-CN" altLang="en-US" sz="1200" b="0" i="0" u="none" strike="noStrike" kern="1200" cap="none" spc="0" normalizeH="0" baseline="0" noProof="0" dirty="0">
                <a:ln>
                  <a:noFill/>
                </a:ln>
                <a:solidFill>
                  <a:prstClr val="white"/>
                </a:solidFill>
                <a:effectLst/>
                <a:uLnTx/>
                <a:uFillTx/>
                <a:latin typeface="Segoe UI" panose="020B0502040204020203" pitchFamily="34" charset="0"/>
                <a:ea typeface="冬青黑体简体中文 W3" panose="020B0300000000000000" pitchFamily="34" charset="-122"/>
                <a:cs typeface="Segoe UI" panose="020B0502040204020203" pitchFamily="34" charset="0"/>
              </a:endParaRPr>
            </a:p>
          </p:txBody>
        </p:sp>
      </p:grpSp>
      <p:grpSp>
        <p:nvGrpSpPr>
          <p:cNvPr id="82" name="组合 81"/>
          <p:cNvGrpSpPr/>
          <p:nvPr/>
        </p:nvGrpSpPr>
        <p:grpSpPr>
          <a:xfrm>
            <a:off x="4719611" y="5193936"/>
            <a:ext cx="2972790" cy="1073659"/>
            <a:chOff x="7702870" y="1901661"/>
            <a:chExt cx="2972790" cy="1073659"/>
          </a:xfrm>
        </p:grpSpPr>
        <p:sp>
          <p:nvSpPr>
            <p:cNvPr id="83" name="文本框 82"/>
            <p:cNvSpPr txBox="1"/>
            <p:nvPr/>
          </p:nvSpPr>
          <p:spPr>
            <a:xfrm>
              <a:off x="7702870" y="1901661"/>
              <a:ext cx="26748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从市场应用来看</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4" name="文本框 14"/>
            <p:cNvSpPr txBox="1"/>
            <p:nvPr/>
          </p:nvSpPr>
          <p:spPr>
            <a:xfrm>
              <a:off x="7739972" y="2361626"/>
              <a:ext cx="2935688" cy="613694"/>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电竞周边市场巨大，同时电竞事业的开展必会带动游戏直播等线上服务行业的链条。</a:t>
              </a:r>
              <a:endPar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85" name="组合 84"/>
          <p:cNvGrpSpPr/>
          <p:nvPr/>
        </p:nvGrpSpPr>
        <p:grpSpPr>
          <a:xfrm>
            <a:off x="5847055" y="1962108"/>
            <a:ext cx="3954155" cy="1238067"/>
            <a:chOff x="7563115" y="1836930"/>
            <a:chExt cx="2935879" cy="1238067"/>
          </a:xfrm>
        </p:grpSpPr>
        <p:sp>
          <p:nvSpPr>
            <p:cNvPr id="86" name="文本框 85"/>
            <p:cNvSpPr txBox="1"/>
            <p:nvPr/>
          </p:nvSpPr>
          <p:spPr>
            <a:xfrm>
              <a:off x="7602104" y="1836930"/>
              <a:ext cx="26748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从社会条件来看</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7" name="文本框 14"/>
            <p:cNvSpPr txBox="1"/>
            <p:nvPr/>
          </p:nvSpPr>
          <p:spPr>
            <a:xfrm>
              <a:off x="7563115" y="2250797"/>
              <a:ext cx="2935879" cy="82420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1100" dirty="0">
                  <a:solidFill>
                    <a:prstClr val="white"/>
                  </a:solidFill>
                  <a:latin typeface="微软雅黑" panose="020B0503020204020204" pitchFamily="34" charset="-122"/>
                  <a:ea typeface="微软雅黑" panose="020B0503020204020204" pitchFamily="34" charset="-122"/>
                </a:rPr>
                <a:t>近两年，电子竞技迎来了黄金发展时期。电子竞技作为体育运动概念的延伸正处于蓬勃发展的阶段，国家体育总局正式批复电子竞技为第</a:t>
              </a:r>
              <a:r>
                <a:rPr lang="en-US" altLang="zh-CN" sz="1100" dirty="0">
                  <a:solidFill>
                    <a:prstClr val="white"/>
                  </a:solidFill>
                  <a:latin typeface="微软雅黑" panose="020B0503020204020204" pitchFamily="34" charset="-122"/>
                  <a:ea typeface="微软雅黑" panose="020B0503020204020204" pitchFamily="34" charset="-122"/>
                </a:rPr>
                <a:t>78</a:t>
              </a:r>
              <a:r>
                <a:rPr lang="zh-CN" altLang="en-US" sz="1100" dirty="0">
                  <a:solidFill>
                    <a:prstClr val="white"/>
                  </a:solidFill>
                  <a:latin typeface="微软雅黑" panose="020B0503020204020204" pitchFamily="34" charset="-122"/>
                  <a:ea typeface="微软雅黑" panose="020B0503020204020204" pitchFamily="34" charset="-122"/>
                </a:rPr>
                <a:t>项体育运动后迎来了电竞的爆发契机。</a:t>
              </a:r>
              <a:endParaRPr kumimoji="0" lang="zh-CN" altLang="en-US" sz="11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88" name="组合 87"/>
          <p:cNvGrpSpPr/>
          <p:nvPr/>
        </p:nvGrpSpPr>
        <p:grpSpPr>
          <a:xfrm>
            <a:off x="7809478" y="5185333"/>
            <a:ext cx="2935688" cy="1550694"/>
            <a:chOff x="7702870" y="1901661"/>
            <a:chExt cx="2935688" cy="1550694"/>
          </a:xfrm>
        </p:grpSpPr>
        <p:sp>
          <p:nvSpPr>
            <p:cNvPr id="89" name="文本框 88"/>
            <p:cNvSpPr txBox="1"/>
            <p:nvPr/>
          </p:nvSpPr>
          <p:spPr>
            <a:xfrm>
              <a:off x="7702870" y="1901661"/>
              <a:ext cx="267484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从社会结构来看</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0" name="文本框 14"/>
            <p:cNvSpPr txBox="1"/>
            <p:nvPr/>
          </p:nvSpPr>
          <p:spPr>
            <a:xfrm>
              <a:off x="7702870" y="2284663"/>
              <a:ext cx="2935688" cy="1167692"/>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主播以及电竞职业选手的粉丝组成了一个庞大的消费群体。粉丝经济已经摆脱了了时间和空间的束缚，广泛地应用于文化娱乐、销售商品、提供服务等多领域。</a:t>
              </a:r>
              <a:endPar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 name="矩形 4"/>
          <p:cNvSpPr/>
          <p:nvPr/>
        </p:nvSpPr>
        <p:spPr>
          <a:xfrm>
            <a:off x="1975771" y="1095170"/>
            <a:ext cx="8497573" cy="738664"/>
          </a:xfrm>
          <a:prstGeom prst="rect">
            <a:avLst/>
          </a:prstGeom>
          <a:ln>
            <a:solidFill>
              <a:schemeClr val="bg1">
                <a:lumMod val="65000"/>
              </a:schemeClr>
            </a:solidFill>
          </a:ln>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从 </a:t>
            </a:r>
            <a:r>
              <a:rPr kumimoji="0" lang="en-US" altLang="zh-CN" sz="1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2008</a:t>
            </a:r>
            <a:r>
              <a:rPr kumimoji="0" lang="zh-CN" altLang="en-US" sz="1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年的比特币开始，区块链经历了可编程货币、可编程金融与可编程社会三大应用时代，其应用范围逐步扩展到社会生活的方方面面。</a:t>
            </a:r>
          </a:p>
        </p:txBody>
      </p:sp>
      <p:sp>
        <p:nvSpPr>
          <p:cNvPr id="37" name="TextBox 39">
            <a:extLst>
              <a:ext uri="{FF2B5EF4-FFF2-40B4-BE49-F238E27FC236}">
                <a16:creationId xmlns:a16="http://schemas.microsoft.com/office/drawing/2014/main" id="{5B8B14C1-92EF-4940-B89C-5C3FF9F47C70}"/>
              </a:ext>
            </a:extLst>
          </p:cNvPr>
          <p:cNvSpPr txBox="1"/>
          <p:nvPr/>
        </p:nvSpPr>
        <p:spPr>
          <a:xfrm>
            <a:off x="680222" y="313542"/>
            <a:ext cx="3076422" cy="58477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前 景 与 市 场</a:t>
            </a:r>
          </a:p>
        </p:txBody>
      </p:sp>
    </p:spTree>
    <p:extLst>
      <p:ext uri="{BB962C8B-B14F-4D97-AF65-F5344CB8AC3E}">
        <p14:creationId xmlns:p14="http://schemas.microsoft.com/office/powerpoint/2010/main" val="2868400332"/>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par>
                                <p:cTn id="8" presetID="10" presetClass="entr" presetSubtype="0" fill="hold" nodeType="withEffect">
                                  <p:stCondLst>
                                    <p:cond delay="100"/>
                                  </p:stCondLst>
                                  <p:childTnLst>
                                    <p:set>
                                      <p:cBhvr>
                                        <p:cTn id="9" dur="1" fill="hold">
                                          <p:stCondLst>
                                            <p:cond delay="0"/>
                                          </p:stCondLst>
                                        </p:cTn>
                                        <p:tgtEl>
                                          <p:spTgt spid="73"/>
                                        </p:tgtEl>
                                        <p:attrNameLst>
                                          <p:attrName>style.visibility</p:attrName>
                                        </p:attrNameLst>
                                      </p:cBhvr>
                                      <p:to>
                                        <p:strVal val="visible"/>
                                      </p:to>
                                    </p:set>
                                    <p:animEffect transition="in" filter="fade">
                                      <p:cBhvr>
                                        <p:cTn id="10" dur="500"/>
                                        <p:tgtEl>
                                          <p:spTgt spid="73"/>
                                        </p:tgtEl>
                                      </p:cBhvr>
                                    </p:animEffect>
                                  </p:childTnLst>
                                </p:cTn>
                              </p:par>
                              <p:par>
                                <p:cTn id="11" presetID="10" presetClass="entr" presetSubtype="0" fill="hold" nodeType="withEffect">
                                  <p:stCondLst>
                                    <p:cond delay="200"/>
                                  </p:stCondLst>
                                  <p:childTnLst>
                                    <p:set>
                                      <p:cBhvr>
                                        <p:cTn id="12" dur="1" fill="hold">
                                          <p:stCondLst>
                                            <p:cond delay="0"/>
                                          </p:stCondLst>
                                        </p:cTn>
                                        <p:tgtEl>
                                          <p:spTgt spid="67"/>
                                        </p:tgtEl>
                                        <p:attrNameLst>
                                          <p:attrName>style.visibility</p:attrName>
                                        </p:attrNameLst>
                                      </p:cBhvr>
                                      <p:to>
                                        <p:strVal val="visible"/>
                                      </p:to>
                                    </p:set>
                                    <p:animEffect transition="in" filter="fade">
                                      <p:cBhvr>
                                        <p:cTn id="13" dur="500"/>
                                        <p:tgtEl>
                                          <p:spTgt spid="67"/>
                                        </p:tgtEl>
                                      </p:cBhvr>
                                    </p:animEffect>
                                  </p:childTnLst>
                                </p:cTn>
                              </p:par>
                              <p:par>
                                <p:cTn id="14" presetID="10" presetClass="entr" presetSubtype="0" fill="hold" nodeType="withEffect">
                                  <p:stCondLst>
                                    <p:cond delay="300"/>
                                  </p:stCondLst>
                                  <p:childTnLst>
                                    <p:set>
                                      <p:cBhvr>
                                        <p:cTn id="15" dur="1" fill="hold">
                                          <p:stCondLst>
                                            <p:cond delay="0"/>
                                          </p:stCondLst>
                                        </p:cTn>
                                        <p:tgtEl>
                                          <p:spTgt spid="63"/>
                                        </p:tgtEl>
                                        <p:attrNameLst>
                                          <p:attrName>style.visibility</p:attrName>
                                        </p:attrNameLst>
                                      </p:cBhvr>
                                      <p:to>
                                        <p:strVal val="visible"/>
                                      </p:to>
                                    </p:set>
                                    <p:animEffect transition="in" filter="fade">
                                      <p:cBhvr>
                                        <p:cTn id="16" dur="500"/>
                                        <p:tgtEl>
                                          <p:spTgt spid="63"/>
                                        </p:tgtEl>
                                      </p:cBhvr>
                                    </p:animEffect>
                                  </p:childTnLst>
                                </p:cTn>
                              </p:par>
                              <p:par>
                                <p:cTn id="17" presetID="10" presetClass="entr" presetSubtype="0" fill="hold" nodeType="withEffect">
                                  <p:stCondLst>
                                    <p:cond delay="40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500"/>
                                        <p:tgtEl>
                                          <p:spTgt spid="70"/>
                                        </p:tgtEl>
                                      </p:cBhvr>
                                    </p:animEffect>
                                  </p:childTnLst>
                                </p:cTn>
                              </p:par>
                              <p:par>
                                <p:cTn id="20" presetID="2" presetClass="entr" presetSubtype="4" decel="100000" fill="hold" nodeType="withEffect">
                                  <p:stCondLst>
                                    <p:cond delay="0"/>
                                  </p:stCondLst>
                                  <p:childTnLst>
                                    <p:set>
                                      <p:cBhvr>
                                        <p:cTn id="21" dur="1" fill="hold">
                                          <p:stCondLst>
                                            <p:cond delay="0"/>
                                          </p:stCondLst>
                                        </p:cTn>
                                        <p:tgtEl>
                                          <p:spTgt spid="76"/>
                                        </p:tgtEl>
                                        <p:attrNameLst>
                                          <p:attrName>style.visibility</p:attrName>
                                        </p:attrNameLst>
                                      </p:cBhvr>
                                      <p:to>
                                        <p:strVal val="visible"/>
                                      </p:to>
                                    </p:set>
                                    <p:anim calcmode="lin" valueType="num">
                                      <p:cBhvr additive="base">
                                        <p:cTn id="22" dur="750" fill="hold"/>
                                        <p:tgtEl>
                                          <p:spTgt spid="76"/>
                                        </p:tgtEl>
                                        <p:attrNameLst>
                                          <p:attrName>ppt_x</p:attrName>
                                        </p:attrNameLst>
                                      </p:cBhvr>
                                      <p:tavLst>
                                        <p:tav tm="0">
                                          <p:val>
                                            <p:strVal val="#ppt_x"/>
                                          </p:val>
                                        </p:tav>
                                        <p:tav tm="100000">
                                          <p:val>
                                            <p:strVal val="#ppt_x"/>
                                          </p:val>
                                        </p:tav>
                                      </p:tavLst>
                                    </p:anim>
                                    <p:anim calcmode="lin" valueType="num">
                                      <p:cBhvr additive="base">
                                        <p:cTn id="23" dur="750" fill="hold"/>
                                        <p:tgtEl>
                                          <p:spTgt spid="76"/>
                                        </p:tgtEl>
                                        <p:attrNameLst>
                                          <p:attrName>ppt_y</p:attrName>
                                        </p:attrNameLst>
                                      </p:cBhvr>
                                      <p:tavLst>
                                        <p:tav tm="0">
                                          <p:val>
                                            <p:strVal val="1+#ppt_h/2"/>
                                          </p:val>
                                        </p:tav>
                                        <p:tav tm="100000">
                                          <p:val>
                                            <p:strVal val="#ppt_y"/>
                                          </p:val>
                                        </p:tav>
                                      </p:tavLst>
                                    </p:anim>
                                  </p:childTnLst>
                                </p:cTn>
                              </p:par>
                              <p:par>
                                <p:cTn id="24" presetID="2" presetClass="entr" presetSubtype="1" decel="100000" fill="hold" nodeType="withEffect">
                                  <p:stCondLst>
                                    <p:cond delay="100"/>
                                  </p:stCondLst>
                                  <p:childTnLst>
                                    <p:set>
                                      <p:cBhvr>
                                        <p:cTn id="25" dur="1" fill="hold">
                                          <p:stCondLst>
                                            <p:cond delay="0"/>
                                          </p:stCondLst>
                                        </p:cTn>
                                        <p:tgtEl>
                                          <p:spTgt spid="79"/>
                                        </p:tgtEl>
                                        <p:attrNameLst>
                                          <p:attrName>style.visibility</p:attrName>
                                        </p:attrNameLst>
                                      </p:cBhvr>
                                      <p:to>
                                        <p:strVal val="visible"/>
                                      </p:to>
                                    </p:set>
                                    <p:anim calcmode="lin" valueType="num">
                                      <p:cBhvr additive="base">
                                        <p:cTn id="26" dur="750" fill="hold"/>
                                        <p:tgtEl>
                                          <p:spTgt spid="79"/>
                                        </p:tgtEl>
                                        <p:attrNameLst>
                                          <p:attrName>ppt_x</p:attrName>
                                        </p:attrNameLst>
                                      </p:cBhvr>
                                      <p:tavLst>
                                        <p:tav tm="0">
                                          <p:val>
                                            <p:strVal val="#ppt_x"/>
                                          </p:val>
                                        </p:tav>
                                        <p:tav tm="100000">
                                          <p:val>
                                            <p:strVal val="#ppt_x"/>
                                          </p:val>
                                        </p:tav>
                                      </p:tavLst>
                                    </p:anim>
                                    <p:anim calcmode="lin" valueType="num">
                                      <p:cBhvr additive="base">
                                        <p:cTn id="27" dur="750" fill="hold"/>
                                        <p:tgtEl>
                                          <p:spTgt spid="79"/>
                                        </p:tgtEl>
                                        <p:attrNameLst>
                                          <p:attrName>ppt_y</p:attrName>
                                        </p:attrNameLst>
                                      </p:cBhvr>
                                      <p:tavLst>
                                        <p:tav tm="0">
                                          <p:val>
                                            <p:strVal val="0-#ppt_h/2"/>
                                          </p:val>
                                        </p:tav>
                                        <p:tav tm="100000">
                                          <p:val>
                                            <p:strVal val="#ppt_y"/>
                                          </p:val>
                                        </p:tav>
                                      </p:tavLst>
                                    </p:anim>
                                  </p:childTnLst>
                                </p:cTn>
                              </p:par>
                              <p:par>
                                <p:cTn id="28" presetID="2" presetClass="entr" presetSubtype="4" decel="100000" fill="hold" nodeType="withEffect">
                                  <p:stCondLst>
                                    <p:cond delay="200"/>
                                  </p:stCondLst>
                                  <p:childTnLst>
                                    <p:set>
                                      <p:cBhvr>
                                        <p:cTn id="29" dur="1" fill="hold">
                                          <p:stCondLst>
                                            <p:cond delay="0"/>
                                          </p:stCondLst>
                                        </p:cTn>
                                        <p:tgtEl>
                                          <p:spTgt spid="82"/>
                                        </p:tgtEl>
                                        <p:attrNameLst>
                                          <p:attrName>style.visibility</p:attrName>
                                        </p:attrNameLst>
                                      </p:cBhvr>
                                      <p:to>
                                        <p:strVal val="visible"/>
                                      </p:to>
                                    </p:set>
                                    <p:anim calcmode="lin" valueType="num">
                                      <p:cBhvr additive="base">
                                        <p:cTn id="30" dur="750" fill="hold"/>
                                        <p:tgtEl>
                                          <p:spTgt spid="82"/>
                                        </p:tgtEl>
                                        <p:attrNameLst>
                                          <p:attrName>ppt_x</p:attrName>
                                        </p:attrNameLst>
                                      </p:cBhvr>
                                      <p:tavLst>
                                        <p:tav tm="0">
                                          <p:val>
                                            <p:strVal val="#ppt_x"/>
                                          </p:val>
                                        </p:tav>
                                        <p:tav tm="100000">
                                          <p:val>
                                            <p:strVal val="#ppt_x"/>
                                          </p:val>
                                        </p:tav>
                                      </p:tavLst>
                                    </p:anim>
                                    <p:anim calcmode="lin" valueType="num">
                                      <p:cBhvr additive="base">
                                        <p:cTn id="31" dur="750" fill="hold"/>
                                        <p:tgtEl>
                                          <p:spTgt spid="82"/>
                                        </p:tgtEl>
                                        <p:attrNameLst>
                                          <p:attrName>ppt_y</p:attrName>
                                        </p:attrNameLst>
                                      </p:cBhvr>
                                      <p:tavLst>
                                        <p:tav tm="0">
                                          <p:val>
                                            <p:strVal val="1+#ppt_h/2"/>
                                          </p:val>
                                        </p:tav>
                                        <p:tav tm="100000">
                                          <p:val>
                                            <p:strVal val="#ppt_y"/>
                                          </p:val>
                                        </p:tav>
                                      </p:tavLst>
                                    </p:anim>
                                  </p:childTnLst>
                                </p:cTn>
                              </p:par>
                              <p:par>
                                <p:cTn id="32" presetID="2" presetClass="entr" presetSubtype="1" decel="100000" fill="hold" nodeType="withEffect">
                                  <p:stCondLst>
                                    <p:cond delay="30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750" fill="hold"/>
                                        <p:tgtEl>
                                          <p:spTgt spid="85"/>
                                        </p:tgtEl>
                                        <p:attrNameLst>
                                          <p:attrName>ppt_x</p:attrName>
                                        </p:attrNameLst>
                                      </p:cBhvr>
                                      <p:tavLst>
                                        <p:tav tm="0">
                                          <p:val>
                                            <p:strVal val="#ppt_x"/>
                                          </p:val>
                                        </p:tav>
                                        <p:tav tm="100000">
                                          <p:val>
                                            <p:strVal val="#ppt_x"/>
                                          </p:val>
                                        </p:tav>
                                      </p:tavLst>
                                    </p:anim>
                                    <p:anim calcmode="lin" valueType="num">
                                      <p:cBhvr additive="base">
                                        <p:cTn id="35" dur="750" fill="hold"/>
                                        <p:tgtEl>
                                          <p:spTgt spid="85"/>
                                        </p:tgtEl>
                                        <p:attrNameLst>
                                          <p:attrName>ppt_y</p:attrName>
                                        </p:attrNameLst>
                                      </p:cBhvr>
                                      <p:tavLst>
                                        <p:tav tm="0">
                                          <p:val>
                                            <p:strVal val="0-#ppt_h/2"/>
                                          </p:val>
                                        </p:tav>
                                        <p:tav tm="100000">
                                          <p:val>
                                            <p:strVal val="#ppt_y"/>
                                          </p:val>
                                        </p:tav>
                                      </p:tavLst>
                                    </p:anim>
                                  </p:childTnLst>
                                </p:cTn>
                              </p:par>
                              <p:par>
                                <p:cTn id="36" presetID="2" presetClass="entr" presetSubtype="4" decel="100000" fill="hold" nodeType="withEffect">
                                  <p:stCondLst>
                                    <p:cond delay="400"/>
                                  </p:stCondLst>
                                  <p:childTnLst>
                                    <p:set>
                                      <p:cBhvr>
                                        <p:cTn id="37" dur="1" fill="hold">
                                          <p:stCondLst>
                                            <p:cond delay="0"/>
                                          </p:stCondLst>
                                        </p:cTn>
                                        <p:tgtEl>
                                          <p:spTgt spid="88"/>
                                        </p:tgtEl>
                                        <p:attrNameLst>
                                          <p:attrName>style.visibility</p:attrName>
                                        </p:attrNameLst>
                                      </p:cBhvr>
                                      <p:to>
                                        <p:strVal val="visible"/>
                                      </p:to>
                                    </p:set>
                                    <p:anim calcmode="lin" valueType="num">
                                      <p:cBhvr additive="base">
                                        <p:cTn id="38" dur="750" fill="hold"/>
                                        <p:tgtEl>
                                          <p:spTgt spid="88"/>
                                        </p:tgtEl>
                                        <p:attrNameLst>
                                          <p:attrName>ppt_x</p:attrName>
                                        </p:attrNameLst>
                                      </p:cBhvr>
                                      <p:tavLst>
                                        <p:tav tm="0">
                                          <p:val>
                                            <p:strVal val="#ppt_x"/>
                                          </p:val>
                                        </p:tav>
                                        <p:tav tm="100000">
                                          <p:val>
                                            <p:strVal val="#ppt_x"/>
                                          </p:val>
                                        </p:tav>
                                      </p:tavLst>
                                    </p:anim>
                                    <p:anim calcmode="lin" valueType="num">
                                      <p:cBhvr additive="base">
                                        <p:cTn id="39" dur="750" fill="hold"/>
                                        <p:tgtEl>
                                          <p:spTgt spid="88"/>
                                        </p:tgtEl>
                                        <p:attrNameLst>
                                          <p:attrName>ppt_y</p:attrName>
                                        </p:attrNameLst>
                                      </p:cBhvr>
                                      <p:tavLst>
                                        <p:tav tm="0">
                                          <p:val>
                                            <p:strVal val="1+#ppt_h/2"/>
                                          </p:val>
                                        </p:tav>
                                        <p:tav tm="100000">
                                          <p:val>
                                            <p:strVal val="#ppt_y"/>
                                          </p:val>
                                        </p:tav>
                                      </p:tavLst>
                                    </p:anim>
                                  </p:childTnLst>
                                </p:cTn>
                              </p:par>
                            </p:childTnLst>
                          </p:cTn>
                        </p:par>
                        <p:par>
                          <p:cTn id="40" fill="hold">
                            <p:stCondLst>
                              <p:cond delay="1150"/>
                            </p:stCondLst>
                            <p:childTnLst>
                              <p:par>
                                <p:cTn id="41" presetID="37" presetClass="entr" presetSubtype="0"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900" decel="100000" fill="hold"/>
                                        <p:tgtEl>
                                          <p:spTgt spid="5"/>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0" r="-10000"/>
          </a:stretch>
        </a:blip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8AE2CA17-785B-47DD-870A-0A5A83B56C37}"/>
              </a:ext>
            </a:extLst>
          </p:cNvPr>
          <p:cNvSpPr txBox="1"/>
          <p:nvPr/>
        </p:nvSpPr>
        <p:spPr>
          <a:xfrm>
            <a:off x="1139366" y="2469402"/>
            <a:ext cx="7131868" cy="923330"/>
          </a:xfrm>
          <a:prstGeom prst="rect">
            <a:avLst/>
          </a:prstGeom>
          <a:noFill/>
          <a:effectLst/>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感谢各位评委聆听观看</a:t>
            </a:r>
          </a:p>
        </p:txBody>
      </p:sp>
      <p:sp>
        <p:nvSpPr>
          <p:cNvPr id="11" name="文本框 10">
            <a:extLst>
              <a:ext uri="{FF2B5EF4-FFF2-40B4-BE49-F238E27FC236}">
                <a16:creationId xmlns:a16="http://schemas.microsoft.com/office/drawing/2014/main" id="{22315A40-9BBD-4E08-A6DD-ECB78A08B7DC}"/>
              </a:ext>
            </a:extLst>
          </p:cNvPr>
          <p:cNvSpPr txBox="1"/>
          <p:nvPr/>
        </p:nvSpPr>
        <p:spPr>
          <a:xfrm>
            <a:off x="1139366" y="3454580"/>
            <a:ext cx="5351801" cy="338554"/>
          </a:xfrm>
          <a:prstGeom prst="rect">
            <a:avLst/>
          </a:prstGeom>
          <a:noFill/>
        </p:spPr>
        <p:txBody>
          <a:bodyPr wrap="square" rtlCol="0">
            <a:spAutoFit/>
          </a:bodyPr>
          <a:lstStyle/>
          <a:p>
            <a:r>
              <a:rPr lang="en-US" altLang="zh-CN" sz="1600" dirty="0">
                <a:solidFill>
                  <a:schemeClr val="bg1"/>
                </a:solidFill>
              </a:rPr>
              <a:t>High-end technology chain block is introduced</a:t>
            </a:r>
            <a:endParaRPr lang="zh-CN" altLang="en-US" sz="16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cxnSp>
        <p:nvCxnSpPr>
          <p:cNvPr id="12" name="直接连接符 11">
            <a:extLst>
              <a:ext uri="{FF2B5EF4-FFF2-40B4-BE49-F238E27FC236}">
                <a16:creationId xmlns:a16="http://schemas.microsoft.com/office/drawing/2014/main" id="{4CCACC40-777E-48D6-8AAE-170ED572A8F3}"/>
              </a:ext>
            </a:extLst>
          </p:cNvPr>
          <p:cNvCxnSpPr>
            <a:cxnSpLocks/>
          </p:cNvCxnSpPr>
          <p:nvPr/>
        </p:nvCxnSpPr>
        <p:spPr>
          <a:xfrm flipH="1">
            <a:off x="1219194" y="3909246"/>
            <a:ext cx="6756406" cy="0"/>
          </a:xfrm>
          <a:prstGeom prst="line">
            <a:avLst/>
          </a:prstGeom>
          <a:ln w="22225">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155" name="组合 154">
            <a:extLst>
              <a:ext uri="{FF2B5EF4-FFF2-40B4-BE49-F238E27FC236}">
                <a16:creationId xmlns:a16="http://schemas.microsoft.com/office/drawing/2014/main" id="{88F2B79C-5434-4CF1-8370-6EA6A12A2FF9}"/>
              </a:ext>
            </a:extLst>
          </p:cNvPr>
          <p:cNvGrpSpPr/>
          <p:nvPr/>
        </p:nvGrpSpPr>
        <p:grpSpPr>
          <a:xfrm>
            <a:off x="1219194" y="1147676"/>
            <a:ext cx="2892946" cy="1259878"/>
            <a:chOff x="2499678" y="-300549"/>
            <a:chExt cx="7953810" cy="3463885"/>
          </a:xfrm>
        </p:grpSpPr>
        <p:sp>
          <p:nvSpPr>
            <p:cNvPr id="156" name="[动画大师]_Oval 426">
              <a:extLst>
                <a:ext uri="{FF2B5EF4-FFF2-40B4-BE49-F238E27FC236}">
                  <a16:creationId xmlns:a16="http://schemas.microsoft.com/office/drawing/2014/main" id="{8DC98304-F801-4D97-B4A9-3CFD4D7F3094}"/>
                </a:ext>
              </a:extLst>
            </p:cNvPr>
            <p:cNvSpPr>
              <a:spLocks noChangeArrowheads="1"/>
            </p:cNvSpPr>
            <p:nvPr/>
          </p:nvSpPr>
          <p:spPr bwMode="auto">
            <a:xfrm>
              <a:off x="3433128" y="-2941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7" name="[动画大师]_Oval 426">
              <a:extLst>
                <a:ext uri="{FF2B5EF4-FFF2-40B4-BE49-F238E27FC236}">
                  <a16:creationId xmlns:a16="http://schemas.microsoft.com/office/drawing/2014/main" id="{8F827259-6EBD-4041-AFF7-FA65951484CD}"/>
                </a:ext>
              </a:extLst>
            </p:cNvPr>
            <p:cNvSpPr>
              <a:spLocks noChangeArrowheads="1"/>
            </p:cNvSpPr>
            <p:nvPr/>
          </p:nvSpPr>
          <p:spPr bwMode="auto">
            <a:xfrm>
              <a:off x="3064828" y="-3005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58" name="组合 157">
              <a:extLst>
                <a:ext uri="{FF2B5EF4-FFF2-40B4-BE49-F238E27FC236}">
                  <a16:creationId xmlns:a16="http://schemas.microsoft.com/office/drawing/2014/main" id="{2ECC883A-9511-47F8-8E69-7330B3078205}"/>
                </a:ext>
              </a:extLst>
            </p:cNvPr>
            <p:cNvGrpSpPr/>
            <p:nvPr/>
          </p:nvGrpSpPr>
          <p:grpSpPr>
            <a:xfrm>
              <a:off x="2519137" y="937645"/>
              <a:ext cx="4852988" cy="2151063"/>
              <a:chOff x="2486288" y="1261831"/>
              <a:chExt cx="4852988" cy="2151063"/>
            </a:xfrm>
            <a:effectLst>
              <a:outerShdw blurRad="127000" dist="63500" dir="2700000" algn="tl" rotWithShape="0">
                <a:prstClr val="black">
                  <a:alpha val="40000"/>
                </a:prstClr>
              </a:outerShdw>
            </a:effectLst>
          </p:grpSpPr>
          <p:grpSp>
            <p:nvGrpSpPr>
              <p:cNvPr id="188" name="组合 187">
                <a:extLst>
                  <a:ext uri="{FF2B5EF4-FFF2-40B4-BE49-F238E27FC236}">
                    <a16:creationId xmlns:a16="http://schemas.microsoft.com/office/drawing/2014/main" id="{0448FC6C-2900-4150-9F71-F860E2EF838B}"/>
                  </a:ext>
                </a:extLst>
              </p:cNvPr>
              <p:cNvGrpSpPr/>
              <p:nvPr/>
            </p:nvGrpSpPr>
            <p:grpSpPr>
              <a:xfrm>
                <a:off x="2486288" y="1261831"/>
                <a:ext cx="1435099" cy="2116138"/>
                <a:chOff x="2498725" y="1625600"/>
                <a:chExt cx="1435099" cy="2116138"/>
              </a:xfrm>
            </p:grpSpPr>
            <p:sp>
              <p:nvSpPr>
                <p:cNvPr id="212" name="Freeform 5">
                  <a:extLst>
                    <a:ext uri="{FF2B5EF4-FFF2-40B4-BE49-F238E27FC236}">
                      <a16:creationId xmlns:a16="http://schemas.microsoft.com/office/drawing/2014/main" id="{F0BEB46A-4EAD-4D1A-8940-EF1BD75ACC1E}"/>
                    </a:ext>
                  </a:extLst>
                </p:cNvPr>
                <p:cNvSpPr/>
                <p:nvPr/>
              </p:nvSpPr>
              <p:spPr bwMode="auto">
                <a:xfrm>
                  <a:off x="2522538" y="2435225"/>
                  <a:ext cx="1363662" cy="22225"/>
                </a:xfrm>
                <a:custGeom>
                  <a:avLst/>
                  <a:gdLst>
                    <a:gd name="T0" fmla="*/ 116 w 117"/>
                    <a:gd name="T1" fmla="*/ 2 h 2"/>
                    <a:gd name="T2" fmla="*/ 1 w 117"/>
                    <a:gd name="T3" fmla="*/ 2 h 2"/>
                    <a:gd name="T4" fmla="*/ 0 w 117"/>
                    <a:gd name="T5" fmla="*/ 1 h 2"/>
                    <a:gd name="T6" fmla="*/ 1 w 117"/>
                    <a:gd name="T7" fmla="*/ 0 h 2"/>
                    <a:gd name="T8" fmla="*/ 116 w 117"/>
                    <a:gd name="T9" fmla="*/ 0 h 2"/>
                    <a:gd name="T10" fmla="*/ 117 w 117"/>
                    <a:gd name="T11" fmla="*/ 1 h 2"/>
                    <a:gd name="T12" fmla="*/ 116 w 11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17" h="2">
                      <a:moveTo>
                        <a:pt x="116" y="2"/>
                      </a:moveTo>
                      <a:cubicBezTo>
                        <a:pt x="1" y="2"/>
                        <a:pt x="1" y="2"/>
                        <a:pt x="1" y="2"/>
                      </a:cubicBezTo>
                      <a:cubicBezTo>
                        <a:pt x="1" y="2"/>
                        <a:pt x="0" y="2"/>
                        <a:pt x="0" y="1"/>
                      </a:cubicBezTo>
                      <a:cubicBezTo>
                        <a:pt x="0" y="1"/>
                        <a:pt x="1" y="0"/>
                        <a:pt x="1" y="0"/>
                      </a:cubicBezTo>
                      <a:cubicBezTo>
                        <a:pt x="116" y="0"/>
                        <a:pt x="116" y="0"/>
                        <a:pt x="116" y="0"/>
                      </a:cubicBezTo>
                      <a:cubicBezTo>
                        <a:pt x="116" y="0"/>
                        <a:pt x="117" y="1"/>
                        <a:pt x="117" y="1"/>
                      </a:cubicBezTo>
                      <a:cubicBezTo>
                        <a:pt x="117" y="2"/>
                        <a:pt x="116" y="2"/>
                        <a:pt x="116"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3" name="Freeform 6">
                  <a:extLst>
                    <a:ext uri="{FF2B5EF4-FFF2-40B4-BE49-F238E27FC236}">
                      <a16:creationId xmlns:a16="http://schemas.microsoft.com/office/drawing/2014/main" id="{92FD94E4-80F6-47DD-B13F-048A707F497C}"/>
                    </a:ext>
                  </a:extLst>
                </p:cNvPr>
                <p:cNvSpPr/>
                <p:nvPr/>
              </p:nvSpPr>
              <p:spPr bwMode="auto">
                <a:xfrm>
                  <a:off x="3128963" y="1682750"/>
                  <a:ext cx="23812" cy="1689100"/>
                </a:xfrm>
                <a:custGeom>
                  <a:avLst/>
                  <a:gdLst>
                    <a:gd name="T0" fmla="*/ 1 w 2"/>
                    <a:gd name="T1" fmla="*/ 146 h 146"/>
                    <a:gd name="T2" fmla="*/ 0 w 2"/>
                    <a:gd name="T3" fmla="*/ 145 h 146"/>
                    <a:gd name="T4" fmla="*/ 0 w 2"/>
                    <a:gd name="T5" fmla="*/ 1 h 146"/>
                    <a:gd name="T6" fmla="*/ 1 w 2"/>
                    <a:gd name="T7" fmla="*/ 0 h 146"/>
                    <a:gd name="T8" fmla="*/ 2 w 2"/>
                    <a:gd name="T9" fmla="*/ 1 h 146"/>
                    <a:gd name="T10" fmla="*/ 2 w 2"/>
                    <a:gd name="T11" fmla="*/ 145 h 146"/>
                    <a:gd name="T12" fmla="*/ 1 w 2"/>
                    <a:gd name="T13" fmla="*/ 146 h 146"/>
                  </a:gdLst>
                  <a:ahLst/>
                  <a:cxnLst>
                    <a:cxn ang="0">
                      <a:pos x="T0" y="T1"/>
                    </a:cxn>
                    <a:cxn ang="0">
                      <a:pos x="T2" y="T3"/>
                    </a:cxn>
                    <a:cxn ang="0">
                      <a:pos x="T4" y="T5"/>
                    </a:cxn>
                    <a:cxn ang="0">
                      <a:pos x="T6" y="T7"/>
                    </a:cxn>
                    <a:cxn ang="0">
                      <a:pos x="T8" y="T9"/>
                    </a:cxn>
                    <a:cxn ang="0">
                      <a:pos x="T10" y="T11"/>
                    </a:cxn>
                    <a:cxn ang="0">
                      <a:pos x="T12" y="T13"/>
                    </a:cxn>
                  </a:cxnLst>
                  <a:rect l="0" t="0" r="r" b="b"/>
                  <a:pathLst>
                    <a:path w="2" h="146">
                      <a:moveTo>
                        <a:pt x="1" y="146"/>
                      </a:moveTo>
                      <a:cubicBezTo>
                        <a:pt x="1" y="146"/>
                        <a:pt x="0" y="145"/>
                        <a:pt x="0" y="145"/>
                      </a:cubicBezTo>
                      <a:cubicBezTo>
                        <a:pt x="0" y="1"/>
                        <a:pt x="0" y="1"/>
                        <a:pt x="0" y="1"/>
                      </a:cubicBezTo>
                      <a:cubicBezTo>
                        <a:pt x="0" y="0"/>
                        <a:pt x="1" y="0"/>
                        <a:pt x="1" y="0"/>
                      </a:cubicBezTo>
                      <a:cubicBezTo>
                        <a:pt x="2" y="0"/>
                        <a:pt x="2" y="0"/>
                        <a:pt x="2" y="1"/>
                      </a:cubicBezTo>
                      <a:cubicBezTo>
                        <a:pt x="2" y="145"/>
                        <a:pt x="2" y="145"/>
                        <a:pt x="2" y="145"/>
                      </a:cubicBezTo>
                      <a:cubicBezTo>
                        <a:pt x="2" y="145"/>
                        <a:pt x="2" y="146"/>
                        <a:pt x="1" y="14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4" name="Freeform 7">
                  <a:extLst>
                    <a:ext uri="{FF2B5EF4-FFF2-40B4-BE49-F238E27FC236}">
                      <a16:creationId xmlns:a16="http://schemas.microsoft.com/office/drawing/2014/main" id="{59408669-1489-42EE-BE1E-A1CC4A1D7146}"/>
                    </a:ext>
                  </a:extLst>
                </p:cNvPr>
                <p:cNvSpPr/>
                <p:nvPr/>
              </p:nvSpPr>
              <p:spPr bwMode="auto">
                <a:xfrm>
                  <a:off x="2533650" y="2133600"/>
                  <a:ext cx="1328737" cy="1319213"/>
                </a:xfrm>
                <a:custGeom>
                  <a:avLst/>
                  <a:gdLst>
                    <a:gd name="T0" fmla="*/ 1 w 114"/>
                    <a:gd name="T1" fmla="*/ 114 h 114"/>
                    <a:gd name="T2" fmla="*/ 0 w 114"/>
                    <a:gd name="T3" fmla="*/ 114 h 114"/>
                    <a:gd name="T4" fmla="*/ 0 w 114"/>
                    <a:gd name="T5" fmla="*/ 113 h 114"/>
                    <a:gd name="T6" fmla="*/ 112 w 114"/>
                    <a:gd name="T7" fmla="*/ 0 h 114"/>
                    <a:gd name="T8" fmla="*/ 114 w 114"/>
                    <a:gd name="T9" fmla="*/ 0 h 114"/>
                    <a:gd name="T10" fmla="*/ 114 w 114"/>
                    <a:gd name="T11" fmla="*/ 1 h 114"/>
                    <a:gd name="T12" fmla="*/ 1 w 114"/>
                    <a:gd name="T13" fmla="*/ 114 h 114"/>
                    <a:gd name="T14" fmla="*/ 1 w 114"/>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114">
                      <a:moveTo>
                        <a:pt x="1" y="114"/>
                      </a:moveTo>
                      <a:cubicBezTo>
                        <a:pt x="0" y="114"/>
                        <a:pt x="0" y="114"/>
                        <a:pt x="0" y="114"/>
                      </a:cubicBezTo>
                      <a:cubicBezTo>
                        <a:pt x="0" y="114"/>
                        <a:pt x="0" y="113"/>
                        <a:pt x="0" y="113"/>
                      </a:cubicBezTo>
                      <a:cubicBezTo>
                        <a:pt x="112" y="0"/>
                        <a:pt x="112" y="0"/>
                        <a:pt x="112" y="0"/>
                      </a:cubicBezTo>
                      <a:cubicBezTo>
                        <a:pt x="113" y="0"/>
                        <a:pt x="113" y="0"/>
                        <a:pt x="114" y="0"/>
                      </a:cubicBezTo>
                      <a:cubicBezTo>
                        <a:pt x="114" y="1"/>
                        <a:pt x="114" y="1"/>
                        <a:pt x="114" y="1"/>
                      </a:cubicBezTo>
                      <a:cubicBezTo>
                        <a:pt x="1" y="114"/>
                        <a:pt x="1" y="114"/>
                        <a:pt x="1" y="114"/>
                      </a:cubicBezTo>
                      <a:cubicBezTo>
                        <a:pt x="1" y="114"/>
                        <a:pt x="1" y="114"/>
                        <a:pt x="1"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5" name="Freeform 8">
                  <a:extLst>
                    <a:ext uri="{FF2B5EF4-FFF2-40B4-BE49-F238E27FC236}">
                      <a16:creationId xmlns:a16="http://schemas.microsoft.com/office/drawing/2014/main" id="{1BDDA85A-754A-4988-BBBA-27D30A8D6093}"/>
                    </a:ext>
                  </a:extLst>
                </p:cNvPr>
                <p:cNvSpPr/>
                <p:nvPr/>
              </p:nvSpPr>
              <p:spPr bwMode="auto">
                <a:xfrm>
                  <a:off x="2522538" y="2133600"/>
                  <a:ext cx="1339850" cy="323850"/>
                </a:xfrm>
                <a:custGeom>
                  <a:avLst/>
                  <a:gdLst>
                    <a:gd name="T0" fmla="*/ 1 w 115"/>
                    <a:gd name="T1" fmla="*/ 28 h 28"/>
                    <a:gd name="T2" fmla="*/ 0 w 115"/>
                    <a:gd name="T3" fmla="*/ 28 h 28"/>
                    <a:gd name="T4" fmla="*/ 1 w 115"/>
                    <a:gd name="T5" fmla="*/ 27 h 28"/>
                    <a:gd name="T6" fmla="*/ 114 w 115"/>
                    <a:gd name="T7" fmla="*/ 0 h 28"/>
                    <a:gd name="T8" fmla="*/ 115 w 115"/>
                    <a:gd name="T9" fmla="*/ 1 h 28"/>
                    <a:gd name="T10" fmla="*/ 114 w 115"/>
                    <a:gd name="T11" fmla="*/ 2 h 28"/>
                    <a:gd name="T12" fmla="*/ 2 w 115"/>
                    <a:gd name="T13" fmla="*/ 28 h 28"/>
                    <a:gd name="T14" fmla="*/ 1 w 115"/>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28">
                      <a:moveTo>
                        <a:pt x="1" y="28"/>
                      </a:moveTo>
                      <a:cubicBezTo>
                        <a:pt x="1" y="28"/>
                        <a:pt x="1" y="28"/>
                        <a:pt x="0" y="28"/>
                      </a:cubicBezTo>
                      <a:cubicBezTo>
                        <a:pt x="0" y="27"/>
                        <a:pt x="1" y="27"/>
                        <a:pt x="1" y="27"/>
                      </a:cubicBezTo>
                      <a:cubicBezTo>
                        <a:pt x="114" y="0"/>
                        <a:pt x="114" y="0"/>
                        <a:pt x="114" y="0"/>
                      </a:cubicBezTo>
                      <a:cubicBezTo>
                        <a:pt x="114" y="0"/>
                        <a:pt x="115" y="0"/>
                        <a:pt x="115" y="1"/>
                      </a:cubicBezTo>
                      <a:cubicBezTo>
                        <a:pt x="115" y="1"/>
                        <a:pt x="115" y="2"/>
                        <a:pt x="114" y="2"/>
                      </a:cubicBezTo>
                      <a:cubicBezTo>
                        <a:pt x="2" y="28"/>
                        <a:pt x="2" y="28"/>
                        <a:pt x="2" y="28"/>
                      </a:cubicBezTo>
                      <a:cubicBezTo>
                        <a:pt x="1" y="28"/>
                        <a:pt x="1" y="28"/>
                        <a:pt x="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6" name="Freeform 9">
                  <a:extLst>
                    <a:ext uri="{FF2B5EF4-FFF2-40B4-BE49-F238E27FC236}">
                      <a16:creationId xmlns:a16="http://schemas.microsoft.com/office/drawing/2014/main" id="{B76493A8-39A6-4DA2-BFC9-A245AC6B2D33}"/>
                    </a:ext>
                  </a:extLst>
                </p:cNvPr>
                <p:cNvSpPr/>
                <p:nvPr/>
              </p:nvSpPr>
              <p:spPr bwMode="auto">
                <a:xfrm>
                  <a:off x="3128963" y="1682750"/>
                  <a:ext cx="757237" cy="774700"/>
                </a:xfrm>
                <a:custGeom>
                  <a:avLst/>
                  <a:gdLst>
                    <a:gd name="T0" fmla="*/ 64 w 65"/>
                    <a:gd name="T1" fmla="*/ 67 h 67"/>
                    <a:gd name="T2" fmla="*/ 63 w 65"/>
                    <a:gd name="T3" fmla="*/ 67 h 67"/>
                    <a:gd name="T4" fmla="*/ 1 w 65"/>
                    <a:gd name="T5" fmla="*/ 2 h 67"/>
                    <a:gd name="T6" fmla="*/ 1 w 65"/>
                    <a:gd name="T7" fmla="*/ 0 h 67"/>
                    <a:gd name="T8" fmla="*/ 2 w 65"/>
                    <a:gd name="T9" fmla="*/ 0 h 67"/>
                    <a:gd name="T10" fmla="*/ 65 w 65"/>
                    <a:gd name="T11" fmla="*/ 66 h 67"/>
                    <a:gd name="T12" fmla="*/ 64 w 65"/>
                    <a:gd name="T13" fmla="*/ 67 h 67"/>
                    <a:gd name="T14" fmla="*/ 64 w 65"/>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7">
                      <a:moveTo>
                        <a:pt x="64" y="67"/>
                      </a:moveTo>
                      <a:cubicBezTo>
                        <a:pt x="64" y="67"/>
                        <a:pt x="63" y="67"/>
                        <a:pt x="63" y="67"/>
                      </a:cubicBezTo>
                      <a:cubicBezTo>
                        <a:pt x="1" y="2"/>
                        <a:pt x="1" y="2"/>
                        <a:pt x="1" y="2"/>
                      </a:cubicBezTo>
                      <a:cubicBezTo>
                        <a:pt x="0" y="1"/>
                        <a:pt x="0" y="1"/>
                        <a:pt x="1" y="0"/>
                      </a:cubicBezTo>
                      <a:cubicBezTo>
                        <a:pt x="1" y="0"/>
                        <a:pt x="2" y="0"/>
                        <a:pt x="2" y="0"/>
                      </a:cubicBezTo>
                      <a:cubicBezTo>
                        <a:pt x="65" y="66"/>
                        <a:pt x="65" y="66"/>
                        <a:pt x="65" y="66"/>
                      </a:cubicBezTo>
                      <a:cubicBezTo>
                        <a:pt x="65" y="66"/>
                        <a:pt x="65" y="67"/>
                        <a:pt x="64" y="67"/>
                      </a:cubicBezTo>
                      <a:cubicBezTo>
                        <a:pt x="64" y="67"/>
                        <a:pt x="64" y="67"/>
                        <a:pt x="64" y="6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7" name="Freeform 10">
                  <a:extLst>
                    <a:ext uri="{FF2B5EF4-FFF2-40B4-BE49-F238E27FC236}">
                      <a16:creationId xmlns:a16="http://schemas.microsoft.com/office/drawing/2014/main" id="{440D8631-D2D4-4F70-A443-FA9CFB258F55}"/>
                    </a:ext>
                  </a:extLst>
                </p:cNvPr>
                <p:cNvSpPr/>
                <p:nvPr/>
              </p:nvSpPr>
              <p:spPr bwMode="auto">
                <a:xfrm>
                  <a:off x="2533650" y="3429000"/>
                  <a:ext cx="1352550" cy="288925"/>
                </a:xfrm>
                <a:custGeom>
                  <a:avLst/>
                  <a:gdLst>
                    <a:gd name="T0" fmla="*/ 115 w 116"/>
                    <a:gd name="T1" fmla="*/ 25 h 25"/>
                    <a:gd name="T2" fmla="*/ 115 w 116"/>
                    <a:gd name="T3" fmla="*/ 25 h 25"/>
                    <a:gd name="T4" fmla="*/ 0 w 116"/>
                    <a:gd name="T5" fmla="*/ 2 h 25"/>
                    <a:gd name="T6" fmla="*/ 0 w 116"/>
                    <a:gd name="T7" fmla="*/ 1 h 25"/>
                    <a:gd name="T8" fmla="*/ 1 w 116"/>
                    <a:gd name="T9" fmla="*/ 0 h 25"/>
                    <a:gd name="T10" fmla="*/ 116 w 116"/>
                    <a:gd name="T11" fmla="*/ 23 h 25"/>
                    <a:gd name="T12" fmla="*/ 116 w 116"/>
                    <a:gd name="T13" fmla="*/ 24 h 25"/>
                    <a:gd name="T14" fmla="*/ 115 w 116"/>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5">
                      <a:moveTo>
                        <a:pt x="115" y="25"/>
                      </a:moveTo>
                      <a:cubicBezTo>
                        <a:pt x="115" y="25"/>
                        <a:pt x="115" y="25"/>
                        <a:pt x="115" y="25"/>
                      </a:cubicBezTo>
                      <a:cubicBezTo>
                        <a:pt x="0" y="2"/>
                        <a:pt x="0" y="2"/>
                        <a:pt x="0" y="2"/>
                      </a:cubicBezTo>
                      <a:cubicBezTo>
                        <a:pt x="0" y="2"/>
                        <a:pt x="0" y="2"/>
                        <a:pt x="0" y="1"/>
                      </a:cubicBezTo>
                      <a:cubicBezTo>
                        <a:pt x="0" y="1"/>
                        <a:pt x="0" y="0"/>
                        <a:pt x="1" y="0"/>
                      </a:cubicBezTo>
                      <a:cubicBezTo>
                        <a:pt x="116" y="23"/>
                        <a:pt x="116" y="23"/>
                        <a:pt x="116" y="23"/>
                      </a:cubicBezTo>
                      <a:cubicBezTo>
                        <a:pt x="116" y="23"/>
                        <a:pt x="116" y="23"/>
                        <a:pt x="116" y="24"/>
                      </a:cubicBezTo>
                      <a:cubicBezTo>
                        <a:pt x="116" y="24"/>
                        <a:pt x="116" y="25"/>
                        <a:pt x="115" y="2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8" name="Freeform 11">
                  <a:extLst>
                    <a:ext uri="{FF2B5EF4-FFF2-40B4-BE49-F238E27FC236}">
                      <a16:creationId xmlns:a16="http://schemas.microsoft.com/office/drawing/2014/main" id="{988A7F9C-822F-460B-BE51-7AE266B09EC8}"/>
                    </a:ext>
                  </a:extLst>
                </p:cNvPr>
                <p:cNvSpPr/>
                <p:nvPr/>
              </p:nvSpPr>
              <p:spPr bwMode="auto">
                <a:xfrm>
                  <a:off x="2533650" y="2827338"/>
                  <a:ext cx="619125" cy="890588"/>
                </a:xfrm>
                <a:custGeom>
                  <a:avLst/>
                  <a:gdLst>
                    <a:gd name="T0" fmla="*/ 1 w 53"/>
                    <a:gd name="T1" fmla="*/ 77 h 77"/>
                    <a:gd name="T2" fmla="*/ 0 w 53"/>
                    <a:gd name="T3" fmla="*/ 76 h 77"/>
                    <a:gd name="T4" fmla="*/ 0 w 53"/>
                    <a:gd name="T5" fmla="*/ 75 h 77"/>
                    <a:gd name="T6" fmla="*/ 52 w 53"/>
                    <a:gd name="T7" fmla="*/ 1 h 77"/>
                    <a:gd name="T8" fmla="*/ 53 w 53"/>
                    <a:gd name="T9" fmla="*/ 1 h 77"/>
                    <a:gd name="T10" fmla="*/ 53 w 53"/>
                    <a:gd name="T11" fmla="*/ 2 h 77"/>
                    <a:gd name="T12" fmla="*/ 1 w 53"/>
                    <a:gd name="T13" fmla="*/ 76 h 77"/>
                    <a:gd name="T14" fmla="*/ 1 w 53"/>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77">
                      <a:moveTo>
                        <a:pt x="1" y="77"/>
                      </a:moveTo>
                      <a:cubicBezTo>
                        <a:pt x="0" y="77"/>
                        <a:pt x="0" y="77"/>
                        <a:pt x="0" y="76"/>
                      </a:cubicBezTo>
                      <a:cubicBezTo>
                        <a:pt x="0" y="76"/>
                        <a:pt x="0" y="76"/>
                        <a:pt x="0" y="75"/>
                      </a:cubicBezTo>
                      <a:cubicBezTo>
                        <a:pt x="52" y="1"/>
                        <a:pt x="52" y="1"/>
                        <a:pt x="52" y="1"/>
                      </a:cubicBezTo>
                      <a:cubicBezTo>
                        <a:pt x="52" y="1"/>
                        <a:pt x="52" y="0"/>
                        <a:pt x="53" y="1"/>
                      </a:cubicBezTo>
                      <a:cubicBezTo>
                        <a:pt x="53" y="1"/>
                        <a:pt x="53" y="2"/>
                        <a:pt x="53" y="2"/>
                      </a:cubicBezTo>
                      <a:cubicBezTo>
                        <a:pt x="1" y="76"/>
                        <a:pt x="1" y="76"/>
                        <a:pt x="1" y="76"/>
                      </a:cubicBezTo>
                      <a:cubicBezTo>
                        <a:pt x="1" y="76"/>
                        <a:pt x="1" y="77"/>
                        <a:pt x="1"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9" name="Freeform 12">
                  <a:extLst>
                    <a:ext uri="{FF2B5EF4-FFF2-40B4-BE49-F238E27FC236}">
                      <a16:creationId xmlns:a16="http://schemas.microsoft.com/office/drawing/2014/main" id="{ACED8B25-384A-4164-9099-98F712804627}"/>
                    </a:ext>
                  </a:extLst>
                </p:cNvPr>
                <p:cNvSpPr/>
                <p:nvPr/>
              </p:nvSpPr>
              <p:spPr bwMode="auto">
                <a:xfrm>
                  <a:off x="2522538" y="2435225"/>
                  <a:ext cx="630237" cy="415925"/>
                </a:xfrm>
                <a:custGeom>
                  <a:avLst/>
                  <a:gdLst>
                    <a:gd name="T0" fmla="*/ 53 w 54"/>
                    <a:gd name="T1" fmla="*/ 36 h 36"/>
                    <a:gd name="T2" fmla="*/ 53 w 54"/>
                    <a:gd name="T3" fmla="*/ 36 h 36"/>
                    <a:gd name="T4" fmla="*/ 1 w 54"/>
                    <a:gd name="T5" fmla="*/ 2 h 36"/>
                    <a:gd name="T6" fmla="*/ 1 w 54"/>
                    <a:gd name="T7" fmla="*/ 1 h 36"/>
                    <a:gd name="T8" fmla="*/ 2 w 54"/>
                    <a:gd name="T9" fmla="*/ 1 h 36"/>
                    <a:gd name="T10" fmla="*/ 54 w 54"/>
                    <a:gd name="T11" fmla="*/ 35 h 36"/>
                    <a:gd name="T12" fmla="*/ 54 w 54"/>
                    <a:gd name="T13" fmla="*/ 36 h 36"/>
                    <a:gd name="T14" fmla="*/ 53 w 5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36">
                      <a:moveTo>
                        <a:pt x="53" y="36"/>
                      </a:moveTo>
                      <a:cubicBezTo>
                        <a:pt x="53" y="36"/>
                        <a:pt x="53" y="36"/>
                        <a:pt x="53" y="36"/>
                      </a:cubicBezTo>
                      <a:cubicBezTo>
                        <a:pt x="1" y="2"/>
                        <a:pt x="1" y="2"/>
                        <a:pt x="1" y="2"/>
                      </a:cubicBezTo>
                      <a:cubicBezTo>
                        <a:pt x="0" y="2"/>
                        <a:pt x="0" y="1"/>
                        <a:pt x="1" y="1"/>
                      </a:cubicBezTo>
                      <a:cubicBezTo>
                        <a:pt x="1" y="0"/>
                        <a:pt x="1" y="0"/>
                        <a:pt x="2" y="1"/>
                      </a:cubicBezTo>
                      <a:cubicBezTo>
                        <a:pt x="54" y="35"/>
                        <a:pt x="54" y="35"/>
                        <a:pt x="54" y="35"/>
                      </a:cubicBezTo>
                      <a:cubicBezTo>
                        <a:pt x="54" y="35"/>
                        <a:pt x="54" y="36"/>
                        <a:pt x="54" y="36"/>
                      </a:cubicBezTo>
                      <a:cubicBezTo>
                        <a:pt x="54" y="36"/>
                        <a:pt x="54" y="36"/>
                        <a:pt x="53"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0" name="Freeform 13">
                  <a:extLst>
                    <a:ext uri="{FF2B5EF4-FFF2-40B4-BE49-F238E27FC236}">
                      <a16:creationId xmlns:a16="http://schemas.microsoft.com/office/drawing/2014/main" id="{CAF9672C-1401-4356-9853-141BC8F518F6}"/>
                    </a:ext>
                  </a:extLst>
                </p:cNvPr>
                <p:cNvSpPr/>
                <p:nvPr/>
              </p:nvSpPr>
              <p:spPr bwMode="auto">
                <a:xfrm>
                  <a:off x="2498725" y="1625600"/>
                  <a:ext cx="1435099" cy="2116138"/>
                </a:xfrm>
                <a:custGeom>
                  <a:avLst/>
                  <a:gdLst>
                    <a:gd name="T0" fmla="*/ 118 w 123"/>
                    <a:gd name="T1" fmla="*/ 183 h 183"/>
                    <a:gd name="T2" fmla="*/ 4 w 123"/>
                    <a:gd name="T3" fmla="*/ 183 h 183"/>
                    <a:gd name="T4" fmla="*/ 0 w 123"/>
                    <a:gd name="T5" fmla="*/ 180 h 183"/>
                    <a:gd name="T6" fmla="*/ 0 w 123"/>
                    <a:gd name="T7" fmla="*/ 157 h 183"/>
                    <a:gd name="T8" fmla="*/ 4 w 123"/>
                    <a:gd name="T9" fmla="*/ 154 h 183"/>
                    <a:gd name="T10" fmla="*/ 7 w 123"/>
                    <a:gd name="T11" fmla="*/ 157 h 183"/>
                    <a:gd name="T12" fmla="*/ 7 w 123"/>
                    <a:gd name="T13" fmla="*/ 176 h 183"/>
                    <a:gd name="T14" fmla="*/ 115 w 123"/>
                    <a:gd name="T15" fmla="*/ 176 h 183"/>
                    <a:gd name="T16" fmla="*/ 115 w 123"/>
                    <a:gd name="T17" fmla="*/ 153 h 183"/>
                    <a:gd name="T18" fmla="*/ 55 w 123"/>
                    <a:gd name="T19" fmla="*/ 153 h 183"/>
                    <a:gd name="T20" fmla="*/ 52 w 123"/>
                    <a:gd name="T21" fmla="*/ 151 h 183"/>
                    <a:gd name="T22" fmla="*/ 53 w 123"/>
                    <a:gd name="T23" fmla="*/ 147 h 183"/>
                    <a:gd name="T24" fmla="*/ 84 w 123"/>
                    <a:gd name="T25" fmla="*/ 116 h 183"/>
                    <a:gd name="T26" fmla="*/ 95 w 123"/>
                    <a:gd name="T27" fmla="*/ 105 h 183"/>
                    <a:gd name="T28" fmla="*/ 105 w 123"/>
                    <a:gd name="T29" fmla="*/ 92 h 183"/>
                    <a:gd name="T30" fmla="*/ 113 w 123"/>
                    <a:gd name="T31" fmla="*/ 77 h 183"/>
                    <a:gd name="T32" fmla="*/ 115 w 123"/>
                    <a:gd name="T33" fmla="*/ 61 h 183"/>
                    <a:gd name="T34" fmla="*/ 111 w 123"/>
                    <a:gd name="T35" fmla="*/ 40 h 183"/>
                    <a:gd name="T36" fmla="*/ 100 w 123"/>
                    <a:gd name="T37" fmla="*/ 24 h 183"/>
                    <a:gd name="T38" fmla="*/ 82 w 123"/>
                    <a:gd name="T39" fmla="*/ 13 h 183"/>
                    <a:gd name="T40" fmla="*/ 41 w 123"/>
                    <a:gd name="T41" fmla="*/ 13 h 183"/>
                    <a:gd name="T42" fmla="*/ 24 w 123"/>
                    <a:gd name="T43" fmla="*/ 24 h 183"/>
                    <a:gd name="T44" fmla="*/ 12 w 123"/>
                    <a:gd name="T45" fmla="*/ 43 h 183"/>
                    <a:gd name="T46" fmla="*/ 7 w 123"/>
                    <a:gd name="T47" fmla="*/ 71 h 183"/>
                    <a:gd name="T48" fmla="*/ 3 w 123"/>
                    <a:gd name="T49" fmla="*/ 75 h 183"/>
                    <a:gd name="T50" fmla="*/ 0 w 123"/>
                    <a:gd name="T51" fmla="*/ 71 h 183"/>
                    <a:gd name="T52" fmla="*/ 5 w 123"/>
                    <a:gd name="T53" fmla="*/ 41 h 183"/>
                    <a:gd name="T54" fmla="*/ 19 w 123"/>
                    <a:gd name="T55" fmla="*/ 19 h 183"/>
                    <a:gd name="T56" fmla="*/ 39 w 123"/>
                    <a:gd name="T57" fmla="*/ 6 h 183"/>
                    <a:gd name="T58" fmla="*/ 85 w 123"/>
                    <a:gd name="T59" fmla="*/ 6 h 183"/>
                    <a:gd name="T60" fmla="*/ 105 w 123"/>
                    <a:gd name="T61" fmla="*/ 19 h 183"/>
                    <a:gd name="T62" fmla="*/ 118 w 123"/>
                    <a:gd name="T63" fmla="*/ 37 h 183"/>
                    <a:gd name="T64" fmla="*/ 123 w 123"/>
                    <a:gd name="T65" fmla="*/ 61 h 183"/>
                    <a:gd name="T66" fmla="*/ 119 w 123"/>
                    <a:gd name="T67" fmla="*/ 79 h 183"/>
                    <a:gd name="T68" fmla="*/ 111 w 123"/>
                    <a:gd name="T69" fmla="*/ 96 h 183"/>
                    <a:gd name="T70" fmla="*/ 100 w 123"/>
                    <a:gd name="T71" fmla="*/ 110 h 183"/>
                    <a:gd name="T72" fmla="*/ 89 w 123"/>
                    <a:gd name="T73" fmla="*/ 122 h 183"/>
                    <a:gd name="T74" fmla="*/ 64 w 123"/>
                    <a:gd name="T75" fmla="*/ 146 h 183"/>
                    <a:gd name="T76" fmla="*/ 118 w 123"/>
                    <a:gd name="T77" fmla="*/ 146 h 183"/>
                    <a:gd name="T78" fmla="*/ 122 w 123"/>
                    <a:gd name="T79" fmla="*/ 150 h 183"/>
                    <a:gd name="T80" fmla="*/ 122 w 123"/>
                    <a:gd name="T81" fmla="*/ 180 h 183"/>
                    <a:gd name="T82" fmla="*/ 118 w 123"/>
                    <a:gd name="T83"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83">
                      <a:moveTo>
                        <a:pt x="118" y="183"/>
                      </a:moveTo>
                      <a:cubicBezTo>
                        <a:pt x="4" y="183"/>
                        <a:pt x="4" y="183"/>
                        <a:pt x="4" y="183"/>
                      </a:cubicBezTo>
                      <a:cubicBezTo>
                        <a:pt x="2" y="183"/>
                        <a:pt x="0" y="182"/>
                        <a:pt x="0" y="180"/>
                      </a:cubicBezTo>
                      <a:cubicBezTo>
                        <a:pt x="0" y="157"/>
                        <a:pt x="0" y="157"/>
                        <a:pt x="0" y="157"/>
                      </a:cubicBezTo>
                      <a:cubicBezTo>
                        <a:pt x="0" y="155"/>
                        <a:pt x="2" y="154"/>
                        <a:pt x="4" y="154"/>
                      </a:cubicBezTo>
                      <a:cubicBezTo>
                        <a:pt x="6" y="154"/>
                        <a:pt x="7" y="155"/>
                        <a:pt x="7" y="157"/>
                      </a:cubicBezTo>
                      <a:cubicBezTo>
                        <a:pt x="7" y="176"/>
                        <a:pt x="7" y="176"/>
                        <a:pt x="7" y="176"/>
                      </a:cubicBezTo>
                      <a:cubicBezTo>
                        <a:pt x="115" y="176"/>
                        <a:pt x="115" y="176"/>
                        <a:pt x="115" y="176"/>
                      </a:cubicBezTo>
                      <a:cubicBezTo>
                        <a:pt x="115" y="153"/>
                        <a:pt x="115" y="153"/>
                        <a:pt x="115" y="153"/>
                      </a:cubicBezTo>
                      <a:cubicBezTo>
                        <a:pt x="55" y="153"/>
                        <a:pt x="55" y="153"/>
                        <a:pt x="55" y="153"/>
                      </a:cubicBezTo>
                      <a:cubicBezTo>
                        <a:pt x="54" y="153"/>
                        <a:pt x="52" y="153"/>
                        <a:pt x="52" y="151"/>
                      </a:cubicBezTo>
                      <a:cubicBezTo>
                        <a:pt x="51" y="150"/>
                        <a:pt x="52" y="148"/>
                        <a:pt x="53" y="147"/>
                      </a:cubicBezTo>
                      <a:cubicBezTo>
                        <a:pt x="84" y="116"/>
                        <a:pt x="84" y="116"/>
                        <a:pt x="84" y="116"/>
                      </a:cubicBezTo>
                      <a:cubicBezTo>
                        <a:pt x="87" y="113"/>
                        <a:pt x="91" y="109"/>
                        <a:pt x="95" y="105"/>
                      </a:cubicBezTo>
                      <a:cubicBezTo>
                        <a:pt x="98" y="101"/>
                        <a:pt x="102" y="97"/>
                        <a:pt x="105" y="92"/>
                      </a:cubicBezTo>
                      <a:cubicBezTo>
                        <a:pt x="108" y="87"/>
                        <a:pt x="111" y="82"/>
                        <a:pt x="113" y="77"/>
                      </a:cubicBezTo>
                      <a:cubicBezTo>
                        <a:pt x="114" y="72"/>
                        <a:pt x="115" y="66"/>
                        <a:pt x="115" y="61"/>
                      </a:cubicBezTo>
                      <a:cubicBezTo>
                        <a:pt x="115" y="53"/>
                        <a:pt x="114" y="47"/>
                        <a:pt x="111" y="40"/>
                      </a:cubicBezTo>
                      <a:cubicBezTo>
                        <a:pt x="108" y="34"/>
                        <a:pt x="104" y="29"/>
                        <a:pt x="100" y="24"/>
                      </a:cubicBezTo>
                      <a:cubicBezTo>
                        <a:pt x="95" y="20"/>
                        <a:pt x="89" y="16"/>
                        <a:pt x="82" y="13"/>
                      </a:cubicBezTo>
                      <a:cubicBezTo>
                        <a:pt x="70" y="8"/>
                        <a:pt x="55" y="8"/>
                        <a:pt x="41" y="13"/>
                      </a:cubicBezTo>
                      <a:cubicBezTo>
                        <a:pt x="35" y="15"/>
                        <a:pt x="29" y="19"/>
                        <a:pt x="24" y="24"/>
                      </a:cubicBezTo>
                      <a:cubicBezTo>
                        <a:pt x="19" y="29"/>
                        <a:pt x="15" y="36"/>
                        <a:pt x="12" y="43"/>
                      </a:cubicBezTo>
                      <a:cubicBezTo>
                        <a:pt x="9" y="51"/>
                        <a:pt x="7" y="61"/>
                        <a:pt x="7" y="71"/>
                      </a:cubicBezTo>
                      <a:cubicBezTo>
                        <a:pt x="7" y="74"/>
                        <a:pt x="5" y="75"/>
                        <a:pt x="3" y="75"/>
                      </a:cubicBezTo>
                      <a:cubicBezTo>
                        <a:pt x="1" y="75"/>
                        <a:pt x="0" y="73"/>
                        <a:pt x="0" y="71"/>
                      </a:cubicBezTo>
                      <a:cubicBezTo>
                        <a:pt x="0" y="60"/>
                        <a:pt x="2" y="49"/>
                        <a:pt x="5" y="41"/>
                      </a:cubicBezTo>
                      <a:cubicBezTo>
                        <a:pt x="9" y="32"/>
                        <a:pt x="13" y="25"/>
                        <a:pt x="19" y="19"/>
                      </a:cubicBezTo>
                      <a:cubicBezTo>
                        <a:pt x="25" y="13"/>
                        <a:pt x="31" y="9"/>
                        <a:pt x="39" y="6"/>
                      </a:cubicBezTo>
                      <a:cubicBezTo>
                        <a:pt x="54" y="0"/>
                        <a:pt x="71" y="1"/>
                        <a:pt x="85" y="6"/>
                      </a:cubicBezTo>
                      <a:cubicBezTo>
                        <a:pt x="93" y="9"/>
                        <a:pt x="99" y="14"/>
                        <a:pt x="105" y="19"/>
                      </a:cubicBezTo>
                      <a:cubicBezTo>
                        <a:pt x="110" y="24"/>
                        <a:pt x="115" y="30"/>
                        <a:pt x="118" y="37"/>
                      </a:cubicBezTo>
                      <a:cubicBezTo>
                        <a:pt x="121" y="45"/>
                        <a:pt x="123" y="52"/>
                        <a:pt x="123" y="61"/>
                      </a:cubicBezTo>
                      <a:cubicBezTo>
                        <a:pt x="123" y="67"/>
                        <a:pt x="122" y="73"/>
                        <a:pt x="119" y="79"/>
                      </a:cubicBezTo>
                      <a:cubicBezTo>
                        <a:pt x="117" y="85"/>
                        <a:pt x="115" y="91"/>
                        <a:pt x="111" y="96"/>
                      </a:cubicBezTo>
                      <a:cubicBezTo>
                        <a:pt x="108" y="101"/>
                        <a:pt x="104" y="106"/>
                        <a:pt x="100" y="110"/>
                      </a:cubicBezTo>
                      <a:cubicBezTo>
                        <a:pt x="96" y="114"/>
                        <a:pt x="93" y="118"/>
                        <a:pt x="89" y="122"/>
                      </a:cubicBezTo>
                      <a:cubicBezTo>
                        <a:pt x="64" y="146"/>
                        <a:pt x="64" y="146"/>
                        <a:pt x="64" y="146"/>
                      </a:cubicBezTo>
                      <a:cubicBezTo>
                        <a:pt x="118" y="146"/>
                        <a:pt x="118" y="146"/>
                        <a:pt x="118" y="146"/>
                      </a:cubicBezTo>
                      <a:cubicBezTo>
                        <a:pt x="120" y="146"/>
                        <a:pt x="122" y="148"/>
                        <a:pt x="122" y="150"/>
                      </a:cubicBezTo>
                      <a:cubicBezTo>
                        <a:pt x="122" y="180"/>
                        <a:pt x="122" y="180"/>
                        <a:pt x="122" y="180"/>
                      </a:cubicBezTo>
                      <a:cubicBezTo>
                        <a:pt x="122" y="182"/>
                        <a:pt x="120" y="183"/>
                        <a:pt x="118" y="18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1" name="Oval 14">
                  <a:extLst>
                    <a:ext uri="{FF2B5EF4-FFF2-40B4-BE49-F238E27FC236}">
                      <a16:creationId xmlns:a16="http://schemas.microsoft.com/office/drawing/2014/main" id="{E37A844D-4FEC-4D43-A853-9201B0CDDAD0}"/>
                    </a:ext>
                  </a:extLst>
                </p:cNvPr>
                <p:cNvSpPr>
                  <a:spLocks noChangeArrowheads="1"/>
                </p:cNvSpPr>
                <p:nvPr/>
              </p:nvSpPr>
              <p:spPr bwMode="auto">
                <a:xfrm>
                  <a:off x="3081338" y="2794000"/>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2" name="Oval 15">
                  <a:extLst>
                    <a:ext uri="{FF2B5EF4-FFF2-40B4-BE49-F238E27FC236}">
                      <a16:creationId xmlns:a16="http://schemas.microsoft.com/office/drawing/2014/main" id="{D63C022D-77C1-4FDB-BB25-03F76E2BB89D}"/>
                    </a:ext>
                  </a:extLst>
                </p:cNvPr>
                <p:cNvSpPr>
                  <a:spLocks noChangeArrowheads="1"/>
                </p:cNvSpPr>
                <p:nvPr/>
              </p:nvSpPr>
              <p:spPr bwMode="auto">
                <a:xfrm>
                  <a:off x="2638425" y="34178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3" name="Oval 16">
                  <a:extLst>
                    <a:ext uri="{FF2B5EF4-FFF2-40B4-BE49-F238E27FC236}">
                      <a16:creationId xmlns:a16="http://schemas.microsoft.com/office/drawing/2014/main" id="{54D4D0CB-5E49-478E-87C0-470C173F0B95}"/>
                    </a:ext>
                  </a:extLst>
                </p:cNvPr>
                <p:cNvSpPr>
                  <a:spLocks noChangeArrowheads="1"/>
                </p:cNvSpPr>
                <p:nvPr/>
              </p:nvSpPr>
              <p:spPr bwMode="auto">
                <a:xfrm>
                  <a:off x="3571875" y="21463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4" name="Oval 17">
                  <a:extLst>
                    <a:ext uri="{FF2B5EF4-FFF2-40B4-BE49-F238E27FC236}">
                      <a16:creationId xmlns:a16="http://schemas.microsoft.com/office/drawing/2014/main" id="{4025B049-149F-4389-9DBC-A0D17C487F30}"/>
                    </a:ext>
                  </a:extLst>
                </p:cNvPr>
                <p:cNvSpPr>
                  <a:spLocks noChangeArrowheads="1"/>
                </p:cNvSpPr>
                <p:nvPr/>
              </p:nvSpPr>
              <p:spPr bwMode="auto">
                <a:xfrm>
                  <a:off x="3081338" y="2262188"/>
                  <a:ext cx="117475"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5" name="Oval 18">
                  <a:extLst>
                    <a:ext uri="{FF2B5EF4-FFF2-40B4-BE49-F238E27FC236}">
                      <a16:creationId xmlns:a16="http://schemas.microsoft.com/office/drawing/2014/main" id="{E3D83CE4-3EB5-4F2B-B5F7-22197A99F155}"/>
                    </a:ext>
                  </a:extLst>
                </p:cNvPr>
                <p:cNvSpPr>
                  <a:spLocks noChangeArrowheads="1"/>
                </p:cNvSpPr>
                <p:nvPr/>
              </p:nvSpPr>
              <p:spPr bwMode="auto">
                <a:xfrm>
                  <a:off x="3489325" y="2389188"/>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89" name="组合 188">
                <a:extLst>
                  <a:ext uri="{FF2B5EF4-FFF2-40B4-BE49-F238E27FC236}">
                    <a16:creationId xmlns:a16="http://schemas.microsoft.com/office/drawing/2014/main" id="{8270A435-66B5-45A3-916C-0219EED9C359}"/>
                  </a:ext>
                </a:extLst>
              </p:cNvPr>
              <p:cNvGrpSpPr/>
              <p:nvPr/>
            </p:nvGrpSpPr>
            <p:grpSpPr>
              <a:xfrm>
                <a:off x="4411926" y="1285643"/>
                <a:ext cx="1558925" cy="2127251"/>
                <a:chOff x="4424363" y="1649412"/>
                <a:chExt cx="1558925" cy="2127251"/>
              </a:xfrm>
            </p:grpSpPr>
            <p:sp>
              <p:nvSpPr>
                <p:cNvPr id="200" name="Freeform 22">
                  <a:extLst>
                    <a:ext uri="{FF2B5EF4-FFF2-40B4-BE49-F238E27FC236}">
                      <a16:creationId xmlns:a16="http://schemas.microsoft.com/office/drawing/2014/main" id="{5A235DA2-EC01-4DBF-B0BC-A79DC915156A}"/>
                    </a:ext>
                  </a:extLst>
                </p:cNvPr>
                <p:cNvSpPr/>
                <p:nvPr/>
              </p:nvSpPr>
              <p:spPr bwMode="auto">
                <a:xfrm>
                  <a:off x="5191125" y="1671638"/>
                  <a:ext cx="23812" cy="2070100"/>
                </a:xfrm>
                <a:custGeom>
                  <a:avLst/>
                  <a:gdLst>
                    <a:gd name="T0" fmla="*/ 1 w 2"/>
                    <a:gd name="T1" fmla="*/ 179 h 179"/>
                    <a:gd name="T2" fmla="*/ 0 w 2"/>
                    <a:gd name="T3" fmla="*/ 178 h 179"/>
                    <a:gd name="T4" fmla="*/ 0 w 2"/>
                    <a:gd name="T5" fmla="*/ 1 h 179"/>
                    <a:gd name="T6" fmla="*/ 1 w 2"/>
                    <a:gd name="T7" fmla="*/ 0 h 179"/>
                    <a:gd name="T8" fmla="*/ 2 w 2"/>
                    <a:gd name="T9" fmla="*/ 1 h 179"/>
                    <a:gd name="T10" fmla="*/ 2 w 2"/>
                    <a:gd name="T11" fmla="*/ 178 h 179"/>
                    <a:gd name="T12" fmla="*/ 1 w 2"/>
                    <a:gd name="T13" fmla="*/ 179 h 179"/>
                  </a:gdLst>
                  <a:ahLst/>
                  <a:cxnLst>
                    <a:cxn ang="0">
                      <a:pos x="T0" y="T1"/>
                    </a:cxn>
                    <a:cxn ang="0">
                      <a:pos x="T2" y="T3"/>
                    </a:cxn>
                    <a:cxn ang="0">
                      <a:pos x="T4" y="T5"/>
                    </a:cxn>
                    <a:cxn ang="0">
                      <a:pos x="T6" y="T7"/>
                    </a:cxn>
                    <a:cxn ang="0">
                      <a:pos x="T8" y="T9"/>
                    </a:cxn>
                    <a:cxn ang="0">
                      <a:pos x="T10" y="T11"/>
                    </a:cxn>
                    <a:cxn ang="0">
                      <a:pos x="T12" y="T13"/>
                    </a:cxn>
                  </a:cxnLst>
                  <a:rect l="0" t="0" r="r" b="b"/>
                  <a:pathLst>
                    <a:path w="2" h="179">
                      <a:moveTo>
                        <a:pt x="1" y="179"/>
                      </a:moveTo>
                      <a:cubicBezTo>
                        <a:pt x="0" y="179"/>
                        <a:pt x="0" y="179"/>
                        <a:pt x="0" y="178"/>
                      </a:cubicBezTo>
                      <a:cubicBezTo>
                        <a:pt x="0" y="1"/>
                        <a:pt x="0" y="1"/>
                        <a:pt x="0" y="1"/>
                      </a:cubicBezTo>
                      <a:cubicBezTo>
                        <a:pt x="0" y="1"/>
                        <a:pt x="0" y="0"/>
                        <a:pt x="1" y="0"/>
                      </a:cubicBezTo>
                      <a:cubicBezTo>
                        <a:pt x="1" y="0"/>
                        <a:pt x="2" y="1"/>
                        <a:pt x="2" y="1"/>
                      </a:cubicBezTo>
                      <a:cubicBezTo>
                        <a:pt x="2" y="178"/>
                        <a:pt x="2" y="178"/>
                        <a:pt x="2" y="178"/>
                      </a:cubicBezTo>
                      <a:cubicBezTo>
                        <a:pt x="2" y="179"/>
                        <a:pt x="1" y="179"/>
                        <a:pt x="1" y="1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1" name="Freeform 23">
                  <a:extLst>
                    <a:ext uri="{FF2B5EF4-FFF2-40B4-BE49-F238E27FC236}">
                      <a16:creationId xmlns:a16="http://schemas.microsoft.com/office/drawing/2014/main" id="{57A3E616-7012-4B12-97A3-B2CBE451EEE6}"/>
                    </a:ext>
                  </a:extLst>
                </p:cNvPr>
                <p:cNvSpPr/>
                <p:nvPr/>
              </p:nvSpPr>
              <p:spPr bwMode="auto">
                <a:xfrm>
                  <a:off x="4679950" y="1925638"/>
                  <a:ext cx="1209675" cy="1203325"/>
                </a:xfrm>
                <a:custGeom>
                  <a:avLst/>
                  <a:gdLst>
                    <a:gd name="T0" fmla="*/ 103 w 104"/>
                    <a:gd name="T1" fmla="*/ 104 h 104"/>
                    <a:gd name="T2" fmla="*/ 102 w 104"/>
                    <a:gd name="T3" fmla="*/ 103 h 104"/>
                    <a:gd name="T4" fmla="*/ 1 w 104"/>
                    <a:gd name="T5" fmla="*/ 2 h 104"/>
                    <a:gd name="T6" fmla="*/ 1 w 104"/>
                    <a:gd name="T7" fmla="*/ 1 h 104"/>
                    <a:gd name="T8" fmla="*/ 2 w 104"/>
                    <a:gd name="T9" fmla="*/ 1 h 104"/>
                    <a:gd name="T10" fmla="*/ 104 w 104"/>
                    <a:gd name="T11" fmla="*/ 102 h 104"/>
                    <a:gd name="T12" fmla="*/ 104 w 104"/>
                    <a:gd name="T13" fmla="*/ 103 h 104"/>
                    <a:gd name="T14" fmla="*/ 103 w 104"/>
                    <a:gd name="T15" fmla="*/ 104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104">
                      <a:moveTo>
                        <a:pt x="103" y="104"/>
                      </a:moveTo>
                      <a:cubicBezTo>
                        <a:pt x="103" y="104"/>
                        <a:pt x="102" y="104"/>
                        <a:pt x="102" y="103"/>
                      </a:cubicBezTo>
                      <a:cubicBezTo>
                        <a:pt x="1" y="2"/>
                        <a:pt x="1" y="2"/>
                        <a:pt x="1" y="2"/>
                      </a:cubicBezTo>
                      <a:cubicBezTo>
                        <a:pt x="0" y="1"/>
                        <a:pt x="0" y="1"/>
                        <a:pt x="1" y="1"/>
                      </a:cubicBezTo>
                      <a:cubicBezTo>
                        <a:pt x="1" y="0"/>
                        <a:pt x="2" y="0"/>
                        <a:pt x="2" y="1"/>
                      </a:cubicBezTo>
                      <a:cubicBezTo>
                        <a:pt x="104" y="102"/>
                        <a:pt x="104" y="102"/>
                        <a:pt x="104" y="102"/>
                      </a:cubicBezTo>
                      <a:cubicBezTo>
                        <a:pt x="104" y="102"/>
                        <a:pt x="104" y="103"/>
                        <a:pt x="104" y="103"/>
                      </a:cubicBezTo>
                      <a:cubicBezTo>
                        <a:pt x="103" y="104"/>
                        <a:pt x="103" y="104"/>
                        <a:pt x="103" y="10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2" name="Freeform 24">
                  <a:extLst>
                    <a:ext uri="{FF2B5EF4-FFF2-40B4-BE49-F238E27FC236}">
                      <a16:creationId xmlns:a16="http://schemas.microsoft.com/office/drawing/2014/main" id="{24FABE41-D30B-475A-B175-545E08901668}"/>
                    </a:ext>
                  </a:extLst>
                </p:cNvPr>
                <p:cNvSpPr/>
                <p:nvPr/>
              </p:nvSpPr>
              <p:spPr bwMode="auto">
                <a:xfrm>
                  <a:off x="5191125" y="3106738"/>
                  <a:ext cx="698500" cy="635000"/>
                </a:xfrm>
                <a:custGeom>
                  <a:avLst/>
                  <a:gdLst>
                    <a:gd name="T0" fmla="*/ 1 w 60"/>
                    <a:gd name="T1" fmla="*/ 55 h 55"/>
                    <a:gd name="T2" fmla="*/ 0 w 60"/>
                    <a:gd name="T3" fmla="*/ 55 h 55"/>
                    <a:gd name="T4" fmla="*/ 0 w 60"/>
                    <a:gd name="T5" fmla="*/ 54 h 55"/>
                    <a:gd name="T6" fmla="*/ 58 w 60"/>
                    <a:gd name="T7" fmla="*/ 0 h 55"/>
                    <a:gd name="T8" fmla="*/ 60 w 60"/>
                    <a:gd name="T9" fmla="*/ 0 h 55"/>
                    <a:gd name="T10" fmla="*/ 60 w 60"/>
                    <a:gd name="T11" fmla="*/ 1 h 55"/>
                    <a:gd name="T12" fmla="*/ 1 w 60"/>
                    <a:gd name="T13" fmla="*/ 55 h 55"/>
                    <a:gd name="T14" fmla="*/ 1 w 60"/>
                    <a:gd name="T15" fmla="*/ 55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55">
                      <a:moveTo>
                        <a:pt x="1" y="55"/>
                      </a:moveTo>
                      <a:cubicBezTo>
                        <a:pt x="0" y="55"/>
                        <a:pt x="0" y="55"/>
                        <a:pt x="0" y="55"/>
                      </a:cubicBezTo>
                      <a:cubicBezTo>
                        <a:pt x="0" y="55"/>
                        <a:pt x="0" y="54"/>
                        <a:pt x="0" y="54"/>
                      </a:cubicBezTo>
                      <a:cubicBezTo>
                        <a:pt x="58" y="0"/>
                        <a:pt x="58" y="0"/>
                        <a:pt x="58" y="0"/>
                      </a:cubicBezTo>
                      <a:cubicBezTo>
                        <a:pt x="59" y="0"/>
                        <a:pt x="59" y="0"/>
                        <a:pt x="60" y="0"/>
                      </a:cubicBezTo>
                      <a:cubicBezTo>
                        <a:pt x="60" y="1"/>
                        <a:pt x="60" y="1"/>
                        <a:pt x="60" y="1"/>
                      </a:cubicBezTo>
                      <a:cubicBezTo>
                        <a:pt x="1" y="55"/>
                        <a:pt x="1" y="55"/>
                        <a:pt x="1" y="55"/>
                      </a:cubicBezTo>
                      <a:cubicBezTo>
                        <a:pt x="1" y="55"/>
                        <a:pt x="1" y="55"/>
                        <a:pt x="1" y="5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3" name="Freeform 25">
                  <a:extLst>
                    <a:ext uri="{FF2B5EF4-FFF2-40B4-BE49-F238E27FC236}">
                      <a16:creationId xmlns:a16="http://schemas.microsoft.com/office/drawing/2014/main" id="{48B5139C-76C4-4F86-B394-A2CF85CF726C}"/>
                    </a:ext>
                  </a:extLst>
                </p:cNvPr>
                <p:cNvSpPr/>
                <p:nvPr/>
              </p:nvSpPr>
              <p:spPr bwMode="auto">
                <a:xfrm>
                  <a:off x="5191125" y="1671638"/>
                  <a:ext cx="698500" cy="1457325"/>
                </a:xfrm>
                <a:custGeom>
                  <a:avLst/>
                  <a:gdLst>
                    <a:gd name="T0" fmla="*/ 59 w 60"/>
                    <a:gd name="T1" fmla="*/ 126 h 126"/>
                    <a:gd name="T2" fmla="*/ 58 w 60"/>
                    <a:gd name="T3" fmla="*/ 125 h 126"/>
                    <a:gd name="T4" fmla="*/ 0 w 60"/>
                    <a:gd name="T5" fmla="*/ 2 h 126"/>
                    <a:gd name="T6" fmla="*/ 0 w 60"/>
                    <a:gd name="T7" fmla="*/ 1 h 126"/>
                    <a:gd name="T8" fmla="*/ 1 w 60"/>
                    <a:gd name="T9" fmla="*/ 1 h 126"/>
                    <a:gd name="T10" fmla="*/ 60 w 60"/>
                    <a:gd name="T11" fmla="*/ 124 h 126"/>
                    <a:gd name="T12" fmla="*/ 59 w 60"/>
                    <a:gd name="T13" fmla="*/ 126 h 126"/>
                    <a:gd name="T14" fmla="*/ 59 w 60"/>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126">
                      <a:moveTo>
                        <a:pt x="59" y="126"/>
                      </a:moveTo>
                      <a:cubicBezTo>
                        <a:pt x="59" y="126"/>
                        <a:pt x="58" y="126"/>
                        <a:pt x="58" y="125"/>
                      </a:cubicBezTo>
                      <a:cubicBezTo>
                        <a:pt x="0" y="2"/>
                        <a:pt x="0" y="2"/>
                        <a:pt x="0" y="2"/>
                      </a:cubicBezTo>
                      <a:cubicBezTo>
                        <a:pt x="0" y="1"/>
                        <a:pt x="0" y="1"/>
                        <a:pt x="0" y="1"/>
                      </a:cubicBezTo>
                      <a:cubicBezTo>
                        <a:pt x="1" y="0"/>
                        <a:pt x="1" y="1"/>
                        <a:pt x="1" y="1"/>
                      </a:cubicBezTo>
                      <a:cubicBezTo>
                        <a:pt x="60" y="124"/>
                        <a:pt x="60" y="124"/>
                        <a:pt x="60" y="124"/>
                      </a:cubicBezTo>
                      <a:cubicBezTo>
                        <a:pt x="60" y="125"/>
                        <a:pt x="60" y="125"/>
                        <a:pt x="59" y="126"/>
                      </a:cubicBezTo>
                      <a:cubicBezTo>
                        <a:pt x="59" y="126"/>
                        <a:pt x="59" y="126"/>
                        <a:pt x="59" y="1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4" name="Freeform 26">
                  <a:extLst>
                    <a:ext uri="{FF2B5EF4-FFF2-40B4-BE49-F238E27FC236}">
                      <a16:creationId xmlns:a16="http://schemas.microsoft.com/office/drawing/2014/main" id="{9DFA511E-8EBB-4EAF-B3DF-7DB5759B31D0}"/>
                    </a:ext>
                  </a:extLst>
                </p:cNvPr>
                <p:cNvSpPr/>
                <p:nvPr/>
              </p:nvSpPr>
              <p:spPr bwMode="auto">
                <a:xfrm>
                  <a:off x="5191125" y="1925638"/>
                  <a:ext cx="523875" cy="1816100"/>
                </a:xfrm>
                <a:custGeom>
                  <a:avLst/>
                  <a:gdLst>
                    <a:gd name="T0" fmla="*/ 1 w 45"/>
                    <a:gd name="T1" fmla="*/ 157 h 157"/>
                    <a:gd name="T2" fmla="*/ 0 w 45"/>
                    <a:gd name="T3" fmla="*/ 157 h 157"/>
                    <a:gd name="T4" fmla="*/ 0 w 45"/>
                    <a:gd name="T5" fmla="*/ 156 h 157"/>
                    <a:gd name="T6" fmla="*/ 43 w 45"/>
                    <a:gd name="T7" fmla="*/ 1 h 157"/>
                    <a:gd name="T8" fmla="*/ 44 w 45"/>
                    <a:gd name="T9" fmla="*/ 0 h 157"/>
                    <a:gd name="T10" fmla="*/ 45 w 45"/>
                    <a:gd name="T11" fmla="*/ 1 h 157"/>
                    <a:gd name="T12" fmla="*/ 2 w 45"/>
                    <a:gd name="T13" fmla="*/ 157 h 157"/>
                    <a:gd name="T14" fmla="*/ 1 w 45"/>
                    <a:gd name="T15" fmla="*/ 15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57">
                      <a:moveTo>
                        <a:pt x="1" y="157"/>
                      </a:moveTo>
                      <a:cubicBezTo>
                        <a:pt x="1" y="157"/>
                        <a:pt x="0" y="157"/>
                        <a:pt x="0" y="157"/>
                      </a:cubicBezTo>
                      <a:cubicBezTo>
                        <a:pt x="0" y="157"/>
                        <a:pt x="0" y="157"/>
                        <a:pt x="0" y="156"/>
                      </a:cubicBezTo>
                      <a:cubicBezTo>
                        <a:pt x="43" y="1"/>
                        <a:pt x="43" y="1"/>
                        <a:pt x="43" y="1"/>
                      </a:cubicBezTo>
                      <a:cubicBezTo>
                        <a:pt x="43" y="0"/>
                        <a:pt x="44" y="0"/>
                        <a:pt x="44" y="0"/>
                      </a:cubicBezTo>
                      <a:cubicBezTo>
                        <a:pt x="45" y="0"/>
                        <a:pt x="45" y="1"/>
                        <a:pt x="45" y="1"/>
                      </a:cubicBezTo>
                      <a:cubicBezTo>
                        <a:pt x="2" y="157"/>
                        <a:pt x="2" y="157"/>
                        <a:pt x="2" y="157"/>
                      </a:cubicBezTo>
                      <a:cubicBezTo>
                        <a:pt x="1" y="157"/>
                        <a:pt x="1" y="157"/>
                        <a:pt x="1" y="1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5" name="Freeform 27">
                  <a:extLst>
                    <a:ext uri="{FF2B5EF4-FFF2-40B4-BE49-F238E27FC236}">
                      <a16:creationId xmlns:a16="http://schemas.microsoft.com/office/drawing/2014/main" id="{DAF7C417-9E46-4064-83CC-7458E26357E9}"/>
                    </a:ext>
                  </a:extLst>
                </p:cNvPr>
                <p:cNvSpPr>
                  <a:spLocks noEditPoints="1"/>
                </p:cNvSpPr>
                <p:nvPr/>
              </p:nvSpPr>
              <p:spPr bwMode="auto">
                <a:xfrm>
                  <a:off x="4424363" y="1649412"/>
                  <a:ext cx="1558925" cy="2127251"/>
                </a:xfrm>
                <a:custGeom>
                  <a:avLst/>
                  <a:gdLst>
                    <a:gd name="T0" fmla="*/ 67 w 134"/>
                    <a:gd name="T1" fmla="*/ 184 h 184"/>
                    <a:gd name="T2" fmla="*/ 36 w 134"/>
                    <a:gd name="T3" fmla="*/ 175 h 184"/>
                    <a:gd name="T4" fmla="*/ 16 w 134"/>
                    <a:gd name="T5" fmla="*/ 153 h 184"/>
                    <a:gd name="T6" fmla="*/ 4 w 134"/>
                    <a:gd name="T7" fmla="*/ 124 h 184"/>
                    <a:gd name="T8" fmla="*/ 0 w 134"/>
                    <a:gd name="T9" fmla="*/ 91 h 184"/>
                    <a:gd name="T10" fmla="*/ 4 w 134"/>
                    <a:gd name="T11" fmla="*/ 58 h 184"/>
                    <a:gd name="T12" fmla="*/ 16 w 134"/>
                    <a:gd name="T13" fmla="*/ 29 h 184"/>
                    <a:gd name="T14" fmla="*/ 37 w 134"/>
                    <a:gd name="T15" fmla="*/ 8 h 184"/>
                    <a:gd name="T16" fmla="*/ 67 w 134"/>
                    <a:gd name="T17" fmla="*/ 0 h 184"/>
                    <a:gd name="T18" fmla="*/ 96 w 134"/>
                    <a:gd name="T19" fmla="*/ 8 h 184"/>
                    <a:gd name="T20" fmla="*/ 117 w 134"/>
                    <a:gd name="T21" fmla="*/ 29 h 184"/>
                    <a:gd name="T22" fmla="*/ 130 w 134"/>
                    <a:gd name="T23" fmla="*/ 58 h 184"/>
                    <a:gd name="T24" fmla="*/ 134 w 134"/>
                    <a:gd name="T25" fmla="*/ 91 h 184"/>
                    <a:gd name="T26" fmla="*/ 130 w 134"/>
                    <a:gd name="T27" fmla="*/ 124 h 184"/>
                    <a:gd name="T28" fmla="*/ 118 w 134"/>
                    <a:gd name="T29" fmla="*/ 153 h 184"/>
                    <a:gd name="T30" fmla="*/ 97 w 134"/>
                    <a:gd name="T31" fmla="*/ 175 h 184"/>
                    <a:gd name="T32" fmla="*/ 67 w 134"/>
                    <a:gd name="T33" fmla="*/ 184 h 184"/>
                    <a:gd name="T34" fmla="*/ 67 w 134"/>
                    <a:gd name="T35" fmla="*/ 7 h 184"/>
                    <a:gd name="T36" fmla="*/ 41 w 134"/>
                    <a:gd name="T37" fmla="*/ 14 h 184"/>
                    <a:gd name="T38" fmla="*/ 22 w 134"/>
                    <a:gd name="T39" fmla="*/ 33 h 184"/>
                    <a:gd name="T40" fmla="*/ 11 w 134"/>
                    <a:gd name="T41" fmla="*/ 60 h 184"/>
                    <a:gd name="T42" fmla="*/ 7 w 134"/>
                    <a:gd name="T43" fmla="*/ 91 h 184"/>
                    <a:gd name="T44" fmla="*/ 11 w 134"/>
                    <a:gd name="T45" fmla="*/ 122 h 184"/>
                    <a:gd name="T46" fmla="*/ 22 w 134"/>
                    <a:gd name="T47" fmla="*/ 150 h 184"/>
                    <a:gd name="T48" fmla="*/ 41 w 134"/>
                    <a:gd name="T49" fmla="*/ 169 h 184"/>
                    <a:gd name="T50" fmla="*/ 67 w 134"/>
                    <a:gd name="T51" fmla="*/ 177 h 184"/>
                    <a:gd name="T52" fmla="*/ 93 w 134"/>
                    <a:gd name="T53" fmla="*/ 169 h 184"/>
                    <a:gd name="T54" fmla="*/ 111 w 134"/>
                    <a:gd name="T55" fmla="*/ 150 h 184"/>
                    <a:gd name="T56" fmla="*/ 123 w 134"/>
                    <a:gd name="T57" fmla="*/ 122 h 184"/>
                    <a:gd name="T58" fmla="*/ 126 w 134"/>
                    <a:gd name="T59" fmla="*/ 91 h 184"/>
                    <a:gd name="T60" fmla="*/ 123 w 134"/>
                    <a:gd name="T61" fmla="*/ 60 h 184"/>
                    <a:gd name="T62" fmla="*/ 111 w 134"/>
                    <a:gd name="T63" fmla="*/ 33 h 184"/>
                    <a:gd name="T64" fmla="*/ 92 w 134"/>
                    <a:gd name="T65" fmla="*/ 14 h 184"/>
                    <a:gd name="T66" fmla="*/ 67 w 134"/>
                    <a:gd name="T67"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 h="184">
                      <a:moveTo>
                        <a:pt x="67" y="184"/>
                      </a:moveTo>
                      <a:cubicBezTo>
                        <a:pt x="55" y="184"/>
                        <a:pt x="45" y="181"/>
                        <a:pt x="36" y="175"/>
                      </a:cubicBezTo>
                      <a:cubicBezTo>
                        <a:pt x="28" y="170"/>
                        <a:pt x="21" y="162"/>
                        <a:pt x="16" y="153"/>
                      </a:cubicBezTo>
                      <a:cubicBezTo>
                        <a:pt x="10" y="145"/>
                        <a:pt x="6" y="135"/>
                        <a:pt x="4" y="124"/>
                      </a:cubicBezTo>
                      <a:cubicBezTo>
                        <a:pt x="1" y="113"/>
                        <a:pt x="0" y="102"/>
                        <a:pt x="0" y="91"/>
                      </a:cubicBezTo>
                      <a:cubicBezTo>
                        <a:pt x="0" y="80"/>
                        <a:pt x="1" y="69"/>
                        <a:pt x="4" y="58"/>
                      </a:cubicBezTo>
                      <a:cubicBezTo>
                        <a:pt x="6" y="48"/>
                        <a:pt x="10" y="38"/>
                        <a:pt x="16" y="29"/>
                      </a:cubicBezTo>
                      <a:cubicBezTo>
                        <a:pt x="21" y="20"/>
                        <a:pt x="29" y="13"/>
                        <a:pt x="37" y="8"/>
                      </a:cubicBezTo>
                      <a:cubicBezTo>
                        <a:pt x="45" y="2"/>
                        <a:pt x="55" y="0"/>
                        <a:pt x="67" y="0"/>
                      </a:cubicBezTo>
                      <a:cubicBezTo>
                        <a:pt x="78" y="0"/>
                        <a:pt x="88" y="2"/>
                        <a:pt x="96" y="8"/>
                      </a:cubicBezTo>
                      <a:cubicBezTo>
                        <a:pt x="105" y="13"/>
                        <a:pt x="112" y="20"/>
                        <a:pt x="117" y="29"/>
                      </a:cubicBezTo>
                      <a:cubicBezTo>
                        <a:pt x="123" y="38"/>
                        <a:pt x="127" y="48"/>
                        <a:pt x="130" y="58"/>
                      </a:cubicBezTo>
                      <a:cubicBezTo>
                        <a:pt x="132" y="69"/>
                        <a:pt x="134" y="80"/>
                        <a:pt x="134" y="91"/>
                      </a:cubicBezTo>
                      <a:cubicBezTo>
                        <a:pt x="134" y="102"/>
                        <a:pt x="132" y="113"/>
                        <a:pt x="130" y="124"/>
                      </a:cubicBezTo>
                      <a:cubicBezTo>
                        <a:pt x="127" y="135"/>
                        <a:pt x="123" y="145"/>
                        <a:pt x="118" y="153"/>
                      </a:cubicBezTo>
                      <a:cubicBezTo>
                        <a:pt x="112" y="162"/>
                        <a:pt x="105" y="170"/>
                        <a:pt x="97" y="175"/>
                      </a:cubicBezTo>
                      <a:cubicBezTo>
                        <a:pt x="88" y="181"/>
                        <a:pt x="78" y="184"/>
                        <a:pt x="67" y="184"/>
                      </a:cubicBezTo>
                      <a:close/>
                      <a:moveTo>
                        <a:pt x="67" y="7"/>
                      </a:moveTo>
                      <a:cubicBezTo>
                        <a:pt x="57" y="7"/>
                        <a:pt x="48" y="9"/>
                        <a:pt x="41" y="14"/>
                      </a:cubicBezTo>
                      <a:cubicBezTo>
                        <a:pt x="33" y="19"/>
                        <a:pt x="27" y="25"/>
                        <a:pt x="22" y="33"/>
                      </a:cubicBezTo>
                      <a:cubicBezTo>
                        <a:pt x="17" y="41"/>
                        <a:pt x="13" y="50"/>
                        <a:pt x="11" y="60"/>
                      </a:cubicBezTo>
                      <a:cubicBezTo>
                        <a:pt x="8" y="70"/>
                        <a:pt x="7" y="81"/>
                        <a:pt x="7" y="91"/>
                      </a:cubicBezTo>
                      <a:cubicBezTo>
                        <a:pt x="7" y="101"/>
                        <a:pt x="8" y="112"/>
                        <a:pt x="11" y="122"/>
                      </a:cubicBezTo>
                      <a:cubicBezTo>
                        <a:pt x="13" y="132"/>
                        <a:pt x="17" y="141"/>
                        <a:pt x="22" y="150"/>
                      </a:cubicBezTo>
                      <a:cubicBezTo>
                        <a:pt x="27" y="158"/>
                        <a:pt x="33" y="164"/>
                        <a:pt x="41" y="169"/>
                      </a:cubicBezTo>
                      <a:cubicBezTo>
                        <a:pt x="48" y="174"/>
                        <a:pt x="57" y="177"/>
                        <a:pt x="67" y="177"/>
                      </a:cubicBezTo>
                      <a:cubicBezTo>
                        <a:pt x="76" y="177"/>
                        <a:pt x="85" y="174"/>
                        <a:pt x="93" y="169"/>
                      </a:cubicBezTo>
                      <a:cubicBezTo>
                        <a:pt x="100" y="164"/>
                        <a:pt x="106" y="158"/>
                        <a:pt x="111" y="150"/>
                      </a:cubicBezTo>
                      <a:cubicBezTo>
                        <a:pt x="116" y="141"/>
                        <a:pt x="120" y="132"/>
                        <a:pt x="123" y="122"/>
                      </a:cubicBezTo>
                      <a:cubicBezTo>
                        <a:pt x="125" y="112"/>
                        <a:pt x="126" y="101"/>
                        <a:pt x="126" y="91"/>
                      </a:cubicBezTo>
                      <a:cubicBezTo>
                        <a:pt x="126" y="81"/>
                        <a:pt x="125" y="70"/>
                        <a:pt x="123" y="60"/>
                      </a:cubicBezTo>
                      <a:cubicBezTo>
                        <a:pt x="120" y="50"/>
                        <a:pt x="116" y="41"/>
                        <a:pt x="111" y="33"/>
                      </a:cubicBezTo>
                      <a:cubicBezTo>
                        <a:pt x="106" y="25"/>
                        <a:pt x="100" y="19"/>
                        <a:pt x="92" y="14"/>
                      </a:cubicBezTo>
                      <a:cubicBezTo>
                        <a:pt x="85" y="9"/>
                        <a:pt x="77" y="7"/>
                        <a:pt x="67"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6" name="Oval 28">
                  <a:extLst>
                    <a:ext uri="{FF2B5EF4-FFF2-40B4-BE49-F238E27FC236}">
                      <a16:creationId xmlns:a16="http://schemas.microsoft.com/office/drawing/2014/main" id="{DA422624-4BB1-4FFD-9317-F6F7BEA0E071}"/>
                    </a:ext>
                  </a:extLst>
                </p:cNvPr>
                <p:cNvSpPr>
                  <a:spLocks noChangeArrowheads="1"/>
                </p:cNvSpPr>
                <p:nvPr/>
              </p:nvSpPr>
              <p:spPr bwMode="auto">
                <a:xfrm>
                  <a:off x="5145088" y="2389188"/>
                  <a:ext cx="115887"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7" name="Oval 29">
                  <a:extLst>
                    <a:ext uri="{FF2B5EF4-FFF2-40B4-BE49-F238E27FC236}">
                      <a16:creationId xmlns:a16="http://schemas.microsoft.com/office/drawing/2014/main" id="{E83C2AF8-CA24-4B22-AE9A-7189D4BD9AC2}"/>
                    </a:ext>
                  </a:extLst>
                </p:cNvPr>
                <p:cNvSpPr>
                  <a:spLocks noChangeArrowheads="1"/>
                </p:cNvSpPr>
                <p:nvPr/>
              </p:nvSpPr>
              <p:spPr bwMode="auto">
                <a:xfrm>
                  <a:off x="5505450" y="2389188"/>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8" name="Oval 30">
                  <a:extLst>
                    <a:ext uri="{FF2B5EF4-FFF2-40B4-BE49-F238E27FC236}">
                      <a16:creationId xmlns:a16="http://schemas.microsoft.com/office/drawing/2014/main" id="{B42255D6-846F-4899-8E4D-713878BE0ED9}"/>
                    </a:ext>
                  </a:extLst>
                </p:cNvPr>
                <p:cNvSpPr>
                  <a:spLocks noChangeArrowheads="1"/>
                </p:cNvSpPr>
                <p:nvPr/>
              </p:nvSpPr>
              <p:spPr bwMode="auto">
                <a:xfrm>
                  <a:off x="5424488" y="2667000"/>
                  <a:ext cx="115887"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9" name="Oval 31">
                  <a:extLst>
                    <a:ext uri="{FF2B5EF4-FFF2-40B4-BE49-F238E27FC236}">
                      <a16:creationId xmlns:a16="http://schemas.microsoft.com/office/drawing/2014/main" id="{7413A8CA-FD20-4185-804B-738030E8155C}"/>
                    </a:ext>
                  </a:extLst>
                </p:cNvPr>
                <p:cNvSpPr>
                  <a:spLocks noChangeArrowheads="1"/>
                </p:cNvSpPr>
                <p:nvPr/>
              </p:nvSpPr>
              <p:spPr bwMode="auto">
                <a:xfrm>
                  <a:off x="4876800" y="3198813"/>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0" name="Oval 32">
                  <a:extLst>
                    <a:ext uri="{FF2B5EF4-FFF2-40B4-BE49-F238E27FC236}">
                      <a16:creationId xmlns:a16="http://schemas.microsoft.com/office/drawing/2014/main" id="{13910552-2C3A-4C6C-8EA0-75EB2CE23E87}"/>
                    </a:ext>
                  </a:extLst>
                </p:cNvPr>
                <p:cNvSpPr>
                  <a:spLocks noChangeArrowheads="1"/>
                </p:cNvSpPr>
                <p:nvPr/>
              </p:nvSpPr>
              <p:spPr bwMode="auto">
                <a:xfrm>
                  <a:off x="5481638" y="3371850"/>
                  <a:ext cx="117475"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1" name="Oval 33">
                  <a:extLst>
                    <a:ext uri="{FF2B5EF4-FFF2-40B4-BE49-F238E27FC236}">
                      <a16:creationId xmlns:a16="http://schemas.microsoft.com/office/drawing/2014/main" id="{55BEB902-0787-49B2-B72A-31FBCF864D71}"/>
                    </a:ext>
                  </a:extLst>
                </p:cNvPr>
                <p:cNvSpPr>
                  <a:spLocks noChangeArrowheads="1"/>
                </p:cNvSpPr>
                <p:nvPr/>
              </p:nvSpPr>
              <p:spPr bwMode="auto">
                <a:xfrm>
                  <a:off x="4819650" y="2076450"/>
                  <a:ext cx="115887"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90" name="组合 189">
                <a:extLst>
                  <a:ext uri="{FF2B5EF4-FFF2-40B4-BE49-F238E27FC236}">
                    <a16:creationId xmlns:a16="http://schemas.microsoft.com/office/drawing/2014/main" id="{9EA8F2F2-37EF-49AA-B3EF-3C9559D7B6BE}"/>
                  </a:ext>
                </a:extLst>
              </p:cNvPr>
              <p:cNvGrpSpPr/>
              <p:nvPr/>
            </p:nvGrpSpPr>
            <p:grpSpPr>
              <a:xfrm>
                <a:off x="6497901" y="1307869"/>
                <a:ext cx="841375" cy="2081213"/>
                <a:chOff x="6510338" y="1671638"/>
                <a:chExt cx="841375" cy="2081213"/>
              </a:xfrm>
            </p:grpSpPr>
            <p:sp>
              <p:nvSpPr>
                <p:cNvPr id="191" name="Freeform 37">
                  <a:extLst>
                    <a:ext uri="{FF2B5EF4-FFF2-40B4-BE49-F238E27FC236}">
                      <a16:creationId xmlns:a16="http://schemas.microsoft.com/office/drawing/2014/main" id="{9594DE8C-1AFC-4434-A9B9-8E7BA703F644}"/>
                    </a:ext>
                  </a:extLst>
                </p:cNvPr>
                <p:cNvSpPr/>
                <p:nvPr/>
              </p:nvSpPr>
              <p:spPr bwMode="auto">
                <a:xfrm>
                  <a:off x="7280276" y="1706563"/>
                  <a:ext cx="23813" cy="2011363"/>
                </a:xfrm>
                <a:custGeom>
                  <a:avLst/>
                  <a:gdLst>
                    <a:gd name="T0" fmla="*/ 1 w 2"/>
                    <a:gd name="T1" fmla="*/ 174 h 174"/>
                    <a:gd name="T2" fmla="*/ 0 w 2"/>
                    <a:gd name="T3" fmla="*/ 173 h 174"/>
                    <a:gd name="T4" fmla="*/ 0 w 2"/>
                    <a:gd name="T5" fmla="*/ 1 h 174"/>
                    <a:gd name="T6" fmla="*/ 1 w 2"/>
                    <a:gd name="T7" fmla="*/ 0 h 174"/>
                    <a:gd name="T8" fmla="*/ 2 w 2"/>
                    <a:gd name="T9" fmla="*/ 1 h 174"/>
                    <a:gd name="T10" fmla="*/ 2 w 2"/>
                    <a:gd name="T11" fmla="*/ 173 h 174"/>
                    <a:gd name="T12" fmla="*/ 1 w 2"/>
                    <a:gd name="T13" fmla="*/ 174 h 174"/>
                  </a:gdLst>
                  <a:ahLst/>
                  <a:cxnLst>
                    <a:cxn ang="0">
                      <a:pos x="T0" y="T1"/>
                    </a:cxn>
                    <a:cxn ang="0">
                      <a:pos x="T2" y="T3"/>
                    </a:cxn>
                    <a:cxn ang="0">
                      <a:pos x="T4" y="T5"/>
                    </a:cxn>
                    <a:cxn ang="0">
                      <a:pos x="T6" y="T7"/>
                    </a:cxn>
                    <a:cxn ang="0">
                      <a:pos x="T8" y="T9"/>
                    </a:cxn>
                    <a:cxn ang="0">
                      <a:pos x="T10" y="T11"/>
                    </a:cxn>
                    <a:cxn ang="0">
                      <a:pos x="T12" y="T13"/>
                    </a:cxn>
                  </a:cxnLst>
                  <a:rect l="0" t="0" r="r" b="b"/>
                  <a:pathLst>
                    <a:path w="2" h="174">
                      <a:moveTo>
                        <a:pt x="1" y="174"/>
                      </a:moveTo>
                      <a:cubicBezTo>
                        <a:pt x="0" y="174"/>
                        <a:pt x="0" y="174"/>
                        <a:pt x="0" y="173"/>
                      </a:cubicBezTo>
                      <a:cubicBezTo>
                        <a:pt x="0" y="1"/>
                        <a:pt x="0" y="1"/>
                        <a:pt x="0" y="1"/>
                      </a:cubicBezTo>
                      <a:cubicBezTo>
                        <a:pt x="0" y="0"/>
                        <a:pt x="0" y="0"/>
                        <a:pt x="1" y="0"/>
                      </a:cubicBezTo>
                      <a:cubicBezTo>
                        <a:pt x="1" y="0"/>
                        <a:pt x="2" y="0"/>
                        <a:pt x="2" y="1"/>
                      </a:cubicBezTo>
                      <a:cubicBezTo>
                        <a:pt x="2" y="173"/>
                        <a:pt x="2" y="173"/>
                        <a:pt x="2" y="173"/>
                      </a:cubicBezTo>
                      <a:cubicBezTo>
                        <a:pt x="2"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2" name="Freeform 38">
                  <a:extLst>
                    <a:ext uri="{FF2B5EF4-FFF2-40B4-BE49-F238E27FC236}">
                      <a16:creationId xmlns:a16="http://schemas.microsoft.com/office/drawing/2014/main" id="{4A5316A5-A7A8-4D13-8CBA-EB4A88C9E4C5}"/>
                    </a:ext>
                  </a:extLst>
                </p:cNvPr>
                <p:cNvSpPr/>
                <p:nvPr/>
              </p:nvSpPr>
              <p:spPr bwMode="auto">
                <a:xfrm>
                  <a:off x="6900863" y="1706563"/>
                  <a:ext cx="403225" cy="369888"/>
                </a:xfrm>
                <a:custGeom>
                  <a:avLst/>
                  <a:gdLst>
                    <a:gd name="T0" fmla="*/ 1 w 34"/>
                    <a:gd name="T1" fmla="*/ 32 h 32"/>
                    <a:gd name="T2" fmla="*/ 0 w 34"/>
                    <a:gd name="T3" fmla="*/ 32 h 32"/>
                    <a:gd name="T4" fmla="*/ 0 w 34"/>
                    <a:gd name="T5" fmla="*/ 31 h 32"/>
                    <a:gd name="T6" fmla="*/ 32 w 34"/>
                    <a:gd name="T7" fmla="*/ 0 h 32"/>
                    <a:gd name="T8" fmla="*/ 33 w 34"/>
                    <a:gd name="T9" fmla="*/ 0 h 32"/>
                    <a:gd name="T10" fmla="*/ 33 w 34"/>
                    <a:gd name="T11" fmla="*/ 2 h 32"/>
                    <a:gd name="T12" fmla="*/ 1 w 34"/>
                    <a:gd name="T13" fmla="*/ 32 h 32"/>
                    <a:gd name="T14" fmla="*/ 1 w 34"/>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2">
                      <a:moveTo>
                        <a:pt x="1" y="32"/>
                      </a:moveTo>
                      <a:cubicBezTo>
                        <a:pt x="0" y="32"/>
                        <a:pt x="0" y="32"/>
                        <a:pt x="0" y="32"/>
                      </a:cubicBezTo>
                      <a:cubicBezTo>
                        <a:pt x="0" y="32"/>
                        <a:pt x="0" y="31"/>
                        <a:pt x="0" y="31"/>
                      </a:cubicBezTo>
                      <a:cubicBezTo>
                        <a:pt x="32" y="0"/>
                        <a:pt x="32" y="0"/>
                        <a:pt x="32" y="0"/>
                      </a:cubicBezTo>
                      <a:cubicBezTo>
                        <a:pt x="32" y="0"/>
                        <a:pt x="33" y="0"/>
                        <a:pt x="33" y="0"/>
                      </a:cubicBezTo>
                      <a:cubicBezTo>
                        <a:pt x="34" y="1"/>
                        <a:pt x="34" y="1"/>
                        <a:pt x="33" y="2"/>
                      </a:cubicBezTo>
                      <a:cubicBezTo>
                        <a:pt x="1" y="32"/>
                        <a:pt x="1" y="32"/>
                        <a:pt x="1" y="32"/>
                      </a:cubicBezTo>
                      <a:cubicBezTo>
                        <a:pt x="1" y="32"/>
                        <a:pt x="1" y="32"/>
                        <a:pt x="1"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3" name="Freeform 39">
                  <a:extLst>
                    <a:ext uri="{FF2B5EF4-FFF2-40B4-BE49-F238E27FC236}">
                      <a16:creationId xmlns:a16="http://schemas.microsoft.com/office/drawing/2014/main" id="{C1E4E327-BEAA-4974-897A-2B8FE8303E3E}"/>
                    </a:ext>
                  </a:extLst>
                </p:cNvPr>
                <p:cNvSpPr/>
                <p:nvPr/>
              </p:nvSpPr>
              <p:spPr bwMode="auto">
                <a:xfrm>
                  <a:off x="6534151" y="1706563"/>
                  <a:ext cx="390525" cy="369888"/>
                </a:xfrm>
                <a:custGeom>
                  <a:avLst/>
                  <a:gdLst>
                    <a:gd name="T0" fmla="*/ 32 w 33"/>
                    <a:gd name="T1" fmla="*/ 32 h 32"/>
                    <a:gd name="T2" fmla="*/ 31 w 33"/>
                    <a:gd name="T3" fmla="*/ 32 h 32"/>
                    <a:gd name="T4" fmla="*/ 1 w 33"/>
                    <a:gd name="T5" fmla="*/ 2 h 32"/>
                    <a:gd name="T6" fmla="*/ 1 w 33"/>
                    <a:gd name="T7" fmla="*/ 0 h 32"/>
                    <a:gd name="T8" fmla="*/ 2 w 33"/>
                    <a:gd name="T9" fmla="*/ 0 h 32"/>
                    <a:gd name="T10" fmla="*/ 32 w 33"/>
                    <a:gd name="T11" fmla="*/ 31 h 32"/>
                    <a:gd name="T12" fmla="*/ 32 w 33"/>
                    <a:gd name="T13" fmla="*/ 32 h 32"/>
                    <a:gd name="T14" fmla="*/ 32 w 33"/>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32">
                      <a:moveTo>
                        <a:pt x="32" y="32"/>
                      </a:moveTo>
                      <a:cubicBezTo>
                        <a:pt x="31" y="32"/>
                        <a:pt x="31" y="32"/>
                        <a:pt x="31" y="32"/>
                      </a:cubicBezTo>
                      <a:cubicBezTo>
                        <a:pt x="1" y="2"/>
                        <a:pt x="1" y="2"/>
                        <a:pt x="1" y="2"/>
                      </a:cubicBezTo>
                      <a:cubicBezTo>
                        <a:pt x="0" y="1"/>
                        <a:pt x="0" y="1"/>
                        <a:pt x="1" y="0"/>
                      </a:cubicBezTo>
                      <a:cubicBezTo>
                        <a:pt x="1" y="0"/>
                        <a:pt x="2" y="0"/>
                        <a:pt x="2" y="0"/>
                      </a:cubicBezTo>
                      <a:cubicBezTo>
                        <a:pt x="32" y="31"/>
                        <a:pt x="32" y="31"/>
                        <a:pt x="32" y="31"/>
                      </a:cubicBezTo>
                      <a:cubicBezTo>
                        <a:pt x="33" y="31"/>
                        <a:pt x="33" y="32"/>
                        <a:pt x="32" y="32"/>
                      </a:cubicBezTo>
                      <a:cubicBezTo>
                        <a:pt x="32" y="32"/>
                        <a:pt x="32" y="32"/>
                        <a:pt x="32"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4" name="Freeform 40">
                  <a:extLst>
                    <a:ext uri="{FF2B5EF4-FFF2-40B4-BE49-F238E27FC236}">
                      <a16:creationId xmlns:a16="http://schemas.microsoft.com/office/drawing/2014/main" id="{5F1E00E0-9107-4094-93CE-CC0472761D86}"/>
                    </a:ext>
                  </a:extLst>
                </p:cNvPr>
                <p:cNvSpPr/>
                <p:nvPr/>
              </p:nvSpPr>
              <p:spPr bwMode="auto">
                <a:xfrm>
                  <a:off x="6900863" y="1706563"/>
                  <a:ext cx="403225" cy="2011363"/>
                </a:xfrm>
                <a:custGeom>
                  <a:avLst/>
                  <a:gdLst>
                    <a:gd name="T0" fmla="*/ 1 w 34"/>
                    <a:gd name="T1" fmla="*/ 174 h 174"/>
                    <a:gd name="T2" fmla="*/ 0 w 34"/>
                    <a:gd name="T3" fmla="*/ 174 h 174"/>
                    <a:gd name="T4" fmla="*/ 0 w 34"/>
                    <a:gd name="T5" fmla="*/ 173 h 174"/>
                    <a:gd name="T6" fmla="*/ 32 w 34"/>
                    <a:gd name="T7" fmla="*/ 1 h 174"/>
                    <a:gd name="T8" fmla="*/ 33 w 34"/>
                    <a:gd name="T9" fmla="*/ 0 h 174"/>
                    <a:gd name="T10" fmla="*/ 34 w 34"/>
                    <a:gd name="T11" fmla="*/ 1 h 174"/>
                    <a:gd name="T12" fmla="*/ 1 w 34"/>
                    <a:gd name="T13" fmla="*/ 173 h 174"/>
                    <a:gd name="T14" fmla="*/ 1 w 34"/>
                    <a:gd name="T15" fmla="*/ 174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74">
                      <a:moveTo>
                        <a:pt x="1" y="174"/>
                      </a:moveTo>
                      <a:cubicBezTo>
                        <a:pt x="0" y="174"/>
                        <a:pt x="0" y="174"/>
                        <a:pt x="0" y="174"/>
                      </a:cubicBezTo>
                      <a:cubicBezTo>
                        <a:pt x="0" y="174"/>
                        <a:pt x="0" y="173"/>
                        <a:pt x="0" y="173"/>
                      </a:cubicBezTo>
                      <a:cubicBezTo>
                        <a:pt x="32" y="1"/>
                        <a:pt x="32" y="1"/>
                        <a:pt x="32" y="1"/>
                      </a:cubicBezTo>
                      <a:cubicBezTo>
                        <a:pt x="32" y="0"/>
                        <a:pt x="32" y="0"/>
                        <a:pt x="33" y="0"/>
                      </a:cubicBezTo>
                      <a:cubicBezTo>
                        <a:pt x="33" y="0"/>
                        <a:pt x="34" y="1"/>
                        <a:pt x="34" y="1"/>
                      </a:cubicBezTo>
                      <a:cubicBezTo>
                        <a:pt x="1" y="173"/>
                        <a:pt x="1" y="173"/>
                        <a:pt x="1" y="173"/>
                      </a:cubicBezTo>
                      <a:cubicBezTo>
                        <a:pt x="1" y="174"/>
                        <a:pt x="1" y="174"/>
                        <a:pt x="1" y="17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5" name="Freeform 41">
                  <a:extLst>
                    <a:ext uri="{FF2B5EF4-FFF2-40B4-BE49-F238E27FC236}">
                      <a16:creationId xmlns:a16="http://schemas.microsoft.com/office/drawing/2014/main" id="{CC3677DC-F64D-4366-8DAA-06F24202ED22}"/>
                    </a:ext>
                  </a:extLst>
                </p:cNvPr>
                <p:cNvSpPr/>
                <p:nvPr/>
              </p:nvSpPr>
              <p:spPr bwMode="auto">
                <a:xfrm>
                  <a:off x="6900863" y="2065338"/>
                  <a:ext cx="403225" cy="1652588"/>
                </a:xfrm>
                <a:custGeom>
                  <a:avLst/>
                  <a:gdLst>
                    <a:gd name="T0" fmla="*/ 33 w 34"/>
                    <a:gd name="T1" fmla="*/ 143 h 143"/>
                    <a:gd name="T2" fmla="*/ 32 w 34"/>
                    <a:gd name="T3" fmla="*/ 142 h 143"/>
                    <a:gd name="T4" fmla="*/ 0 w 34"/>
                    <a:gd name="T5" fmla="*/ 1 h 143"/>
                    <a:gd name="T6" fmla="*/ 0 w 34"/>
                    <a:gd name="T7" fmla="*/ 0 h 143"/>
                    <a:gd name="T8" fmla="*/ 1 w 34"/>
                    <a:gd name="T9" fmla="*/ 0 h 143"/>
                    <a:gd name="T10" fmla="*/ 34 w 34"/>
                    <a:gd name="T11" fmla="*/ 142 h 143"/>
                    <a:gd name="T12" fmla="*/ 33 w 34"/>
                    <a:gd name="T13" fmla="*/ 143 h 143"/>
                    <a:gd name="T14" fmla="*/ 33 w 34"/>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43">
                      <a:moveTo>
                        <a:pt x="33" y="143"/>
                      </a:moveTo>
                      <a:cubicBezTo>
                        <a:pt x="32" y="143"/>
                        <a:pt x="32" y="143"/>
                        <a:pt x="32" y="142"/>
                      </a:cubicBezTo>
                      <a:cubicBezTo>
                        <a:pt x="0" y="1"/>
                        <a:pt x="0" y="1"/>
                        <a:pt x="0" y="1"/>
                      </a:cubicBezTo>
                      <a:cubicBezTo>
                        <a:pt x="0" y="0"/>
                        <a:pt x="0" y="0"/>
                        <a:pt x="0" y="0"/>
                      </a:cubicBezTo>
                      <a:cubicBezTo>
                        <a:pt x="1" y="0"/>
                        <a:pt x="1" y="0"/>
                        <a:pt x="1" y="0"/>
                      </a:cubicBezTo>
                      <a:cubicBezTo>
                        <a:pt x="34" y="142"/>
                        <a:pt x="34" y="142"/>
                        <a:pt x="34" y="142"/>
                      </a:cubicBezTo>
                      <a:cubicBezTo>
                        <a:pt x="34" y="142"/>
                        <a:pt x="33" y="143"/>
                        <a:pt x="33" y="143"/>
                      </a:cubicBezTo>
                      <a:cubicBezTo>
                        <a:pt x="33" y="143"/>
                        <a:pt x="33" y="143"/>
                        <a:pt x="33" y="1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6" name="Freeform 42">
                  <a:extLst>
                    <a:ext uri="{FF2B5EF4-FFF2-40B4-BE49-F238E27FC236}">
                      <a16:creationId xmlns:a16="http://schemas.microsoft.com/office/drawing/2014/main" id="{05F7079C-CCB5-4911-A05E-0663B0B0585E}"/>
                    </a:ext>
                  </a:extLst>
                </p:cNvPr>
                <p:cNvSpPr/>
                <p:nvPr/>
              </p:nvSpPr>
              <p:spPr bwMode="auto">
                <a:xfrm>
                  <a:off x="6510338" y="1671638"/>
                  <a:ext cx="817563" cy="2081213"/>
                </a:xfrm>
                <a:custGeom>
                  <a:avLst/>
                  <a:gdLst>
                    <a:gd name="T0" fmla="*/ 66 w 69"/>
                    <a:gd name="T1" fmla="*/ 180 h 180"/>
                    <a:gd name="T2" fmla="*/ 34 w 69"/>
                    <a:gd name="T3" fmla="*/ 180 h 180"/>
                    <a:gd name="T4" fmla="*/ 30 w 69"/>
                    <a:gd name="T5" fmla="*/ 176 h 180"/>
                    <a:gd name="T6" fmla="*/ 30 w 69"/>
                    <a:gd name="T7" fmla="*/ 38 h 180"/>
                    <a:gd name="T8" fmla="*/ 3 w 69"/>
                    <a:gd name="T9" fmla="*/ 38 h 180"/>
                    <a:gd name="T10" fmla="*/ 0 w 69"/>
                    <a:gd name="T11" fmla="*/ 35 h 180"/>
                    <a:gd name="T12" fmla="*/ 0 w 69"/>
                    <a:gd name="T13" fmla="*/ 4 h 180"/>
                    <a:gd name="T14" fmla="*/ 3 w 69"/>
                    <a:gd name="T15" fmla="*/ 0 h 180"/>
                    <a:gd name="T16" fmla="*/ 66 w 69"/>
                    <a:gd name="T17" fmla="*/ 0 h 180"/>
                    <a:gd name="T18" fmla="*/ 69 w 69"/>
                    <a:gd name="T19" fmla="*/ 4 h 180"/>
                    <a:gd name="T20" fmla="*/ 66 w 69"/>
                    <a:gd name="T21" fmla="*/ 8 h 180"/>
                    <a:gd name="T22" fmla="*/ 7 w 69"/>
                    <a:gd name="T23" fmla="*/ 8 h 180"/>
                    <a:gd name="T24" fmla="*/ 7 w 69"/>
                    <a:gd name="T25" fmla="*/ 31 h 180"/>
                    <a:gd name="T26" fmla="*/ 34 w 69"/>
                    <a:gd name="T27" fmla="*/ 31 h 180"/>
                    <a:gd name="T28" fmla="*/ 37 w 69"/>
                    <a:gd name="T29" fmla="*/ 35 h 180"/>
                    <a:gd name="T30" fmla="*/ 37 w 69"/>
                    <a:gd name="T31" fmla="*/ 172 h 180"/>
                    <a:gd name="T32" fmla="*/ 66 w 69"/>
                    <a:gd name="T33" fmla="*/ 172 h 180"/>
                    <a:gd name="T34" fmla="*/ 69 w 69"/>
                    <a:gd name="T35" fmla="*/ 176 h 180"/>
                    <a:gd name="T36" fmla="*/ 66 w 69"/>
                    <a:gd name="T37"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180">
                      <a:moveTo>
                        <a:pt x="66" y="180"/>
                      </a:moveTo>
                      <a:cubicBezTo>
                        <a:pt x="34" y="180"/>
                        <a:pt x="34" y="180"/>
                        <a:pt x="34" y="180"/>
                      </a:cubicBezTo>
                      <a:cubicBezTo>
                        <a:pt x="32" y="180"/>
                        <a:pt x="30" y="178"/>
                        <a:pt x="30" y="176"/>
                      </a:cubicBezTo>
                      <a:cubicBezTo>
                        <a:pt x="30" y="38"/>
                        <a:pt x="30" y="38"/>
                        <a:pt x="30" y="38"/>
                      </a:cubicBezTo>
                      <a:cubicBezTo>
                        <a:pt x="3" y="38"/>
                        <a:pt x="3" y="38"/>
                        <a:pt x="3" y="38"/>
                      </a:cubicBezTo>
                      <a:cubicBezTo>
                        <a:pt x="1" y="38"/>
                        <a:pt x="0" y="37"/>
                        <a:pt x="0" y="35"/>
                      </a:cubicBezTo>
                      <a:cubicBezTo>
                        <a:pt x="0" y="4"/>
                        <a:pt x="0" y="4"/>
                        <a:pt x="0" y="4"/>
                      </a:cubicBezTo>
                      <a:cubicBezTo>
                        <a:pt x="0" y="2"/>
                        <a:pt x="1" y="0"/>
                        <a:pt x="3" y="0"/>
                      </a:cubicBezTo>
                      <a:cubicBezTo>
                        <a:pt x="66" y="0"/>
                        <a:pt x="66" y="0"/>
                        <a:pt x="66" y="0"/>
                      </a:cubicBezTo>
                      <a:cubicBezTo>
                        <a:pt x="68" y="0"/>
                        <a:pt x="69" y="2"/>
                        <a:pt x="69" y="4"/>
                      </a:cubicBezTo>
                      <a:cubicBezTo>
                        <a:pt x="69" y="6"/>
                        <a:pt x="68" y="8"/>
                        <a:pt x="66" y="8"/>
                      </a:cubicBezTo>
                      <a:cubicBezTo>
                        <a:pt x="7" y="8"/>
                        <a:pt x="7" y="8"/>
                        <a:pt x="7" y="8"/>
                      </a:cubicBezTo>
                      <a:cubicBezTo>
                        <a:pt x="7" y="31"/>
                        <a:pt x="7" y="31"/>
                        <a:pt x="7" y="31"/>
                      </a:cubicBezTo>
                      <a:cubicBezTo>
                        <a:pt x="34" y="31"/>
                        <a:pt x="34" y="31"/>
                        <a:pt x="34" y="31"/>
                      </a:cubicBezTo>
                      <a:cubicBezTo>
                        <a:pt x="36" y="31"/>
                        <a:pt x="37" y="33"/>
                        <a:pt x="37" y="35"/>
                      </a:cubicBezTo>
                      <a:cubicBezTo>
                        <a:pt x="37" y="172"/>
                        <a:pt x="37" y="172"/>
                        <a:pt x="37" y="172"/>
                      </a:cubicBezTo>
                      <a:cubicBezTo>
                        <a:pt x="66" y="172"/>
                        <a:pt x="66" y="172"/>
                        <a:pt x="66" y="172"/>
                      </a:cubicBezTo>
                      <a:cubicBezTo>
                        <a:pt x="68" y="172"/>
                        <a:pt x="69" y="174"/>
                        <a:pt x="69" y="176"/>
                      </a:cubicBezTo>
                      <a:cubicBezTo>
                        <a:pt x="69" y="178"/>
                        <a:pt x="68" y="180"/>
                        <a:pt x="66" y="1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7" name="Oval 43">
                  <a:extLst>
                    <a:ext uri="{FF2B5EF4-FFF2-40B4-BE49-F238E27FC236}">
                      <a16:creationId xmlns:a16="http://schemas.microsoft.com/office/drawing/2014/main" id="{3D7821E3-74EF-42FC-B689-3F2C30AD43DD}"/>
                    </a:ext>
                  </a:extLst>
                </p:cNvPr>
                <p:cNvSpPr>
                  <a:spLocks noChangeArrowheads="1"/>
                </p:cNvSpPr>
                <p:nvPr/>
              </p:nvSpPr>
              <p:spPr bwMode="auto">
                <a:xfrm>
                  <a:off x="7019926" y="2747963"/>
                  <a:ext cx="119063" cy="1143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8" name="Oval 44">
                  <a:extLst>
                    <a:ext uri="{FF2B5EF4-FFF2-40B4-BE49-F238E27FC236}">
                      <a16:creationId xmlns:a16="http://schemas.microsoft.com/office/drawing/2014/main" id="{D377D17B-4FCB-4043-B29C-AD96F3163047}"/>
                    </a:ext>
                  </a:extLst>
                </p:cNvPr>
                <p:cNvSpPr>
                  <a:spLocks noChangeArrowheads="1"/>
                </p:cNvSpPr>
                <p:nvPr/>
              </p:nvSpPr>
              <p:spPr bwMode="auto">
                <a:xfrm>
                  <a:off x="7019926" y="1857375"/>
                  <a:ext cx="119063"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9" name="Oval 45">
                  <a:extLst>
                    <a:ext uri="{FF2B5EF4-FFF2-40B4-BE49-F238E27FC236}">
                      <a16:creationId xmlns:a16="http://schemas.microsoft.com/office/drawing/2014/main" id="{25E8324D-9B63-487D-9636-39EBF5FC0B1C}"/>
                    </a:ext>
                  </a:extLst>
                </p:cNvPr>
                <p:cNvSpPr>
                  <a:spLocks noChangeArrowheads="1"/>
                </p:cNvSpPr>
                <p:nvPr/>
              </p:nvSpPr>
              <p:spPr bwMode="auto">
                <a:xfrm>
                  <a:off x="7234238" y="3140075"/>
                  <a:ext cx="117475" cy="1158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159" name="[动画大师]_Oval 426">
              <a:extLst>
                <a:ext uri="{FF2B5EF4-FFF2-40B4-BE49-F238E27FC236}">
                  <a16:creationId xmlns:a16="http://schemas.microsoft.com/office/drawing/2014/main" id="{43379B66-2390-4C28-8144-DE6F4C10AB44}"/>
                </a:ext>
              </a:extLst>
            </p:cNvPr>
            <p:cNvSpPr>
              <a:spLocks noChangeArrowheads="1"/>
            </p:cNvSpPr>
            <p:nvPr/>
          </p:nvSpPr>
          <p:spPr bwMode="auto">
            <a:xfrm>
              <a:off x="10428288" y="-814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0" name="[动画大师]_Oval 426">
              <a:extLst>
                <a:ext uri="{FF2B5EF4-FFF2-40B4-BE49-F238E27FC236}">
                  <a16:creationId xmlns:a16="http://schemas.microsoft.com/office/drawing/2014/main" id="{4F3CC30C-3647-4EBD-B08D-5018D555A5B3}"/>
                </a:ext>
              </a:extLst>
            </p:cNvPr>
            <p:cNvSpPr>
              <a:spLocks noChangeArrowheads="1"/>
            </p:cNvSpPr>
            <p:nvPr/>
          </p:nvSpPr>
          <p:spPr bwMode="auto">
            <a:xfrm>
              <a:off x="10058350" y="-719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1" name="[动画大师]_Oval 426">
              <a:extLst>
                <a:ext uri="{FF2B5EF4-FFF2-40B4-BE49-F238E27FC236}">
                  <a16:creationId xmlns:a16="http://schemas.microsoft.com/office/drawing/2014/main" id="{FA6941C5-0F83-4A44-BDB5-B522FF4AB15F}"/>
                </a:ext>
              </a:extLst>
            </p:cNvPr>
            <p:cNvSpPr>
              <a:spLocks noChangeArrowheads="1"/>
            </p:cNvSpPr>
            <p:nvPr/>
          </p:nvSpPr>
          <p:spPr bwMode="auto">
            <a:xfrm>
              <a:off x="8960803" y="-122749"/>
              <a:ext cx="108000" cy="108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2" name="[动画大师]_Oval 426">
              <a:extLst>
                <a:ext uri="{FF2B5EF4-FFF2-40B4-BE49-F238E27FC236}">
                  <a16:creationId xmlns:a16="http://schemas.microsoft.com/office/drawing/2014/main" id="{60C13B24-0CA6-4D82-BC1A-790D186E8644}"/>
                </a:ext>
              </a:extLst>
            </p:cNvPr>
            <p:cNvSpPr>
              <a:spLocks noChangeArrowheads="1"/>
            </p:cNvSpPr>
            <p:nvPr/>
          </p:nvSpPr>
          <p:spPr bwMode="auto">
            <a:xfrm>
              <a:off x="8265478" y="-15449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3" name="[动画大师]_Oval 426">
              <a:extLst>
                <a:ext uri="{FF2B5EF4-FFF2-40B4-BE49-F238E27FC236}">
                  <a16:creationId xmlns:a16="http://schemas.microsoft.com/office/drawing/2014/main" id="{D04FBCB9-0429-46AF-BD67-40404D405E3F}"/>
                </a:ext>
              </a:extLst>
            </p:cNvPr>
            <p:cNvSpPr>
              <a:spLocks noChangeArrowheads="1"/>
            </p:cNvSpPr>
            <p:nvPr/>
          </p:nvSpPr>
          <p:spPr bwMode="auto">
            <a:xfrm>
              <a:off x="7700328" y="-11957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4" name="[动画大师]_Oval 426">
              <a:extLst>
                <a:ext uri="{FF2B5EF4-FFF2-40B4-BE49-F238E27FC236}">
                  <a16:creationId xmlns:a16="http://schemas.microsoft.com/office/drawing/2014/main" id="{514DFE87-AD04-4CA0-AD12-47C4A5E88A30}"/>
                </a:ext>
              </a:extLst>
            </p:cNvPr>
            <p:cNvSpPr>
              <a:spLocks noChangeArrowheads="1"/>
            </p:cNvSpPr>
            <p:nvPr/>
          </p:nvSpPr>
          <p:spPr bwMode="auto">
            <a:xfrm>
              <a:off x="9356040" y="-12592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5" name="[动画大师]_Oval 426">
              <a:extLst>
                <a:ext uri="{FF2B5EF4-FFF2-40B4-BE49-F238E27FC236}">
                  <a16:creationId xmlns:a16="http://schemas.microsoft.com/office/drawing/2014/main" id="{EA19D9C2-97A1-47A9-BBA8-94CF9486BCFA}"/>
                </a:ext>
              </a:extLst>
            </p:cNvPr>
            <p:cNvSpPr>
              <a:spLocks noChangeArrowheads="1"/>
            </p:cNvSpPr>
            <p:nvPr/>
          </p:nvSpPr>
          <p:spPr bwMode="auto">
            <a:xfrm>
              <a:off x="7330390" y="-110049"/>
              <a:ext cx="90000" cy="90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6" name="[动画大师]_Oval 426">
              <a:extLst>
                <a:ext uri="{FF2B5EF4-FFF2-40B4-BE49-F238E27FC236}">
                  <a16:creationId xmlns:a16="http://schemas.microsoft.com/office/drawing/2014/main" id="{A8279C5D-C25D-4187-9848-B0A501EBD743}"/>
                </a:ext>
              </a:extLst>
            </p:cNvPr>
            <p:cNvSpPr>
              <a:spLocks noChangeArrowheads="1"/>
            </p:cNvSpPr>
            <p:nvPr/>
          </p:nvSpPr>
          <p:spPr bwMode="auto">
            <a:xfrm>
              <a:off x="6161088" y="-179899"/>
              <a:ext cx="72000" cy="72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7" name="[动画大师]_Oval 426">
              <a:extLst>
                <a:ext uri="{FF2B5EF4-FFF2-40B4-BE49-F238E27FC236}">
                  <a16:creationId xmlns:a16="http://schemas.microsoft.com/office/drawing/2014/main" id="{54DE5A34-7232-46C3-B85A-86C77E4C8D63}"/>
                </a:ext>
              </a:extLst>
            </p:cNvPr>
            <p:cNvSpPr>
              <a:spLocks noChangeArrowheads="1"/>
            </p:cNvSpPr>
            <p:nvPr/>
          </p:nvSpPr>
          <p:spPr bwMode="auto">
            <a:xfrm>
              <a:off x="5792788" y="-186249"/>
              <a:ext cx="36000" cy="36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8" name="[动画大师]_Oval 426">
              <a:extLst>
                <a:ext uri="{FF2B5EF4-FFF2-40B4-BE49-F238E27FC236}">
                  <a16:creationId xmlns:a16="http://schemas.microsoft.com/office/drawing/2014/main" id="{45F49187-D0AB-4558-8DAC-71E74F076059}"/>
                </a:ext>
              </a:extLst>
            </p:cNvPr>
            <p:cNvSpPr>
              <a:spLocks noChangeArrowheads="1"/>
            </p:cNvSpPr>
            <p:nvPr/>
          </p:nvSpPr>
          <p:spPr bwMode="auto">
            <a:xfrm>
              <a:off x="5227638" y="-1513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9" name="[动画大师]_Oval 426">
              <a:extLst>
                <a:ext uri="{FF2B5EF4-FFF2-40B4-BE49-F238E27FC236}">
                  <a16:creationId xmlns:a16="http://schemas.microsoft.com/office/drawing/2014/main" id="{B8A861CE-CD96-430B-BB52-EACA4F0026A7}"/>
                </a:ext>
              </a:extLst>
            </p:cNvPr>
            <p:cNvSpPr>
              <a:spLocks noChangeArrowheads="1"/>
            </p:cNvSpPr>
            <p:nvPr/>
          </p:nvSpPr>
          <p:spPr bwMode="auto">
            <a:xfrm>
              <a:off x="6883350" y="-1576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0" name="[动画大师]_Oval 426">
              <a:extLst>
                <a:ext uri="{FF2B5EF4-FFF2-40B4-BE49-F238E27FC236}">
                  <a16:creationId xmlns:a16="http://schemas.microsoft.com/office/drawing/2014/main" id="{08020B9C-FE21-49D0-BFC7-409116F622CD}"/>
                </a:ext>
              </a:extLst>
            </p:cNvPr>
            <p:cNvSpPr>
              <a:spLocks noChangeArrowheads="1"/>
            </p:cNvSpPr>
            <p:nvPr/>
          </p:nvSpPr>
          <p:spPr bwMode="auto">
            <a:xfrm>
              <a:off x="2499678" y="-189424"/>
              <a:ext cx="25200" cy="252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1" name="[动画大师]_Oval 426">
              <a:extLst>
                <a:ext uri="{FF2B5EF4-FFF2-40B4-BE49-F238E27FC236}">
                  <a16:creationId xmlns:a16="http://schemas.microsoft.com/office/drawing/2014/main" id="{5D892FA6-17A3-40D0-960F-2F05BC856500}"/>
                </a:ext>
              </a:extLst>
            </p:cNvPr>
            <p:cNvSpPr>
              <a:spLocks noChangeArrowheads="1"/>
            </p:cNvSpPr>
            <p:nvPr/>
          </p:nvSpPr>
          <p:spPr bwMode="auto">
            <a:xfrm>
              <a:off x="4155390" y="-195774"/>
              <a:ext cx="54000" cy="54000"/>
            </a:xfrm>
            <a:prstGeom prst="ellipse">
              <a:avLst/>
            </a:prstGeom>
            <a:solidFill>
              <a:schemeClr val="bg1">
                <a:alpha val="59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72" name="组合 171">
              <a:extLst>
                <a:ext uri="{FF2B5EF4-FFF2-40B4-BE49-F238E27FC236}">
                  <a16:creationId xmlns:a16="http://schemas.microsoft.com/office/drawing/2014/main" id="{0C121B46-DA36-41A4-AE04-0B8F3A184CE1}"/>
                </a:ext>
              </a:extLst>
            </p:cNvPr>
            <p:cNvGrpSpPr/>
            <p:nvPr/>
          </p:nvGrpSpPr>
          <p:grpSpPr>
            <a:xfrm>
              <a:off x="8061580" y="762518"/>
              <a:ext cx="1578770" cy="2400818"/>
              <a:chOff x="9437688" y="3376613"/>
              <a:chExt cx="460375" cy="700087"/>
            </a:xfrm>
          </p:grpSpPr>
          <p:sp>
            <p:nvSpPr>
              <p:cNvPr id="173" name="Freeform 134">
                <a:extLst>
                  <a:ext uri="{FF2B5EF4-FFF2-40B4-BE49-F238E27FC236}">
                    <a16:creationId xmlns:a16="http://schemas.microsoft.com/office/drawing/2014/main" id="{E537AD50-2BBE-405D-B8FF-4F78AEF422E8}"/>
                  </a:ext>
                </a:extLst>
              </p:cNvPr>
              <p:cNvSpPr/>
              <p:nvPr/>
            </p:nvSpPr>
            <p:spPr bwMode="auto">
              <a:xfrm>
                <a:off x="9518651" y="3706813"/>
                <a:ext cx="303213" cy="7937"/>
              </a:xfrm>
              <a:custGeom>
                <a:avLst/>
                <a:gdLst>
                  <a:gd name="T0" fmla="*/ 78 w 79"/>
                  <a:gd name="T1" fmla="*/ 2 h 2"/>
                  <a:gd name="T2" fmla="*/ 1 w 79"/>
                  <a:gd name="T3" fmla="*/ 2 h 2"/>
                  <a:gd name="T4" fmla="*/ 0 w 79"/>
                  <a:gd name="T5" fmla="*/ 1 h 2"/>
                  <a:gd name="T6" fmla="*/ 1 w 79"/>
                  <a:gd name="T7" fmla="*/ 0 h 2"/>
                  <a:gd name="T8" fmla="*/ 78 w 79"/>
                  <a:gd name="T9" fmla="*/ 0 h 2"/>
                  <a:gd name="T10" fmla="*/ 79 w 79"/>
                  <a:gd name="T11" fmla="*/ 1 h 2"/>
                  <a:gd name="T12" fmla="*/ 78 w 79"/>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9" h="2">
                    <a:moveTo>
                      <a:pt x="78" y="2"/>
                    </a:moveTo>
                    <a:cubicBezTo>
                      <a:pt x="1" y="2"/>
                      <a:pt x="1" y="2"/>
                      <a:pt x="1" y="2"/>
                    </a:cubicBezTo>
                    <a:cubicBezTo>
                      <a:pt x="0" y="2"/>
                      <a:pt x="0" y="1"/>
                      <a:pt x="0" y="1"/>
                    </a:cubicBezTo>
                    <a:cubicBezTo>
                      <a:pt x="0" y="0"/>
                      <a:pt x="0" y="0"/>
                      <a:pt x="1" y="0"/>
                    </a:cubicBezTo>
                    <a:cubicBezTo>
                      <a:pt x="78" y="0"/>
                      <a:pt x="78" y="0"/>
                      <a:pt x="78" y="0"/>
                    </a:cubicBezTo>
                    <a:cubicBezTo>
                      <a:pt x="78" y="0"/>
                      <a:pt x="79" y="0"/>
                      <a:pt x="79" y="1"/>
                    </a:cubicBezTo>
                    <a:cubicBezTo>
                      <a:pt x="79" y="1"/>
                      <a:pt x="78" y="2"/>
                      <a:pt x="78" y="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4" name="Freeform 135">
                <a:extLst>
                  <a:ext uri="{FF2B5EF4-FFF2-40B4-BE49-F238E27FC236}">
                    <a16:creationId xmlns:a16="http://schemas.microsoft.com/office/drawing/2014/main" id="{625265D2-02E1-4776-8597-68CD6F51E398}"/>
                  </a:ext>
                </a:extLst>
              </p:cNvPr>
              <p:cNvSpPr/>
              <p:nvPr/>
            </p:nvSpPr>
            <p:spPr bwMode="auto">
              <a:xfrm>
                <a:off x="9664701" y="3382963"/>
                <a:ext cx="157163" cy="331787"/>
              </a:xfrm>
              <a:custGeom>
                <a:avLst/>
                <a:gdLst>
                  <a:gd name="T0" fmla="*/ 40 w 41"/>
                  <a:gd name="T1" fmla="*/ 87 h 87"/>
                  <a:gd name="T2" fmla="*/ 39 w 41"/>
                  <a:gd name="T3" fmla="*/ 86 h 87"/>
                  <a:gd name="T4" fmla="*/ 0 w 41"/>
                  <a:gd name="T5" fmla="*/ 2 h 87"/>
                  <a:gd name="T6" fmla="*/ 1 w 41"/>
                  <a:gd name="T7" fmla="*/ 1 h 87"/>
                  <a:gd name="T8" fmla="*/ 2 w 41"/>
                  <a:gd name="T9" fmla="*/ 1 h 87"/>
                  <a:gd name="T10" fmla="*/ 41 w 41"/>
                  <a:gd name="T11" fmla="*/ 86 h 87"/>
                  <a:gd name="T12" fmla="*/ 40 w 41"/>
                  <a:gd name="T13" fmla="*/ 87 h 87"/>
                  <a:gd name="T14" fmla="*/ 40 w 41"/>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87">
                    <a:moveTo>
                      <a:pt x="40" y="87"/>
                    </a:moveTo>
                    <a:cubicBezTo>
                      <a:pt x="40" y="87"/>
                      <a:pt x="39" y="87"/>
                      <a:pt x="39" y="86"/>
                    </a:cubicBezTo>
                    <a:cubicBezTo>
                      <a:pt x="0" y="2"/>
                      <a:pt x="0" y="2"/>
                      <a:pt x="0" y="2"/>
                    </a:cubicBezTo>
                    <a:cubicBezTo>
                      <a:pt x="0" y="1"/>
                      <a:pt x="0" y="1"/>
                      <a:pt x="1" y="1"/>
                    </a:cubicBezTo>
                    <a:cubicBezTo>
                      <a:pt x="1" y="0"/>
                      <a:pt x="2" y="1"/>
                      <a:pt x="2" y="1"/>
                    </a:cubicBezTo>
                    <a:cubicBezTo>
                      <a:pt x="41" y="86"/>
                      <a:pt x="41" y="86"/>
                      <a:pt x="41" y="86"/>
                    </a:cubicBezTo>
                    <a:cubicBezTo>
                      <a:pt x="41" y="86"/>
                      <a:pt x="41" y="87"/>
                      <a:pt x="40" y="87"/>
                    </a:cubicBezTo>
                    <a:cubicBezTo>
                      <a:pt x="40" y="87"/>
                      <a:pt x="40" y="87"/>
                      <a:pt x="40"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5" name="Freeform 136">
                <a:extLst>
                  <a:ext uri="{FF2B5EF4-FFF2-40B4-BE49-F238E27FC236}">
                    <a16:creationId xmlns:a16="http://schemas.microsoft.com/office/drawing/2014/main" id="{1E4504D9-4257-4772-A3AC-563ADD87E058}"/>
                  </a:ext>
                </a:extLst>
              </p:cNvPr>
              <p:cNvSpPr/>
              <p:nvPr/>
            </p:nvSpPr>
            <p:spPr bwMode="auto">
              <a:xfrm>
                <a:off x="9664701" y="3382963"/>
                <a:ext cx="7938" cy="331787"/>
              </a:xfrm>
              <a:custGeom>
                <a:avLst/>
                <a:gdLst>
                  <a:gd name="T0" fmla="*/ 1 w 2"/>
                  <a:gd name="T1" fmla="*/ 87 h 87"/>
                  <a:gd name="T2" fmla="*/ 0 w 2"/>
                  <a:gd name="T3" fmla="*/ 86 h 87"/>
                  <a:gd name="T4" fmla="*/ 0 w 2"/>
                  <a:gd name="T5" fmla="*/ 1 h 87"/>
                  <a:gd name="T6" fmla="*/ 1 w 2"/>
                  <a:gd name="T7" fmla="*/ 0 h 87"/>
                  <a:gd name="T8" fmla="*/ 2 w 2"/>
                  <a:gd name="T9" fmla="*/ 1 h 87"/>
                  <a:gd name="T10" fmla="*/ 2 w 2"/>
                  <a:gd name="T11" fmla="*/ 86 h 87"/>
                  <a:gd name="T12" fmla="*/ 1 w 2"/>
                  <a:gd name="T13" fmla="*/ 87 h 87"/>
                </a:gdLst>
                <a:ahLst/>
                <a:cxnLst>
                  <a:cxn ang="0">
                    <a:pos x="T0" y="T1"/>
                  </a:cxn>
                  <a:cxn ang="0">
                    <a:pos x="T2" y="T3"/>
                  </a:cxn>
                  <a:cxn ang="0">
                    <a:pos x="T4" y="T5"/>
                  </a:cxn>
                  <a:cxn ang="0">
                    <a:pos x="T6" y="T7"/>
                  </a:cxn>
                  <a:cxn ang="0">
                    <a:pos x="T8" y="T9"/>
                  </a:cxn>
                  <a:cxn ang="0">
                    <a:pos x="T10" y="T11"/>
                  </a:cxn>
                  <a:cxn ang="0">
                    <a:pos x="T12" y="T13"/>
                  </a:cxn>
                </a:cxnLst>
                <a:rect l="0" t="0" r="r" b="b"/>
                <a:pathLst>
                  <a:path w="2" h="87">
                    <a:moveTo>
                      <a:pt x="1" y="87"/>
                    </a:moveTo>
                    <a:cubicBezTo>
                      <a:pt x="1" y="87"/>
                      <a:pt x="0" y="86"/>
                      <a:pt x="0" y="86"/>
                    </a:cubicBezTo>
                    <a:cubicBezTo>
                      <a:pt x="0" y="1"/>
                      <a:pt x="0" y="1"/>
                      <a:pt x="0" y="1"/>
                    </a:cubicBezTo>
                    <a:cubicBezTo>
                      <a:pt x="0" y="1"/>
                      <a:pt x="1" y="0"/>
                      <a:pt x="1" y="0"/>
                    </a:cubicBezTo>
                    <a:cubicBezTo>
                      <a:pt x="2" y="0"/>
                      <a:pt x="2" y="1"/>
                      <a:pt x="2" y="1"/>
                    </a:cubicBezTo>
                    <a:cubicBezTo>
                      <a:pt x="2" y="86"/>
                      <a:pt x="2" y="86"/>
                      <a:pt x="2" y="86"/>
                    </a:cubicBezTo>
                    <a:cubicBezTo>
                      <a:pt x="2" y="86"/>
                      <a:pt x="2" y="87"/>
                      <a:pt x="1" y="8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6" name="Freeform 137">
                <a:extLst>
                  <a:ext uri="{FF2B5EF4-FFF2-40B4-BE49-F238E27FC236}">
                    <a16:creationId xmlns:a16="http://schemas.microsoft.com/office/drawing/2014/main" id="{11DC081A-684E-4BDB-B995-4E3557726309}"/>
                  </a:ext>
                </a:extLst>
              </p:cNvPr>
              <p:cNvSpPr/>
              <p:nvPr/>
            </p:nvSpPr>
            <p:spPr bwMode="auto">
              <a:xfrm>
                <a:off x="9664701" y="3513138"/>
                <a:ext cx="203200" cy="201612"/>
              </a:xfrm>
              <a:custGeom>
                <a:avLst/>
                <a:gdLst>
                  <a:gd name="T0" fmla="*/ 1 w 53"/>
                  <a:gd name="T1" fmla="*/ 53 h 53"/>
                  <a:gd name="T2" fmla="*/ 1 w 53"/>
                  <a:gd name="T3" fmla="*/ 53 h 53"/>
                  <a:gd name="T4" fmla="*/ 1 w 53"/>
                  <a:gd name="T5" fmla="*/ 51 h 53"/>
                  <a:gd name="T6" fmla="*/ 52 w 53"/>
                  <a:gd name="T7" fmla="*/ 0 h 53"/>
                  <a:gd name="T8" fmla="*/ 53 w 53"/>
                  <a:gd name="T9" fmla="*/ 0 h 53"/>
                  <a:gd name="T10" fmla="*/ 53 w 53"/>
                  <a:gd name="T11" fmla="*/ 1 h 53"/>
                  <a:gd name="T12" fmla="*/ 2 w 53"/>
                  <a:gd name="T13" fmla="*/ 53 h 53"/>
                  <a:gd name="T14" fmla="*/ 1 w 53"/>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3">
                    <a:moveTo>
                      <a:pt x="1" y="53"/>
                    </a:moveTo>
                    <a:cubicBezTo>
                      <a:pt x="1" y="53"/>
                      <a:pt x="1" y="53"/>
                      <a:pt x="1" y="53"/>
                    </a:cubicBezTo>
                    <a:cubicBezTo>
                      <a:pt x="0" y="52"/>
                      <a:pt x="0" y="52"/>
                      <a:pt x="1" y="51"/>
                    </a:cubicBezTo>
                    <a:cubicBezTo>
                      <a:pt x="52" y="0"/>
                      <a:pt x="52" y="0"/>
                      <a:pt x="52" y="0"/>
                    </a:cubicBezTo>
                    <a:cubicBezTo>
                      <a:pt x="52" y="0"/>
                      <a:pt x="53" y="0"/>
                      <a:pt x="53" y="0"/>
                    </a:cubicBezTo>
                    <a:cubicBezTo>
                      <a:pt x="53" y="1"/>
                      <a:pt x="53" y="1"/>
                      <a:pt x="53" y="1"/>
                    </a:cubicBezTo>
                    <a:cubicBezTo>
                      <a:pt x="2" y="53"/>
                      <a:pt x="2" y="53"/>
                      <a:pt x="2" y="53"/>
                    </a:cubicBezTo>
                    <a:cubicBezTo>
                      <a:pt x="2" y="53"/>
                      <a:pt x="1" y="53"/>
                      <a:pt x="1"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7" name="Freeform 138">
                <a:extLst>
                  <a:ext uri="{FF2B5EF4-FFF2-40B4-BE49-F238E27FC236}">
                    <a16:creationId xmlns:a16="http://schemas.microsoft.com/office/drawing/2014/main" id="{E3BD381C-43FE-4872-87E4-8CFAFF069113}"/>
                  </a:ext>
                </a:extLst>
              </p:cNvPr>
              <p:cNvSpPr/>
              <p:nvPr/>
            </p:nvSpPr>
            <p:spPr bwMode="auto">
              <a:xfrm>
                <a:off x="9664701" y="3706813"/>
                <a:ext cx="160338" cy="301625"/>
              </a:xfrm>
              <a:custGeom>
                <a:avLst/>
                <a:gdLst>
                  <a:gd name="T0" fmla="*/ 41 w 42"/>
                  <a:gd name="T1" fmla="*/ 79 h 79"/>
                  <a:gd name="T2" fmla="*/ 40 w 42"/>
                  <a:gd name="T3" fmla="*/ 79 h 79"/>
                  <a:gd name="T4" fmla="*/ 0 w 42"/>
                  <a:gd name="T5" fmla="*/ 1 h 79"/>
                  <a:gd name="T6" fmla="*/ 1 w 42"/>
                  <a:gd name="T7" fmla="*/ 0 h 79"/>
                  <a:gd name="T8" fmla="*/ 2 w 42"/>
                  <a:gd name="T9" fmla="*/ 1 h 79"/>
                  <a:gd name="T10" fmla="*/ 41 w 42"/>
                  <a:gd name="T11" fmla="*/ 78 h 79"/>
                  <a:gd name="T12" fmla="*/ 41 w 42"/>
                  <a:gd name="T13" fmla="*/ 79 h 79"/>
                  <a:gd name="T14" fmla="*/ 41 w 42"/>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79">
                    <a:moveTo>
                      <a:pt x="41" y="79"/>
                    </a:moveTo>
                    <a:cubicBezTo>
                      <a:pt x="40" y="79"/>
                      <a:pt x="40" y="79"/>
                      <a:pt x="40" y="79"/>
                    </a:cubicBezTo>
                    <a:cubicBezTo>
                      <a:pt x="0" y="1"/>
                      <a:pt x="0" y="1"/>
                      <a:pt x="0" y="1"/>
                    </a:cubicBezTo>
                    <a:cubicBezTo>
                      <a:pt x="0" y="1"/>
                      <a:pt x="0" y="0"/>
                      <a:pt x="1" y="0"/>
                    </a:cubicBezTo>
                    <a:cubicBezTo>
                      <a:pt x="1" y="0"/>
                      <a:pt x="2" y="0"/>
                      <a:pt x="2" y="1"/>
                    </a:cubicBezTo>
                    <a:cubicBezTo>
                      <a:pt x="41" y="78"/>
                      <a:pt x="41" y="78"/>
                      <a:pt x="41" y="78"/>
                    </a:cubicBezTo>
                    <a:cubicBezTo>
                      <a:pt x="42" y="79"/>
                      <a:pt x="41" y="79"/>
                      <a:pt x="41" y="79"/>
                    </a:cubicBezTo>
                    <a:cubicBezTo>
                      <a:pt x="41" y="79"/>
                      <a:pt x="41" y="79"/>
                      <a:pt x="4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8" name="Freeform 139">
                <a:extLst>
                  <a:ext uri="{FF2B5EF4-FFF2-40B4-BE49-F238E27FC236}">
                    <a16:creationId xmlns:a16="http://schemas.microsoft.com/office/drawing/2014/main" id="{B9BD4002-49DF-452D-BA7E-D9217A7B6177}"/>
                  </a:ext>
                </a:extLst>
              </p:cNvPr>
              <p:cNvSpPr/>
              <p:nvPr/>
            </p:nvSpPr>
            <p:spPr bwMode="auto">
              <a:xfrm>
                <a:off x="9518651" y="3706813"/>
                <a:ext cx="306388" cy="301625"/>
              </a:xfrm>
              <a:custGeom>
                <a:avLst/>
                <a:gdLst>
                  <a:gd name="T0" fmla="*/ 79 w 80"/>
                  <a:gd name="T1" fmla="*/ 79 h 79"/>
                  <a:gd name="T2" fmla="*/ 78 w 80"/>
                  <a:gd name="T3" fmla="*/ 79 h 79"/>
                  <a:gd name="T4" fmla="*/ 0 w 80"/>
                  <a:gd name="T5" fmla="*/ 2 h 79"/>
                  <a:gd name="T6" fmla="*/ 0 w 80"/>
                  <a:gd name="T7" fmla="*/ 0 h 79"/>
                  <a:gd name="T8" fmla="*/ 1 w 80"/>
                  <a:gd name="T9" fmla="*/ 0 h 79"/>
                  <a:gd name="T10" fmla="*/ 79 w 80"/>
                  <a:gd name="T11" fmla="*/ 78 h 79"/>
                  <a:gd name="T12" fmla="*/ 79 w 80"/>
                  <a:gd name="T13" fmla="*/ 79 h 79"/>
                  <a:gd name="T14" fmla="*/ 79 w 80"/>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9">
                    <a:moveTo>
                      <a:pt x="79" y="79"/>
                    </a:moveTo>
                    <a:cubicBezTo>
                      <a:pt x="78" y="79"/>
                      <a:pt x="78" y="79"/>
                      <a:pt x="78" y="79"/>
                    </a:cubicBezTo>
                    <a:cubicBezTo>
                      <a:pt x="0" y="2"/>
                      <a:pt x="0" y="2"/>
                      <a:pt x="0" y="2"/>
                    </a:cubicBezTo>
                    <a:cubicBezTo>
                      <a:pt x="0" y="1"/>
                      <a:pt x="0" y="1"/>
                      <a:pt x="0" y="0"/>
                    </a:cubicBezTo>
                    <a:cubicBezTo>
                      <a:pt x="0" y="0"/>
                      <a:pt x="1" y="0"/>
                      <a:pt x="1" y="0"/>
                    </a:cubicBezTo>
                    <a:cubicBezTo>
                      <a:pt x="79" y="78"/>
                      <a:pt x="79" y="78"/>
                      <a:pt x="79" y="78"/>
                    </a:cubicBezTo>
                    <a:cubicBezTo>
                      <a:pt x="80" y="78"/>
                      <a:pt x="80" y="79"/>
                      <a:pt x="79" y="79"/>
                    </a:cubicBezTo>
                    <a:cubicBezTo>
                      <a:pt x="79" y="79"/>
                      <a:pt x="79" y="79"/>
                      <a:pt x="79"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9" name="Freeform 140">
                <a:extLst>
                  <a:ext uri="{FF2B5EF4-FFF2-40B4-BE49-F238E27FC236}">
                    <a16:creationId xmlns:a16="http://schemas.microsoft.com/office/drawing/2014/main" id="{3E204623-7080-49B3-870B-65DD6F8BE5D6}"/>
                  </a:ext>
                </a:extLst>
              </p:cNvPr>
              <p:cNvSpPr/>
              <p:nvPr/>
            </p:nvSpPr>
            <p:spPr bwMode="auto">
              <a:xfrm>
                <a:off x="9518651" y="3706813"/>
                <a:ext cx="3175" cy="301625"/>
              </a:xfrm>
              <a:custGeom>
                <a:avLst/>
                <a:gdLst>
                  <a:gd name="T0" fmla="*/ 1 w 1"/>
                  <a:gd name="T1" fmla="*/ 79 h 79"/>
                  <a:gd name="T2" fmla="*/ 0 w 1"/>
                  <a:gd name="T3" fmla="*/ 79 h 79"/>
                  <a:gd name="T4" fmla="*/ 0 w 1"/>
                  <a:gd name="T5" fmla="*/ 1 h 79"/>
                  <a:gd name="T6" fmla="*/ 1 w 1"/>
                  <a:gd name="T7" fmla="*/ 0 h 79"/>
                  <a:gd name="T8" fmla="*/ 1 w 1"/>
                  <a:gd name="T9" fmla="*/ 1 h 79"/>
                  <a:gd name="T10" fmla="*/ 1 w 1"/>
                  <a:gd name="T11" fmla="*/ 79 h 79"/>
                  <a:gd name="T12" fmla="*/ 1 w 1"/>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 h="79">
                    <a:moveTo>
                      <a:pt x="1" y="79"/>
                    </a:moveTo>
                    <a:cubicBezTo>
                      <a:pt x="0" y="79"/>
                      <a:pt x="0" y="79"/>
                      <a:pt x="0" y="79"/>
                    </a:cubicBezTo>
                    <a:cubicBezTo>
                      <a:pt x="0" y="1"/>
                      <a:pt x="0" y="1"/>
                      <a:pt x="0" y="1"/>
                    </a:cubicBezTo>
                    <a:cubicBezTo>
                      <a:pt x="0" y="0"/>
                      <a:pt x="0" y="0"/>
                      <a:pt x="1" y="0"/>
                    </a:cubicBezTo>
                    <a:cubicBezTo>
                      <a:pt x="1" y="0"/>
                      <a:pt x="1" y="0"/>
                      <a:pt x="1" y="1"/>
                    </a:cubicBezTo>
                    <a:cubicBezTo>
                      <a:pt x="1" y="79"/>
                      <a:pt x="1" y="79"/>
                      <a:pt x="1" y="79"/>
                    </a:cubicBezTo>
                    <a:cubicBezTo>
                      <a:pt x="1" y="79"/>
                      <a:pt x="1" y="79"/>
                      <a:pt x="1" y="7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0" name="Freeform 141">
                <a:extLst>
                  <a:ext uri="{FF2B5EF4-FFF2-40B4-BE49-F238E27FC236}">
                    <a16:creationId xmlns:a16="http://schemas.microsoft.com/office/drawing/2014/main" id="{69F7833E-EEC5-4C19-BE33-738565762064}"/>
                  </a:ext>
                </a:extLst>
              </p:cNvPr>
              <p:cNvSpPr/>
              <p:nvPr/>
            </p:nvSpPr>
            <p:spPr bwMode="auto">
              <a:xfrm>
                <a:off x="9513888" y="3513138"/>
                <a:ext cx="354013" cy="201612"/>
              </a:xfrm>
              <a:custGeom>
                <a:avLst/>
                <a:gdLst>
                  <a:gd name="T0" fmla="*/ 2 w 92"/>
                  <a:gd name="T1" fmla="*/ 53 h 53"/>
                  <a:gd name="T2" fmla="*/ 1 w 92"/>
                  <a:gd name="T3" fmla="*/ 52 h 53"/>
                  <a:gd name="T4" fmla="*/ 1 w 92"/>
                  <a:gd name="T5" fmla="*/ 51 h 53"/>
                  <a:gd name="T6" fmla="*/ 91 w 92"/>
                  <a:gd name="T7" fmla="*/ 0 h 53"/>
                  <a:gd name="T8" fmla="*/ 92 w 92"/>
                  <a:gd name="T9" fmla="*/ 0 h 53"/>
                  <a:gd name="T10" fmla="*/ 92 w 92"/>
                  <a:gd name="T11" fmla="*/ 2 h 53"/>
                  <a:gd name="T12" fmla="*/ 2 w 92"/>
                  <a:gd name="T13" fmla="*/ 53 h 53"/>
                  <a:gd name="T14" fmla="*/ 2 w 92"/>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53">
                    <a:moveTo>
                      <a:pt x="2" y="53"/>
                    </a:moveTo>
                    <a:cubicBezTo>
                      <a:pt x="1" y="53"/>
                      <a:pt x="1" y="53"/>
                      <a:pt x="1" y="52"/>
                    </a:cubicBezTo>
                    <a:cubicBezTo>
                      <a:pt x="0" y="52"/>
                      <a:pt x="1" y="51"/>
                      <a:pt x="1" y="51"/>
                    </a:cubicBezTo>
                    <a:cubicBezTo>
                      <a:pt x="91" y="0"/>
                      <a:pt x="91" y="0"/>
                      <a:pt x="91" y="0"/>
                    </a:cubicBezTo>
                    <a:cubicBezTo>
                      <a:pt x="91" y="0"/>
                      <a:pt x="92" y="0"/>
                      <a:pt x="92" y="0"/>
                    </a:cubicBezTo>
                    <a:cubicBezTo>
                      <a:pt x="92" y="1"/>
                      <a:pt x="92" y="1"/>
                      <a:pt x="92" y="2"/>
                    </a:cubicBezTo>
                    <a:cubicBezTo>
                      <a:pt x="2" y="53"/>
                      <a:pt x="2" y="53"/>
                      <a:pt x="2" y="53"/>
                    </a:cubicBezTo>
                    <a:cubicBezTo>
                      <a:pt x="2" y="53"/>
                      <a:pt x="2" y="53"/>
                      <a:pt x="2"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1" name="Freeform 142">
                <a:extLst>
                  <a:ext uri="{FF2B5EF4-FFF2-40B4-BE49-F238E27FC236}">
                    <a16:creationId xmlns:a16="http://schemas.microsoft.com/office/drawing/2014/main" id="{AB30FD0F-1C24-43F6-A775-3F8B9266DDFE}"/>
                  </a:ext>
                </a:extLst>
              </p:cNvPr>
              <p:cNvSpPr>
                <a:spLocks noEditPoints="1"/>
              </p:cNvSpPr>
              <p:nvPr/>
            </p:nvSpPr>
            <p:spPr bwMode="auto">
              <a:xfrm>
                <a:off x="9437688" y="3376613"/>
                <a:ext cx="460375" cy="700087"/>
              </a:xfrm>
              <a:custGeom>
                <a:avLst/>
                <a:gdLst>
                  <a:gd name="T0" fmla="*/ 60 w 120"/>
                  <a:gd name="T1" fmla="*/ 184 h 184"/>
                  <a:gd name="T2" fmla="*/ 37 w 120"/>
                  <a:gd name="T3" fmla="*/ 180 h 184"/>
                  <a:gd name="T4" fmla="*/ 18 w 120"/>
                  <a:gd name="T5" fmla="*/ 168 h 184"/>
                  <a:gd name="T6" fmla="*/ 5 w 120"/>
                  <a:gd name="T7" fmla="*/ 151 h 184"/>
                  <a:gd name="T8" fmla="*/ 0 w 120"/>
                  <a:gd name="T9" fmla="*/ 128 h 184"/>
                  <a:gd name="T10" fmla="*/ 16 w 120"/>
                  <a:gd name="T11" fmla="*/ 88 h 184"/>
                  <a:gd name="T12" fmla="*/ 4 w 120"/>
                  <a:gd name="T13" fmla="*/ 54 h 184"/>
                  <a:gd name="T14" fmla="*/ 8 w 120"/>
                  <a:gd name="T15" fmla="*/ 33 h 184"/>
                  <a:gd name="T16" fmla="*/ 20 w 120"/>
                  <a:gd name="T17" fmla="*/ 15 h 184"/>
                  <a:gd name="T18" fmla="*/ 38 w 120"/>
                  <a:gd name="T19" fmla="*/ 4 h 184"/>
                  <a:gd name="T20" fmla="*/ 60 w 120"/>
                  <a:gd name="T21" fmla="*/ 0 h 184"/>
                  <a:gd name="T22" fmla="*/ 82 w 120"/>
                  <a:gd name="T23" fmla="*/ 4 h 184"/>
                  <a:gd name="T24" fmla="*/ 100 w 120"/>
                  <a:gd name="T25" fmla="*/ 15 h 184"/>
                  <a:gd name="T26" fmla="*/ 112 w 120"/>
                  <a:gd name="T27" fmla="*/ 33 h 184"/>
                  <a:gd name="T28" fmla="*/ 117 w 120"/>
                  <a:gd name="T29" fmla="*/ 54 h 184"/>
                  <a:gd name="T30" fmla="*/ 104 w 120"/>
                  <a:gd name="T31" fmla="*/ 88 h 184"/>
                  <a:gd name="T32" fmla="*/ 120 w 120"/>
                  <a:gd name="T33" fmla="*/ 128 h 184"/>
                  <a:gd name="T34" fmla="*/ 115 w 120"/>
                  <a:gd name="T35" fmla="*/ 151 h 184"/>
                  <a:gd name="T36" fmla="*/ 102 w 120"/>
                  <a:gd name="T37" fmla="*/ 168 h 184"/>
                  <a:gd name="T38" fmla="*/ 83 w 120"/>
                  <a:gd name="T39" fmla="*/ 180 h 184"/>
                  <a:gd name="T40" fmla="*/ 60 w 120"/>
                  <a:gd name="T41" fmla="*/ 184 h 184"/>
                  <a:gd name="T42" fmla="*/ 60 w 120"/>
                  <a:gd name="T43" fmla="*/ 7 h 184"/>
                  <a:gd name="T44" fmla="*/ 41 w 120"/>
                  <a:gd name="T45" fmla="*/ 11 h 184"/>
                  <a:gd name="T46" fmla="*/ 25 w 120"/>
                  <a:gd name="T47" fmla="*/ 21 h 184"/>
                  <a:gd name="T48" fmla="*/ 15 w 120"/>
                  <a:gd name="T49" fmla="*/ 36 h 184"/>
                  <a:gd name="T50" fmla="*/ 11 w 120"/>
                  <a:gd name="T51" fmla="*/ 54 h 184"/>
                  <a:gd name="T52" fmla="*/ 24 w 120"/>
                  <a:gd name="T53" fmla="*/ 85 h 184"/>
                  <a:gd name="T54" fmla="*/ 25 w 120"/>
                  <a:gd name="T55" fmla="*/ 88 h 184"/>
                  <a:gd name="T56" fmla="*/ 24 w 120"/>
                  <a:gd name="T57" fmla="*/ 91 h 184"/>
                  <a:gd name="T58" fmla="*/ 8 w 120"/>
                  <a:gd name="T59" fmla="*/ 128 h 184"/>
                  <a:gd name="T60" fmla="*/ 12 w 120"/>
                  <a:gd name="T61" fmla="*/ 147 h 184"/>
                  <a:gd name="T62" fmla="*/ 23 w 120"/>
                  <a:gd name="T63" fmla="*/ 163 h 184"/>
                  <a:gd name="T64" fmla="*/ 40 w 120"/>
                  <a:gd name="T65" fmla="*/ 173 h 184"/>
                  <a:gd name="T66" fmla="*/ 80 w 120"/>
                  <a:gd name="T67" fmla="*/ 173 h 184"/>
                  <a:gd name="T68" fmla="*/ 97 w 120"/>
                  <a:gd name="T69" fmla="*/ 163 h 184"/>
                  <a:gd name="T70" fmla="*/ 109 w 120"/>
                  <a:gd name="T71" fmla="*/ 147 h 184"/>
                  <a:gd name="T72" fmla="*/ 113 w 120"/>
                  <a:gd name="T73" fmla="*/ 128 h 184"/>
                  <a:gd name="T74" fmla="*/ 97 w 120"/>
                  <a:gd name="T75" fmla="*/ 91 h 184"/>
                  <a:gd name="T76" fmla="*/ 95 w 120"/>
                  <a:gd name="T77" fmla="*/ 88 h 184"/>
                  <a:gd name="T78" fmla="*/ 96 w 120"/>
                  <a:gd name="T79" fmla="*/ 85 h 184"/>
                  <a:gd name="T80" fmla="*/ 109 w 120"/>
                  <a:gd name="T81" fmla="*/ 54 h 184"/>
                  <a:gd name="T82" fmla="*/ 105 w 120"/>
                  <a:gd name="T83" fmla="*/ 36 h 184"/>
                  <a:gd name="T84" fmla="*/ 95 w 120"/>
                  <a:gd name="T85" fmla="*/ 21 h 184"/>
                  <a:gd name="T86" fmla="*/ 80 w 120"/>
                  <a:gd name="T87" fmla="*/ 11 h 184"/>
                  <a:gd name="T88" fmla="*/ 60 w 120"/>
                  <a:gd name="T89" fmla="*/ 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0" h="184">
                    <a:moveTo>
                      <a:pt x="60" y="184"/>
                    </a:moveTo>
                    <a:cubicBezTo>
                      <a:pt x="52" y="184"/>
                      <a:pt x="45" y="183"/>
                      <a:pt x="37" y="180"/>
                    </a:cubicBezTo>
                    <a:cubicBezTo>
                      <a:pt x="30" y="177"/>
                      <a:pt x="24" y="173"/>
                      <a:pt x="18" y="168"/>
                    </a:cubicBezTo>
                    <a:cubicBezTo>
                      <a:pt x="13" y="163"/>
                      <a:pt x="8" y="157"/>
                      <a:pt x="5" y="151"/>
                    </a:cubicBezTo>
                    <a:cubicBezTo>
                      <a:pt x="2" y="144"/>
                      <a:pt x="0" y="136"/>
                      <a:pt x="0" y="128"/>
                    </a:cubicBezTo>
                    <a:cubicBezTo>
                      <a:pt x="0" y="112"/>
                      <a:pt x="6" y="98"/>
                      <a:pt x="16" y="88"/>
                    </a:cubicBezTo>
                    <a:cubicBezTo>
                      <a:pt x="8" y="78"/>
                      <a:pt x="4" y="67"/>
                      <a:pt x="4" y="54"/>
                    </a:cubicBezTo>
                    <a:cubicBezTo>
                      <a:pt x="4" y="47"/>
                      <a:pt x="5" y="40"/>
                      <a:pt x="8" y="33"/>
                    </a:cubicBezTo>
                    <a:cubicBezTo>
                      <a:pt x="11" y="26"/>
                      <a:pt x="15" y="20"/>
                      <a:pt x="20" y="15"/>
                    </a:cubicBezTo>
                    <a:cubicBezTo>
                      <a:pt x="25" y="11"/>
                      <a:pt x="31" y="7"/>
                      <a:pt x="38" y="4"/>
                    </a:cubicBezTo>
                    <a:cubicBezTo>
                      <a:pt x="45" y="1"/>
                      <a:pt x="52" y="0"/>
                      <a:pt x="60" y="0"/>
                    </a:cubicBezTo>
                    <a:cubicBezTo>
                      <a:pt x="68" y="0"/>
                      <a:pt x="76" y="1"/>
                      <a:pt x="82" y="4"/>
                    </a:cubicBezTo>
                    <a:cubicBezTo>
                      <a:pt x="89" y="7"/>
                      <a:pt x="95" y="10"/>
                      <a:pt x="100" y="15"/>
                    </a:cubicBezTo>
                    <a:cubicBezTo>
                      <a:pt x="105" y="20"/>
                      <a:pt x="109" y="26"/>
                      <a:pt x="112" y="33"/>
                    </a:cubicBezTo>
                    <a:cubicBezTo>
                      <a:pt x="115" y="40"/>
                      <a:pt x="117" y="47"/>
                      <a:pt x="117" y="54"/>
                    </a:cubicBezTo>
                    <a:cubicBezTo>
                      <a:pt x="117" y="67"/>
                      <a:pt x="112" y="78"/>
                      <a:pt x="104" y="88"/>
                    </a:cubicBezTo>
                    <a:cubicBezTo>
                      <a:pt x="115" y="98"/>
                      <a:pt x="120" y="112"/>
                      <a:pt x="120" y="128"/>
                    </a:cubicBezTo>
                    <a:cubicBezTo>
                      <a:pt x="120" y="136"/>
                      <a:pt x="119" y="144"/>
                      <a:pt x="115" y="151"/>
                    </a:cubicBezTo>
                    <a:cubicBezTo>
                      <a:pt x="112" y="157"/>
                      <a:pt x="108" y="163"/>
                      <a:pt x="102" y="168"/>
                    </a:cubicBezTo>
                    <a:cubicBezTo>
                      <a:pt x="97" y="173"/>
                      <a:pt x="90" y="177"/>
                      <a:pt x="83" y="180"/>
                    </a:cubicBezTo>
                    <a:cubicBezTo>
                      <a:pt x="76" y="183"/>
                      <a:pt x="68" y="184"/>
                      <a:pt x="60" y="184"/>
                    </a:cubicBezTo>
                    <a:close/>
                    <a:moveTo>
                      <a:pt x="60" y="7"/>
                    </a:moveTo>
                    <a:cubicBezTo>
                      <a:pt x="53" y="7"/>
                      <a:pt x="47" y="8"/>
                      <a:pt x="41" y="11"/>
                    </a:cubicBezTo>
                    <a:cubicBezTo>
                      <a:pt x="35" y="13"/>
                      <a:pt x="30" y="16"/>
                      <a:pt x="25" y="21"/>
                    </a:cubicBezTo>
                    <a:cubicBezTo>
                      <a:pt x="21" y="25"/>
                      <a:pt x="18" y="30"/>
                      <a:pt x="15" y="36"/>
                    </a:cubicBezTo>
                    <a:cubicBezTo>
                      <a:pt x="13" y="42"/>
                      <a:pt x="11" y="48"/>
                      <a:pt x="11" y="54"/>
                    </a:cubicBezTo>
                    <a:cubicBezTo>
                      <a:pt x="11" y="66"/>
                      <a:pt x="15" y="76"/>
                      <a:pt x="24" y="85"/>
                    </a:cubicBezTo>
                    <a:cubicBezTo>
                      <a:pt x="25" y="86"/>
                      <a:pt x="25" y="87"/>
                      <a:pt x="25" y="88"/>
                    </a:cubicBezTo>
                    <a:cubicBezTo>
                      <a:pt x="25" y="89"/>
                      <a:pt x="25" y="90"/>
                      <a:pt x="24" y="91"/>
                    </a:cubicBezTo>
                    <a:cubicBezTo>
                      <a:pt x="13" y="100"/>
                      <a:pt x="8" y="112"/>
                      <a:pt x="8" y="128"/>
                    </a:cubicBezTo>
                    <a:cubicBezTo>
                      <a:pt x="8" y="135"/>
                      <a:pt x="9" y="141"/>
                      <a:pt x="12" y="147"/>
                    </a:cubicBezTo>
                    <a:cubicBezTo>
                      <a:pt x="15" y="153"/>
                      <a:pt x="19" y="158"/>
                      <a:pt x="23" y="163"/>
                    </a:cubicBezTo>
                    <a:cubicBezTo>
                      <a:pt x="28" y="167"/>
                      <a:pt x="34" y="171"/>
                      <a:pt x="40" y="173"/>
                    </a:cubicBezTo>
                    <a:cubicBezTo>
                      <a:pt x="52" y="178"/>
                      <a:pt x="67" y="178"/>
                      <a:pt x="80" y="173"/>
                    </a:cubicBezTo>
                    <a:cubicBezTo>
                      <a:pt x="87" y="171"/>
                      <a:pt x="92" y="167"/>
                      <a:pt x="97" y="163"/>
                    </a:cubicBezTo>
                    <a:cubicBezTo>
                      <a:pt x="102" y="158"/>
                      <a:pt x="106" y="153"/>
                      <a:pt x="109" y="147"/>
                    </a:cubicBezTo>
                    <a:cubicBezTo>
                      <a:pt x="111" y="141"/>
                      <a:pt x="113" y="135"/>
                      <a:pt x="113" y="128"/>
                    </a:cubicBezTo>
                    <a:cubicBezTo>
                      <a:pt x="113" y="112"/>
                      <a:pt x="107" y="100"/>
                      <a:pt x="97" y="91"/>
                    </a:cubicBezTo>
                    <a:cubicBezTo>
                      <a:pt x="96" y="90"/>
                      <a:pt x="95" y="89"/>
                      <a:pt x="95" y="88"/>
                    </a:cubicBezTo>
                    <a:cubicBezTo>
                      <a:pt x="95" y="87"/>
                      <a:pt x="96" y="86"/>
                      <a:pt x="96" y="85"/>
                    </a:cubicBezTo>
                    <a:cubicBezTo>
                      <a:pt x="105" y="76"/>
                      <a:pt x="109" y="66"/>
                      <a:pt x="109" y="54"/>
                    </a:cubicBezTo>
                    <a:cubicBezTo>
                      <a:pt x="109" y="48"/>
                      <a:pt x="108" y="42"/>
                      <a:pt x="105" y="36"/>
                    </a:cubicBezTo>
                    <a:cubicBezTo>
                      <a:pt x="103" y="30"/>
                      <a:pt x="100" y="25"/>
                      <a:pt x="95" y="21"/>
                    </a:cubicBezTo>
                    <a:cubicBezTo>
                      <a:pt x="91" y="16"/>
                      <a:pt x="86" y="13"/>
                      <a:pt x="80" y="11"/>
                    </a:cubicBezTo>
                    <a:cubicBezTo>
                      <a:pt x="74" y="8"/>
                      <a:pt x="67" y="7"/>
                      <a:pt x="60"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2" name="Oval 143">
                <a:extLst>
                  <a:ext uri="{FF2B5EF4-FFF2-40B4-BE49-F238E27FC236}">
                    <a16:creationId xmlns:a16="http://schemas.microsoft.com/office/drawing/2014/main" id="{94EC22B0-6697-43A1-AF97-C439FA87AB8E}"/>
                  </a:ext>
                </a:extLst>
              </p:cNvPr>
              <p:cNvSpPr>
                <a:spLocks noChangeArrowheads="1"/>
              </p:cNvSpPr>
              <p:nvPr/>
            </p:nvSpPr>
            <p:spPr bwMode="auto">
              <a:xfrm>
                <a:off x="9652001" y="3692525"/>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3" name="Oval 144">
                <a:extLst>
                  <a:ext uri="{FF2B5EF4-FFF2-40B4-BE49-F238E27FC236}">
                    <a16:creationId xmlns:a16="http://schemas.microsoft.com/office/drawing/2014/main" id="{22E0D0AC-435F-4F4A-94E5-ED19DEB8337F}"/>
                  </a:ext>
                </a:extLst>
              </p:cNvPr>
              <p:cNvSpPr>
                <a:spLocks noChangeArrowheads="1"/>
              </p:cNvSpPr>
              <p:nvPr/>
            </p:nvSpPr>
            <p:spPr bwMode="auto">
              <a:xfrm>
                <a:off x="9502776" y="3840163"/>
                <a:ext cx="34925"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4" name="Oval 145">
                <a:extLst>
                  <a:ext uri="{FF2B5EF4-FFF2-40B4-BE49-F238E27FC236}">
                    <a16:creationId xmlns:a16="http://schemas.microsoft.com/office/drawing/2014/main" id="{F5EA5EDB-3E76-4A9D-9896-EB7C92458F5A}"/>
                  </a:ext>
                </a:extLst>
              </p:cNvPr>
              <p:cNvSpPr>
                <a:spLocks noChangeArrowheads="1"/>
              </p:cNvSpPr>
              <p:nvPr/>
            </p:nvSpPr>
            <p:spPr bwMode="auto">
              <a:xfrm>
                <a:off x="9705976" y="38941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5" name="Oval 146">
                <a:extLst>
                  <a:ext uri="{FF2B5EF4-FFF2-40B4-BE49-F238E27FC236}">
                    <a16:creationId xmlns:a16="http://schemas.microsoft.com/office/drawing/2014/main" id="{141E1FAC-BEC0-466C-AFDB-DE43D3F299CF}"/>
                  </a:ext>
                </a:extLst>
              </p:cNvPr>
              <p:cNvSpPr>
                <a:spLocks noChangeArrowheads="1"/>
              </p:cNvSpPr>
              <p:nvPr/>
            </p:nvSpPr>
            <p:spPr bwMode="auto">
              <a:xfrm>
                <a:off x="9559926" y="3521075"/>
                <a:ext cx="39688"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6" name="Oval 147">
                <a:extLst>
                  <a:ext uri="{FF2B5EF4-FFF2-40B4-BE49-F238E27FC236}">
                    <a16:creationId xmlns:a16="http://schemas.microsoft.com/office/drawing/2014/main" id="{ADAFA3F3-BA67-4E04-AA38-FD9D4BDD0F4A}"/>
                  </a:ext>
                </a:extLst>
              </p:cNvPr>
              <p:cNvSpPr>
                <a:spLocks noChangeArrowheads="1"/>
              </p:cNvSpPr>
              <p:nvPr/>
            </p:nvSpPr>
            <p:spPr bwMode="auto">
              <a:xfrm>
                <a:off x="9752013" y="358933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7" name="Oval 148">
                <a:extLst>
                  <a:ext uri="{FF2B5EF4-FFF2-40B4-BE49-F238E27FC236}">
                    <a16:creationId xmlns:a16="http://schemas.microsoft.com/office/drawing/2014/main" id="{007878D9-7935-4D3D-ABFA-FEFDB4B9A015}"/>
                  </a:ext>
                </a:extLst>
              </p:cNvPr>
              <p:cNvSpPr>
                <a:spLocks noChangeArrowheads="1"/>
              </p:cNvSpPr>
              <p:nvPr/>
            </p:nvSpPr>
            <p:spPr bwMode="auto">
              <a:xfrm>
                <a:off x="9648826" y="3608388"/>
                <a:ext cx="38100" cy="3810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227" name="矩形: 圆角 226">
            <a:extLst>
              <a:ext uri="{FF2B5EF4-FFF2-40B4-BE49-F238E27FC236}">
                <a16:creationId xmlns:a16="http://schemas.microsoft.com/office/drawing/2014/main" id="{A0C83695-E8A3-4BAD-9313-91162C81D400}"/>
              </a:ext>
            </a:extLst>
          </p:cNvPr>
          <p:cNvSpPr/>
          <p:nvPr/>
        </p:nvSpPr>
        <p:spPr>
          <a:xfrm>
            <a:off x="1205898" y="4136912"/>
            <a:ext cx="3798120" cy="461665"/>
          </a:xfrm>
          <a:prstGeom prst="roundRect">
            <a:avLst>
              <a:gd name="adj" fmla="val 3238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a:solidFill>
                  <a:srgbClr val="002060"/>
                </a:solidFill>
                <a:latin typeface="微软雅黑" panose="020B0503020204020204" pitchFamily="34" charset="-122"/>
                <a:ea typeface="微软雅黑" panose="020B0503020204020204" pitchFamily="34" charset="-122"/>
              </a:rPr>
              <a:t>汇报人：换文字    时间：</a:t>
            </a:r>
            <a:r>
              <a:rPr lang="en-US" altLang="zh-CN" sz="1400" b="1" dirty="0">
                <a:solidFill>
                  <a:srgbClr val="002060"/>
                </a:solidFill>
                <a:latin typeface="微软雅黑" panose="020B0503020204020204" pitchFamily="34" charset="-122"/>
                <a:ea typeface="微软雅黑" panose="020B0503020204020204" pitchFamily="34" charset="-122"/>
              </a:rPr>
              <a:t>201X</a:t>
            </a:r>
            <a:r>
              <a:rPr lang="zh-CN" altLang="en-US" sz="1400" b="1" dirty="0">
                <a:solidFill>
                  <a:srgbClr val="002060"/>
                </a:solidFill>
                <a:latin typeface="微软雅黑" panose="020B0503020204020204" pitchFamily="34" charset="-122"/>
                <a:ea typeface="微软雅黑" panose="020B0503020204020204" pitchFamily="34" charset="-122"/>
              </a:rPr>
              <a:t>年</a:t>
            </a:r>
            <a:r>
              <a:rPr lang="en-US" altLang="zh-CN" sz="1400" b="1" dirty="0">
                <a:solidFill>
                  <a:srgbClr val="002060"/>
                </a:solidFill>
                <a:latin typeface="微软雅黑" panose="020B0503020204020204" pitchFamily="34" charset="-122"/>
                <a:ea typeface="微软雅黑" panose="020B0503020204020204" pitchFamily="34" charset="-122"/>
              </a:rPr>
              <a:t>X</a:t>
            </a:r>
            <a:r>
              <a:rPr lang="zh-CN" altLang="en-US" sz="1400" b="1" dirty="0">
                <a:solidFill>
                  <a:srgbClr val="002060"/>
                </a:solidFill>
                <a:latin typeface="微软雅黑" panose="020B0503020204020204" pitchFamily="34" charset="-122"/>
                <a:ea typeface="微软雅黑" panose="020B0503020204020204" pitchFamily="34" charset="-122"/>
              </a:rPr>
              <a:t>月</a:t>
            </a:r>
          </a:p>
        </p:txBody>
      </p:sp>
    </p:spTree>
    <p:extLst>
      <p:ext uri="{BB962C8B-B14F-4D97-AF65-F5344CB8AC3E}">
        <p14:creationId xmlns:p14="http://schemas.microsoft.com/office/powerpoint/2010/main" val="101052625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barn(inVertical)">
                                      <p:cBhvr>
                                        <p:cTn id="7" dur="500"/>
                                        <p:tgtEl>
                                          <p:spTgt spid="155"/>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9"/>
                                        </p:tgtEl>
                                        <p:attrNameLst>
                                          <p:attrName>ppt_y</p:attrName>
                                        </p:attrNameLst>
                                      </p:cBhvr>
                                      <p:tavLst>
                                        <p:tav tm="0">
                                          <p:val>
                                            <p:strVal val="#ppt_y"/>
                                          </p:val>
                                        </p:tav>
                                        <p:tav tm="100000">
                                          <p:val>
                                            <p:strVal val="#ppt_y"/>
                                          </p:val>
                                        </p:tav>
                                      </p:tavLst>
                                    </p:anim>
                                    <p:anim calcmode="lin" valueType="num">
                                      <p:cBhvr>
                                        <p:cTn id="13"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9"/>
                                        </p:tgtEl>
                                      </p:cBhvr>
                                    </p:animEffect>
                                  </p:childTnLst>
                                </p:cTn>
                              </p:par>
                            </p:childTnLst>
                          </p:cTn>
                        </p:par>
                        <p:par>
                          <p:cTn id="16" fill="hold">
                            <p:stCondLst>
                              <p:cond delay="1450"/>
                            </p:stCondLst>
                            <p:childTnLst>
                              <p:par>
                                <p:cTn id="17" presetID="29" presetClass="entr" presetSubtype="0" fill="hold" grpId="1"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p:cTn id="19" dur="500" fill="hold"/>
                                        <p:tgtEl>
                                          <p:spTgt spid="11"/>
                                        </p:tgtEl>
                                        <p:attrNameLst>
                                          <p:attrName>ppt_x</p:attrName>
                                        </p:attrNameLst>
                                      </p:cBhvr>
                                      <p:tavLst>
                                        <p:tav tm="0">
                                          <p:val>
                                            <p:strVal val="#ppt_x-.2"/>
                                          </p:val>
                                        </p:tav>
                                        <p:tav tm="100000">
                                          <p:val>
                                            <p:strVal val="#ppt_x"/>
                                          </p:val>
                                        </p:tav>
                                      </p:tavLst>
                                    </p:anim>
                                    <p:anim calcmode="lin" valueType="num">
                                      <p:cBhvr>
                                        <p:cTn id="20" dur="5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21" dur="500"/>
                                        <p:tgtEl>
                                          <p:spTgt spid="11"/>
                                        </p:tgtEl>
                                      </p:cBhvr>
                                    </p:animEffect>
                                  </p:childTnLst>
                                </p:cTn>
                              </p:par>
                            </p:childTnLst>
                          </p:cTn>
                        </p:par>
                        <p:par>
                          <p:cTn id="22" fill="hold">
                            <p:stCondLst>
                              <p:cond delay="1950"/>
                            </p:stCondLst>
                            <p:childTnLst>
                              <p:par>
                                <p:cTn id="23" presetID="22" presetClass="entr" presetSubtype="2"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right)">
                                      <p:cBhvr>
                                        <p:cTn id="25" dur="500"/>
                                        <p:tgtEl>
                                          <p:spTgt spid="12"/>
                                        </p:tgtEl>
                                      </p:cBhvr>
                                    </p:animEffect>
                                  </p:childTnLst>
                                </p:cTn>
                              </p:par>
                            </p:childTnLst>
                          </p:cTn>
                        </p:par>
                        <p:par>
                          <p:cTn id="26" fill="hold">
                            <p:stCondLst>
                              <p:cond delay="2450"/>
                            </p:stCondLst>
                            <p:childTnLst>
                              <p:par>
                                <p:cTn id="27" presetID="22" presetClass="entr" presetSubtype="8" fill="hold" grpId="0" nodeType="afterEffect">
                                  <p:stCondLst>
                                    <p:cond delay="0"/>
                                  </p:stCondLst>
                                  <p:childTnLst>
                                    <p:set>
                                      <p:cBhvr>
                                        <p:cTn id="28" dur="1" fill="hold">
                                          <p:stCondLst>
                                            <p:cond delay="0"/>
                                          </p:stCondLst>
                                        </p:cTn>
                                        <p:tgtEl>
                                          <p:spTgt spid="227"/>
                                        </p:tgtEl>
                                        <p:attrNameLst>
                                          <p:attrName>style.visibility</p:attrName>
                                        </p:attrNameLst>
                                      </p:cBhvr>
                                      <p:to>
                                        <p:strVal val="visible"/>
                                      </p:to>
                                    </p:set>
                                    <p:animEffect transition="in" filter="wipe(left)">
                                      <p:cBhvr>
                                        <p:cTn id="29"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1" grpId="1"/>
      <p:bldP spid="22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01</a:t>
            </a: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背景介绍</a:t>
            </a:r>
            <a:endParaRPr lang="en-US" altLang="zh-CN" sz="5400" b="1" dirty="0">
              <a:solidFill>
                <a:schemeClr val="bg1"/>
              </a:solidFill>
              <a:effectLst>
                <a:outerShdw blurRad="38100" dist="38100" dir="2700000" algn="tl">
                  <a:srgbClr val="000000">
                    <a:alpha val="43137"/>
                  </a:srgbClr>
                </a:outerShdw>
              </a:effectLst>
              <a:latin typeface="Segoe UI" panose="020B0502040204020203" pitchFamily="34" charset="0"/>
              <a:ea typeface="Segoe UI" panose="020B0502040204020203" pitchFamily="34" charset="0"/>
              <a:cs typeface="Segoe UI" panose="020B0502040204020203" pitchFamily="34" charset="0"/>
            </a:endParaRP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Background introduction</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102802625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15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4910030" y="2031458"/>
            <a:ext cx="7069566" cy="4004219"/>
          </a:xfrm>
          <a:prstGeom prst="rect">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lumMod val="95000"/>
                </a:prstClr>
              </a:solidFill>
              <a:effectLst/>
              <a:uLnTx/>
              <a:uFillTx/>
              <a:latin typeface="Calibri"/>
              <a:ea typeface="宋体" panose="02010600030101010101" pitchFamily="2" charset="-122"/>
              <a:cs typeface="+mn-cs"/>
            </a:endParaRPr>
          </a:p>
        </p:txBody>
      </p:sp>
      <p:sp>
        <p:nvSpPr>
          <p:cNvPr id="53" name="矩形 52"/>
          <p:cNvSpPr/>
          <p:nvPr/>
        </p:nvSpPr>
        <p:spPr>
          <a:xfrm>
            <a:off x="5882427" y="3809770"/>
            <a:ext cx="5124772" cy="1993238"/>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just">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随着网络游戏品质的提高、玩家收入水平的上升以及支付便捷性的提升，网络游戏玩家的付费接受度逐渐提高。游戏工委</a:t>
            </a:r>
            <a:r>
              <a:rPr lang="en-US" altLang="zh-CN" sz="1400" dirty="0">
                <a:solidFill>
                  <a:prstClr val="white"/>
                </a:solidFill>
                <a:latin typeface="微软雅黑" panose="020B0503020204020204" pitchFamily="34" charset="-122"/>
                <a:ea typeface="微软雅黑" panose="020B0503020204020204" pitchFamily="34" charset="-122"/>
              </a:rPr>
              <a:t>《2017 </a:t>
            </a:r>
            <a:r>
              <a:rPr lang="zh-CN" altLang="en-US" sz="1400" dirty="0">
                <a:solidFill>
                  <a:prstClr val="white"/>
                </a:solidFill>
                <a:latin typeface="微软雅黑" panose="020B0503020204020204" pitchFamily="34" charset="-122"/>
                <a:ea typeface="微软雅黑" panose="020B0503020204020204" pitchFamily="34" charset="-122"/>
              </a:rPr>
              <a:t>年中国游戏产业报告</a:t>
            </a:r>
            <a:r>
              <a:rPr lang="en-US" altLang="zh-CN" sz="1400" dirty="0">
                <a:solidFill>
                  <a:prstClr val="white"/>
                </a:solidFill>
                <a:latin typeface="微软雅黑" panose="020B0503020204020204" pitchFamily="34" charset="-122"/>
                <a:ea typeface="微软雅黑" panose="020B0503020204020204" pitchFamily="34" charset="-122"/>
              </a:rPr>
              <a:t>》</a:t>
            </a:r>
            <a:r>
              <a:rPr lang="zh-CN" altLang="en-US" sz="1400" dirty="0">
                <a:solidFill>
                  <a:prstClr val="white"/>
                </a:solidFill>
                <a:latin typeface="微软雅黑" panose="020B0503020204020204" pitchFamily="34" charset="-122"/>
                <a:ea typeface="微软雅黑" panose="020B0503020204020204" pitchFamily="34" charset="-122"/>
              </a:rPr>
              <a:t>显示，</a:t>
            </a:r>
            <a:r>
              <a:rPr lang="en-US" altLang="zh-CN" sz="1400" dirty="0">
                <a:solidFill>
                  <a:prstClr val="white"/>
                </a:solidFill>
                <a:latin typeface="微软雅黑" panose="020B0503020204020204" pitchFamily="34" charset="-122"/>
                <a:ea typeface="微软雅黑" panose="020B0503020204020204" pitchFamily="34" charset="-122"/>
              </a:rPr>
              <a:t>2017 </a:t>
            </a:r>
            <a:r>
              <a:rPr lang="zh-CN" altLang="en-US" sz="1400" dirty="0">
                <a:solidFill>
                  <a:prstClr val="white"/>
                </a:solidFill>
                <a:latin typeface="微软雅黑" panose="020B0503020204020204" pitchFamily="34" charset="-122"/>
                <a:ea typeface="微软雅黑" panose="020B0503020204020204" pitchFamily="34" charset="-122"/>
              </a:rPr>
              <a:t>年中国付费网络游戏用户数达到</a:t>
            </a:r>
            <a:r>
              <a:rPr lang="en-US" altLang="zh-CN" sz="1400" dirty="0">
                <a:solidFill>
                  <a:prstClr val="white"/>
                </a:solidFill>
                <a:latin typeface="微软雅黑" panose="020B0503020204020204" pitchFamily="34" charset="-122"/>
                <a:ea typeface="微软雅黑" panose="020B0503020204020204" pitchFamily="34" charset="-122"/>
              </a:rPr>
              <a:t>45872</a:t>
            </a:r>
            <a:r>
              <a:rPr lang="zh-CN" altLang="en-US" sz="1400" dirty="0">
                <a:solidFill>
                  <a:prstClr val="white"/>
                </a:solidFill>
                <a:latin typeface="微软雅黑" panose="020B0503020204020204" pitchFamily="34" charset="-122"/>
                <a:ea typeface="微软雅黑" panose="020B0503020204020204" pitchFamily="34" charset="-122"/>
              </a:rPr>
              <a:t>万人，比</a:t>
            </a:r>
            <a:r>
              <a:rPr lang="en-US" altLang="zh-CN" sz="1400" dirty="0">
                <a:solidFill>
                  <a:prstClr val="white"/>
                </a:solidFill>
                <a:latin typeface="微软雅黑" panose="020B0503020204020204" pitchFamily="34" charset="-122"/>
                <a:ea typeface="微软雅黑" panose="020B0503020204020204" pitchFamily="34" charset="-122"/>
              </a:rPr>
              <a:t>2012 </a:t>
            </a:r>
            <a:r>
              <a:rPr lang="zh-CN" altLang="en-US" sz="1400" dirty="0">
                <a:solidFill>
                  <a:prstClr val="white"/>
                </a:solidFill>
                <a:latin typeface="微软雅黑" panose="020B0503020204020204" pitchFamily="34" charset="-122"/>
                <a:ea typeface="微软雅黑" panose="020B0503020204020204" pitchFamily="34" charset="-122"/>
              </a:rPr>
              <a:t>年增加</a:t>
            </a:r>
            <a:r>
              <a:rPr lang="en-US" altLang="zh-CN" sz="1400" dirty="0">
                <a:solidFill>
                  <a:prstClr val="white"/>
                </a:solidFill>
                <a:latin typeface="微软雅黑" panose="020B0503020204020204" pitchFamily="34" charset="-122"/>
                <a:ea typeface="微软雅黑" panose="020B0503020204020204" pitchFamily="34" charset="-122"/>
              </a:rPr>
              <a:t>2.2</a:t>
            </a:r>
            <a:r>
              <a:rPr lang="zh-CN" altLang="en-US" sz="1400" dirty="0">
                <a:solidFill>
                  <a:prstClr val="white"/>
                </a:solidFill>
                <a:latin typeface="微软雅黑" panose="020B0503020204020204" pitchFamily="34" charset="-122"/>
                <a:ea typeface="微软雅黑" panose="020B0503020204020204" pitchFamily="34" charset="-122"/>
              </a:rPr>
              <a:t>倍，</a:t>
            </a:r>
            <a:r>
              <a:rPr lang="en-US" altLang="zh-CN" sz="1400" dirty="0">
                <a:solidFill>
                  <a:prstClr val="white"/>
                </a:solidFill>
                <a:latin typeface="微软雅黑" panose="020B0503020204020204" pitchFamily="34" charset="-122"/>
                <a:ea typeface="微软雅黑" panose="020B0503020204020204" pitchFamily="34" charset="-122"/>
              </a:rPr>
              <a:t>2012 </a:t>
            </a:r>
            <a:r>
              <a:rPr lang="zh-CN" altLang="en-US" sz="1400" dirty="0">
                <a:solidFill>
                  <a:prstClr val="white"/>
                </a:solidFill>
                <a:latin typeface="微软雅黑" panose="020B0503020204020204" pitchFamily="34" charset="-122"/>
                <a:ea typeface="微软雅黑" panose="020B0503020204020204" pitchFamily="34" charset="-122"/>
              </a:rPr>
              <a:t>年至</a:t>
            </a:r>
            <a:r>
              <a:rPr lang="en-US" altLang="zh-CN" sz="1400" dirty="0">
                <a:solidFill>
                  <a:prstClr val="white"/>
                </a:solidFill>
                <a:latin typeface="微软雅黑" panose="020B0503020204020204" pitchFamily="34" charset="-122"/>
                <a:ea typeface="微软雅黑" panose="020B0503020204020204" pitchFamily="34" charset="-122"/>
              </a:rPr>
              <a:t>2017 </a:t>
            </a:r>
            <a:r>
              <a:rPr lang="zh-CN" altLang="en-US" sz="1400" dirty="0">
                <a:solidFill>
                  <a:prstClr val="white"/>
                </a:solidFill>
                <a:latin typeface="微软雅黑" panose="020B0503020204020204" pitchFamily="34" charset="-122"/>
                <a:ea typeface="微软雅黑" panose="020B0503020204020204" pitchFamily="34" charset="-122"/>
              </a:rPr>
              <a:t>年的年均复合增长率为</a:t>
            </a:r>
            <a:r>
              <a:rPr lang="en-US" altLang="zh-CN" sz="1400" dirty="0">
                <a:solidFill>
                  <a:prstClr val="white"/>
                </a:solidFill>
                <a:latin typeface="微软雅黑" panose="020B0503020204020204" pitchFamily="34" charset="-122"/>
                <a:ea typeface="微软雅黑" panose="020B0503020204020204" pitchFamily="34" charset="-122"/>
              </a:rPr>
              <a:t>49.00%</a:t>
            </a:r>
            <a:r>
              <a:rPr lang="zh-CN" altLang="en-US" sz="1400" dirty="0">
                <a:solidFill>
                  <a:prstClr val="white"/>
                </a:solidFill>
                <a:latin typeface="微软雅黑" panose="020B0503020204020204" pitchFamily="34" charset="-122"/>
                <a:ea typeface="微软雅黑" panose="020B0503020204020204" pitchFamily="34" charset="-122"/>
              </a:rPr>
              <a:t>。网络游戏付费玩家数量的提高将带动网络游戏行业进入更加快速的增长通道。</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4" name="矩形 53"/>
          <p:cNvSpPr/>
          <p:nvPr/>
        </p:nvSpPr>
        <p:spPr>
          <a:xfrm>
            <a:off x="5882427" y="2363315"/>
            <a:ext cx="5326250" cy="1346907"/>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nSpc>
                <a:spcPct val="150000"/>
              </a:lnSpc>
              <a:defRPr/>
            </a:pPr>
            <a:r>
              <a:rPr lang="zh-CN" altLang="en-US" sz="1400" dirty="0">
                <a:solidFill>
                  <a:prstClr val="white"/>
                </a:solidFill>
                <a:latin typeface="微软雅黑" panose="020B0503020204020204" pitchFamily="34" charset="-122"/>
                <a:ea typeface="微软雅黑" panose="020B0503020204020204" pitchFamily="34" charset="-122"/>
              </a:rPr>
              <a:t>近年来，网络游戏愈来愈火爆，仅在国内，其市场规模增速一直保持在</a:t>
            </a:r>
            <a:r>
              <a:rPr lang="en-US" altLang="zh-CN" sz="1400" dirty="0">
                <a:solidFill>
                  <a:prstClr val="white"/>
                </a:solidFill>
                <a:latin typeface="微软雅黑" panose="020B0503020204020204" pitchFamily="34" charset="-122"/>
                <a:ea typeface="微软雅黑" panose="020B0503020204020204" pitchFamily="34" charset="-122"/>
              </a:rPr>
              <a:t>20%</a:t>
            </a:r>
            <a:r>
              <a:rPr lang="zh-CN" altLang="en-US" sz="1400" dirty="0">
                <a:solidFill>
                  <a:prstClr val="white"/>
                </a:solidFill>
                <a:latin typeface="微软雅黑" panose="020B0503020204020204" pitchFamily="34" charset="-122"/>
                <a:ea typeface="微软雅黑" panose="020B0503020204020204" pitchFamily="34" charset="-122"/>
              </a:rPr>
              <a:t>上下，</a:t>
            </a:r>
            <a:r>
              <a:rPr lang="en-US" altLang="zh-CN" sz="1400" dirty="0">
                <a:solidFill>
                  <a:prstClr val="white"/>
                </a:solidFill>
                <a:latin typeface="微软雅黑" panose="020B0503020204020204" pitchFamily="34" charset="-122"/>
                <a:ea typeface="微软雅黑" panose="020B0503020204020204" pitchFamily="34" charset="-122"/>
              </a:rPr>
              <a:t>2013</a:t>
            </a:r>
            <a:r>
              <a:rPr lang="zh-CN" altLang="en-US" sz="1400" dirty="0">
                <a:solidFill>
                  <a:prstClr val="white"/>
                </a:solidFill>
                <a:latin typeface="微软雅黑" panose="020B0503020204020204" pitchFamily="34" charset="-122"/>
                <a:ea typeface="微软雅黑" panose="020B0503020204020204" pitchFamily="34" charset="-122"/>
              </a:rPr>
              <a:t>年更是达到</a:t>
            </a:r>
            <a:r>
              <a:rPr lang="en-US" altLang="zh-CN" sz="1400" dirty="0">
                <a:solidFill>
                  <a:prstClr val="white"/>
                </a:solidFill>
                <a:latin typeface="微软雅黑" panose="020B0503020204020204" pitchFamily="34" charset="-122"/>
                <a:ea typeface="微软雅黑" panose="020B0503020204020204" pitchFamily="34" charset="-122"/>
              </a:rPr>
              <a:t>30%</a:t>
            </a:r>
            <a:r>
              <a:rPr lang="zh-CN" altLang="en-US" sz="1400" dirty="0">
                <a:solidFill>
                  <a:prstClr val="white"/>
                </a:solidFill>
                <a:latin typeface="微软雅黑" panose="020B0503020204020204" pitchFamily="34" charset="-122"/>
                <a:ea typeface="微软雅黑" panose="020B0503020204020204" pitchFamily="34" charset="-122"/>
              </a:rPr>
              <a:t>。</a:t>
            </a:r>
            <a:r>
              <a:rPr lang="en-US" altLang="zh-CN" sz="1400" dirty="0">
                <a:solidFill>
                  <a:prstClr val="white"/>
                </a:solidFill>
                <a:latin typeface="微软雅黑" panose="020B0503020204020204" pitchFamily="34" charset="-122"/>
                <a:ea typeface="微软雅黑" panose="020B0503020204020204" pitchFamily="34" charset="-122"/>
              </a:rPr>
              <a:t>2015</a:t>
            </a:r>
            <a:r>
              <a:rPr lang="zh-CN" altLang="en-US" sz="1400" dirty="0">
                <a:solidFill>
                  <a:prstClr val="white"/>
                </a:solidFill>
                <a:latin typeface="微软雅黑" panose="020B0503020204020204" pitchFamily="34" charset="-122"/>
                <a:ea typeface="微软雅黑" panose="020B0503020204020204" pitchFamily="34" charset="-122"/>
              </a:rPr>
              <a:t>年我国网络游戏市场规模已达到</a:t>
            </a:r>
            <a:r>
              <a:rPr lang="en-US" altLang="zh-CN" sz="1400" dirty="0">
                <a:solidFill>
                  <a:prstClr val="white"/>
                </a:solidFill>
                <a:latin typeface="微软雅黑" panose="020B0503020204020204" pitchFamily="34" charset="-122"/>
                <a:ea typeface="微软雅黑" panose="020B0503020204020204" pitchFamily="34" charset="-122"/>
              </a:rPr>
              <a:t>1407.7</a:t>
            </a:r>
            <a:r>
              <a:rPr lang="zh-CN" altLang="en-US" sz="1400" dirty="0">
                <a:solidFill>
                  <a:prstClr val="white"/>
                </a:solidFill>
                <a:latin typeface="微软雅黑" panose="020B0503020204020204" pitchFamily="34" charset="-122"/>
                <a:ea typeface="微软雅黑" panose="020B0503020204020204" pitchFamily="34" charset="-122"/>
              </a:rPr>
              <a:t>亿元人民币，有分析预测 </a:t>
            </a:r>
            <a:r>
              <a:rPr lang="en-US" altLang="zh-CN" sz="1400" dirty="0">
                <a:solidFill>
                  <a:prstClr val="white"/>
                </a:solidFill>
                <a:latin typeface="微软雅黑" panose="020B0503020204020204" pitchFamily="34" charset="-122"/>
                <a:ea typeface="微软雅黑" panose="020B0503020204020204" pitchFamily="34" charset="-122"/>
              </a:rPr>
              <a:t>2018 </a:t>
            </a:r>
            <a:r>
              <a:rPr lang="zh-CN" altLang="en-US" sz="1400" dirty="0">
                <a:solidFill>
                  <a:prstClr val="white"/>
                </a:solidFill>
                <a:latin typeface="微软雅黑" panose="020B0503020204020204" pitchFamily="34" charset="-122"/>
                <a:ea typeface="微软雅黑" panose="020B0503020204020204" pitchFamily="34" charset="-122"/>
              </a:rPr>
              <a:t>年很有可能突破 </a:t>
            </a:r>
            <a:r>
              <a:rPr lang="en-US" altLang="zh-CN" sz="1400" dirty="0">
                <a:solidFill>
                  <a:prstClr val="white"/>
                </a:solidFill>
                <a:latin typeface="微软雅黑" panose="020B0503020204020204" pitchFamily="34" charset="-122"/>
                <a:ea typeface="微软雅黑" panose="020B0503020204020204" pitchFamily="34" charset="-122"/>
              </a:rPr>
              <a:t>2500</a:t>
            </a:r>
            <a:r>
              <a:rPr lang="zh-CN" altLang="en-US" sz="1400" dirty="0">
                <a:solidFill>
                  <a:prstClr val="white"/>
                </a:solidFill>
                <a:latin typeface="微软雅黑" panose="020B0503020204020204" pitchFamily="34" charset="-122"/>
                <a:ea typeface="微软雅黑" panose="020B0503020204020204" pitchFamily="34" charset="-122"/>
              </a:rPr>
              <a:t>亿元大关。</a:t>
            </a:r>
            <a:endPar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 name="菱形 6"/>
          <p:cNvSpPr/>
          <p:nvPr/>
        </p:nvSpPr>
        <p:spPr>
          <a:xfrm>
            <a:off x="5462725" y="2363315"/>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5" name="菱形 54"/>
          <p:cNvSpPr/>
          <p:nvPr/>
        </p:nvSpPr>
        <p:spPr>
          <a:xfrm>
            <a:off x="5514421" y="385382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9" name="TextBox 39">
            <a:extLst>
              <a:ext uri="{FF2B5EF4-FFF2-40B4-BE49-F238E27FC236}">
                <a16:creationId xmlns:a16="http://schemas.microsoft.com/office/drawing/2014/main" id="{F510EF60-D39A-43C9-979F-8C429140935A}"/>
              </a:ext>
            </a:extLst>
          </p:cNvPr>
          <p:cNvSpPr txBox="1"/>
          <p:nvPr/>
        </p:nvSpPr>
        <p:spPr>
          <a:xfrm>
            <a:off x="319378" y="344615"/>
            <a:ext cx="1826141" cy="584775"/>
          </a:xfrm>
          <a:prstGeom prst="rect">
            <a:avLst/>
          </a:prstGeom>
          <a:noFill/>
        </p:spPr>
        <p:txBody>
          <a:bodyPr wrap="non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市场调研</a:t>
            </a:r>
          </a:p>
        </p:txBody>
      </p:sp>
      <p:pic>
        <p:nvPicPr>
          <p:cNvPr id="4" name="图片 3">
            <a:extLst>
              <a:ext uri="{FF2B5EF4-FFF2-40B4-BE49-F238E27FC236}">
                <a16:creationId xmlns:a16="http://schemas.microsoft.com/office/drawing/2014/main" id="{55918E65-3ACB-4EEF-BBDE-D3EC366C26A0}"/>
              </a:ext>
            </a:extLst>
          </p:cNvPr>
          <p:cNvPicPr>
            <a:picLocks noChangeAspect="1"/>
          </p:cNvPicPr>
          <p:nvPr/>
        </p:nvPicPr>
        <p:blipFill>
          <a:blip r:embed="rId3"/>
          <a:stretch>
            <a:fillRect/>
          </a:stretch>
        </p:blipFill>
        <p:spPr>
          <a:xfrm>
            <a:off x="986842" y="4725312"/>
            <a:ext cx="3010393" cy="1822576"/>
          </a:xfrm>
          <a:prstGeom prst="rect">
            <a:avLst/>
          </a:prstGeom>
        </p:spPr>
      </p:pic>
      <p:pic>
        <p:nvPicPr>
          <p:cNvPr id="2" name="图片 1">
            <a:extLst>
              <a:ext uri="{FF2B5EF4-FFF2-40B4-BE49-F238E27FC236}">
                <a16:creationId xmlns:a16="http://schemas.microsoft.com/office/drawing/2014/main" id="{0F051BF7-9299-4966-980C-3FCB14F70909}"/>
              </a:ext>
            </a:extLst>
          </p:cNvPr>
          <p:cNvPicPr>
            <a:picLocks noChangeAspect="1"/>
          </p:cNvPicPr>
          <p:nvPr/>
        </p:nvPicPr>
        <p:blipFill>
          <a:blip r:embed="rId4"/>
          <a:stretch>
            <a:fillRect/>
          </a:stretch>
        </p:blipFill>
        <p:spPr>
          <a:xfrm>
            <a:off x="986842" y="1097450"/>
            <a:ext cx="3010393" cy="1796779"/>
          </a:xfrm>
          <a:prstGeom prst="rect">
            <a:avLst/>
          </a:prstGeom>
        </p:spPr>
      </p:pic>
      <p:pic>
        <p:nvPicPr>
          <p:cNvPr id="3" name="图片 2">
            <a:extLst>
              <a:ext uri="{FF2B5EF4-FFF2-40B4-BE49-F238E27FC236}">
                <a16:creationId xmlns:a16="http://schemas.microsoft.com/office/drawing/2014/main" id="{E351BDA3-4B59-4EDB-8271-56C5C2FD926A}"/>
              </a:ext>
            </a:extLst>
          </p:cNvPr>
          <p:cNvPicPr>
            <a:picLocks noChangeAspect="1"/>
          </p:cNvPicPr>
          <p:nvPr/>
        </p:nvPicPr>
        <p:blipFill>
          <a:blip r:embed="rId5"/>
          <a:stretch>
            <a:fillRect/>
          </a:stretch>
        </p:blipFill>
        <p:spPr>
          <a:xfrm>
            <a:off x="986842" y="2904767"/>
            <a:ext cx="3010393" cy="1810007"/>
          </a:xfrm>
          <a:prstGeom prst="rect">
            <a:avLst/>
          </a:prstGeom>
        </p:spPr>
      </p:pic>
    </p:spTree>
    <p:extLst>
      <p:ext uri="{BB962C8B-B14F-4D97-AF65-F5344CB8AC3E}">
        <p14:creationId xmlns:p14="http://schemas.microsoft.com/office/powerpoint/2010/main" val="425988749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750"/>
                                        <p:tgtEl>
                                          <p:spTgt spid="25"/>
                                        </p:tgtEl>
                                      </p:cBhvr>
                                    </p:animEffect>
                                  </p:childTnLst>
                                </p:cTn>
                              </p:par>
                            </p:childTnLst>
                          </p:cTn>
                        </p:par>
                        <p:par>
                          <p:cTn id="8" fill="hold">
                            <p:stCondLst>
                              <p:cond delay="750"/>
                            </p:stCondLst>
                            <p:childTnLst>
                              <p:par>
                                <p:cTn id="9" presetID="16" presetClass="entr" presetSubtype="21"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barn(inVertical)">
                                      <p:cBhvr>
                                        <p:cTn id="11" dur="500"/>
                                        <p:tgtEl>
                                          <p:spTgt spid="54"/>
                                        </p:tgtEl>
                                      </p:cBhvr>
                                    </p:animEffect>
                                  </p:childTnLst>
                                </p:cTn>
                              </p:par>
                            </p:childTnLst>
                          </p:cTn>
                        </p:par>
                        <p:par>
                          <p:cTn id="12" fill="hold">
                            <p:stCondLst>
                              <p:cond delay="1250"/>
                            </p:stCondLst>
                            <p:childTnLst>
                              <p:par>
                                <p:cTn id="13" presetID="16" presetClass="entr" presetSubtype="21" fill="hold" grpId="0"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barn(inVertical)">
                                      <p:cBhvr>
                                        <p:cTn id="15" dur="500"/>
                                        <p:tgtEl>
                                          <p:spTgt spid="53"/>
                                        </p:tgtEl>
                                      </p:cBhvr>
                                    </p:animEffect>
                                  </p:childTnLst>
                                </p:cTn>
                              </p:par>
                            </p:childTnLst>
                          </p:cTn>
                        </p:par>
                        <p:par>
                          <p:cTn id="16" fill="hold">
                            <p:stCondLst>
                              <p:cond delay="1750"/>
                            </p:stCondLst>
                            <p:childTnLst>
                              <p:par>
                                <p:cTn id="17" presetID="49" presetClass="entr" presetSubtype="0" decel="10000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 calcmode="lin" valueType="num">
                                      <p:cBhvr>
                                        <p:cTn id="21" dur="500" fill="hold"/>
                                        <p:tgtEl>
                                          <p:spTgt spid="7"/>
                                        </p:tgtEl>
                                        <p:attrNameLst>
                                          <p:attrName>style.rotation</p:attrName>
                                        </p:attrNameLst>
                                      </p:cBhvr>
                                      <p:tavLst>
                                        <p:tav tm="0">
                                          <p:val>
                                            <p:fltVal val="360"/>
                                          </p:val>
                                        </p:tav>
                                        <p:tav tm="100000">
                                          <p:val>
                                            <p:fltVal val="0"/>
                                          </p:val>
                                        </p:tav>
                                      </p:tavLst>
                                    </p:anim>
                                    <p:animEffect transition="in" filter="fade">
                                      <p:cBhvr>
                                        <p:cTn id="22" dur="500"/>
                                        <p:tgtEl>
                                          <p:spTgt spid="7"/>
                                        </p:tgtEl>
                                      </p:cBhvr>
                                    </p:animEffect>
                                  </p:childTnLst>
                                </p:cTn>
                              </p:par>
                            </p:childTnLst>
                          </p:cTn>
                        </p:par>
                        <p:par>
                          <p:cTn id="23" fill="hold">
                            <p:stCondLst>
                              <p:cond delay="2250"/>
                            </p:stCondLst>
                            <p:childTnLst>
                              <p:par>
                                <p:cTn id="24" presetID="49" presetClass="entr" presetSubtype="0" decel="100000" fill="hold" grpId="0" nodeType="afterEffect">
                                  <p:stCondLst>
                                    <p:cond delay="0"/>
                                  </p:stCondLst>
                                  <p:childTnLst>
                                    <p:set>
                                      <p:cBhvr>
                                        <p:cTn id="25" dur="1" fill="hold">
                                          <p:stCondLst>
                                            <p:cond delay="0"/>
                                          </p:stCondLst>
                                        </p:cTn>
                                        <p:tgtEl>
                                          <p:spTgt spid="55"/>
                                        </p:tgtEl>
                                        <p:attrNameLst>
                                          <p:attrName>style.visibility</p:attrName>
                                        </p:attrNameLst>
                                      </p:cBhvr>
                                      <p:to>
                                        <p:strVal val="visible"/>
                                      </p:to>
                                    </p:set>
                                    <p:anim calcmode="lin" valueType="num">
                                      <p:cBhvr>
                                        <p:cTn id="26" dur="500" fill="hold"/>
                                        <p:tgtEl>
                                          <p:spTgt spid="55"/>
                                        </p:tgtEl>
                                        <p:attrNameLst>
                                          <p:attrName>ppt_w</p:attrName>
                                        </p:attrNameLst>
                                      </p:cBhvr>
                                      <p:tavLst>
                                        <p:tav tm="0">
                                          <p:val>
                                            <p:fltVal val="0"/>
                                          </p:val>
                                        </p:tav>
                                        <p:tav tm="100000">
                                          <p:val>
                                            <p:strVal val="#ppt_w"/>
                                          </p:val>
                                        </p:tav>
                                      </p:tavLst>
                                    </p:anim>
                                    <p:anim calcmode="lin" valueType="num">
                                      <p:cBhvr>
                                        <p:cTn id="27" dur="500" fill="hold"/>
                                        <p:tgtEl>
                                          <p:spTgt spid="55"/>
                                        </p:tgtEl>
                                        <p:attrNameLst>
                                          <p:attrName>ppt_h</p:attrName>
                                        </p:attrNameLst>
                                      </p:cBhvr>
                                      <p:tavLst>
                                        <p:tav tm="0">
                                          <p:val>
                                            <p:fltVal val="0"/>
                                          </p:val>
                                        </p:tav>
                                        <p:tav tm="100000">
                                          <p:val>
                                            <p:strVal val="#ppt_h"/>
                                          </p:val>
                                        </p:tav>
                                      </p:tavLst>
                                    </p:anim>
                                    <p:anim calcmode="lin" valueType="num">
                                      <p:cBhvr>
                                        <p:cTn id="28" dur="500" fill="hold"/>
                                        <p:tgtEl>
                                          <p:spTgt spid="55"/>
                                        </p:tgtEl>
                                        <p:attrNameLst>
                                          <p:attrName>style.rotation</p:attrName>
                                        </p:attrNameLst>
                                      </p:cBhvr>
                                      <p:tavLst>
                                        <p:tav tm="0">
                                          <p:val>
                                            <p:fltVal val="360"/>
                                          </p:val>
                                        </p:tav>
                                        <p:tav tm="100000">
                                          <p:val>
                                            <p:fltVal val="0"/>
                                          </p:val>
                                        </p:tav>
                                      </p:tavLst>
                                    </p:anim>
                                    <p:animEffect transition="in" filter="fade">
                                      <p:cBhvr>
                                        <p:cTn id="29" dur="500"/>
                                        <p:tgtEl>
                                          <p:spTgt spid="55"/>
                                        </p:tgtEl>
                                      </p:cBhvr>
                                    </p:animEffect>
                                  </p:childTnLst>
                                </p:cTn>
                              </p:par>
                            </p:childTnLst>
                          </p:cTn>
                        </p:par>
                        <p:par>
                          <p:cTn id="30" fill="hold">
                            <p:stCondLst>
                              <p:cond delay="2750"/>
                            </p:stCondLst>
                            <p:childTnLst>
                              <p:par>
                                <p:cTn id="31" presetID="8" presetClass="emph" presetSubtype="0" fill="hold" grpId="1" nodeType="afterEffect">
                                  <p:stCondLst>
                                    <p:cond delay="0"/>
                                  </p:stCondLst>
                                  <p:childTnLst>
                                    <p:animRot by="21600000">
                                      <p:cBhvr>
                                        <p:cTn id="32" dur="2000" fill="hold"/>
                                        <p:tgtEl>
                                          <p:spTgt spid="7"/>
                                        </p:tgtEl>
                                        <p:attrNameLst>
                                          <p:attrName>r</p:attrName>
                                        </p:attrNameLst>
                                      </p:cBhvr>
                                    </p:animRot>
                                  </p:childTnLst>
                                </p:cTn>
                              </p:par>
                            </p:childTnLst>
                          </p:cTn>
                        </p:par>
                        <p:par>
                          <p:cTn id="33" fill="hold">
                            <p:stCondLst>
                              <p:cond delay="4750"/>
                            </p:stCondLst>
                            <p:childTnLst>
                              <p:par>
                                <p:cTn id="34" presetID="8" presetClass="emph" presetSubtype="0" fill="hold" grpId="1" nodeType="afterEffect">
                                  <p:stCondLst>
                                    <p:cond delay="0"/>
                                  </p:stCondLst>
                                  <p:childTnLst>
                                    <p:animRot by="21600000">
                                      <p:cBhvr>
                                        <p:cTn id="35" dur="2000" fill="hold"/>
                                        <p:tgtEl>
                                          <p:spTgt spid="55"/>
                                        </p:tgtEl>
                                        <p:attrNameLst>
                                          <p:attrName>r</p:attrName>
                                        </p:attrNameLst>
                                      </p:cBhvr>
                                    </p:animRo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1000"/>
                                        <p:tgtEl>
                                          <p:spTgt spid="2"/>
                                        </p:tgtEl>
                                      </p:cBhvr>
                                    </p:animEffect>
                                    <p:anim calcmode="lin" valueType="num">
                                      <p:cBhvr>
                                        <p:cTn id="41" dur="1000" fill="hold"/>
                                        <p:tgtEl>
                                          <p:spTgt spid="2"/>
                                        </p:tgtEl>
                                        <p:attrNameLst>
                                          <p:attrName>ppt_x</p:attrName>
                                        </p:attrNameLst>
                                      </p:cBhvr>
                                      <p:tavLst>
                                        <p:tav tm="0">
                                          <p:val>
                                            <p:strVal val="#ppt_x"/>
                                          </p:val>
                                        </p:tav>
                                        <p:tav tm="100000">
                                          <p:val>
                                            <p:strVal val="#ppt_x"/>
                                          </p:val>
                                        </p:tav>
                                      </p:tavLst>
                                    </p:anim>
                                    <p:anim calcmode="lin" valueType="num">
                                      <p:cBhvr>
                                        <p:cTn id="4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53" grpId="0"/>
      <p:bldP spid="54" grpId="0"/>
      <p:bldP spid="7" grpId="0" animBg="1"/>
      <p:bldP spid="7" grpId="1" animBg="1"/>
      <p:bldP spid="55" grpId="0" animBg="1"/>
      <p:bldP spid="55"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EB4DD94F-2E01-41D3-9EC2-D5A87049FB5C}"/>
              </a:ext>
            </a:extLst>
          </p:cNvPr>
          <p:cNvGrpSpPr/>
          <p:nvPr/>
        </p:nvGrpSpPr>
        <p:grpSpPr>
          <a:xfrm>
            <a:off x="695324" y="1564620"/>
            <a:ext cx="9582096" cy="1712913"/>
            <a:chOff x="695324" y="1564620"/>
            <a:chExt cx="9582096" cy="1712913"/>
          </a:xfrm>
        </p:grpSpPr>
        <p:sp>
          <p:nvSpPr>
            <p:cNvPr id="54" name="任意多边形: 形状 45">
              <a:extLst>
                <a:ext uri="{FF2B5EF4-FFF2-40B4-BE49-F238E27FC236}">
                  <a16:creationId xmlns:a16="http://schemas.microsoft.com/office/drawing/2014/main" id="{A4445263-8832-4920-9A39-65D0A7F5B168}"/>
                </a:ext>
              </a:extLst>
            </p:cNvPr>
            <p:cNvSpPr/>
            <p:nvPr/>
          </p:nvSpPr>
          <p:spPr bwMode="auto">
            <a:xfrm>
              <a:off x="695324" y="1801157"/>
              <a:ext cx="8276838" cy="1181100"/>
            </a:xfrm>
            <a:custGeom>
              <a:avLst/>
              <a:gdLst>
                <a:gd name="connsiteX0" fmla="*/ 0 w 8276838"/>
                <a:gd name="connsiteY0" fmla="*/ 0 h 1181100"/>
                <a:gd name="connsiteX1" fmla="*/ 2394337 w 8276838"/>
                <a:gd name="connsiteY1" fmla="*/ 0 h 1181100"/>
                <a:gd name="connsiteX2" fmla="*/ 4990475 w 8276838"/>
                <a:gd name="connsiteY2" fmla="*/ 0 h 1181100"/>
                <a:gd name="connsiteX3" fmla="*/ 7384812 w 8276838"/>
                <a:gd name="connsiteY3" fmla="*/ 0 h 1181100"/>
                <a:gd name="connsiteX4" fmla="*/ 7875801 w 8276838"/>
                <a:gd name="connsiteY4" fmla="*/ 584200 h 1181100"/>
                <a:gd name="connsiteX5" fmla="*/ 8269342 w 8276838"/>
                <a:gd name="connsiteY5" fmla="*/ 471488 h 1181100"/>
                <a:gd name="connsiteX6" fmla="*/ 8276838 w 8276838"/>
                <a:gd name="connsiteY6" fmla="*/ 477838 h 1181100"/>
                <a:gd name="connsiteX7" fmla="*/ 7883297 w 8276838"/>
                <a:gd name="connsiteY7" fmla="*/ 590550 h 1181100"/>
                <a:gd name="connsiteX8" fmla="*/ 8276838 w 8276838"/>
                <a:gd name="connsiteY8" fmla="*/ 703263 h 1181100"/>
                <a:gd name="connsiteX9" fmla="*/ 8269342 w 8276838"/>
                <a:gd name="connsiteY9" fmla="*/ 709613 h 1181100"/>
                <a:gd name="connsiteX10" fmla="*/ 7875801 w 8276838"/>
                <a:gd name="connsiteY10" fmla="*/ 596900 h 1181100"/>
                <a:gd name="connsiteX11" fmla="*/ 7384812 w 8276838"/>
                <a:gd name="connsiteY11" fmla="*/ 1181100 h 1181100"/>
                <a:gd name="connsiteX12" fmla="*/ 4990475 w 8276838"/>
                <a:gd name="connsiteY12" fmla="*/ 1181100 h 1181100"/>
                <a:gd name="connsiteX13" fmla="*/ 2394337 w 8276838"/>
                <a:gd name="connsiteY13" fmla="*/ 1181100 h 1181100"/>
                <a:gd name="connsiteX14" fmla="*/ 0 w 827683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6838" h="1181100">
                  <a:moveTo>
                    <a:pt x="0" y="0"/>
                  </a:moveTo>
                  <a:lnTo>
                    <a:pt x="2394337" y="0"/>
                  </a:lnTo>
                  <a:lnTo>
                    <a:pt x="4990475" y="0"/>
                  </a:lnTo>
                  <a:lnTo>
                    <a:pt x="7384812" y="0"/>
                  </a:lnTo>
                  <a:lnTo>
                    <a:pt x="7875801" y="584200"/>
                  </a:lnTo>
                  <a:lnTo>
                    <a:pt x="8269342" y="471488"/>
                  </a:lnTo>
                  <a:lnTo>
                    <a:pt x="8276838" y="477838"/>
                  </a:lnTo>
                  <a:lnTo>
                    <a:pt x="7883297" y="590550"/>
                  </a:lnTo>
                  <a:lnTo>
                    <a:pt x="8276838" y="703263"/>
                  </a:lnTo>
                  <a:lnTo>
                    <a:pt x="8269342" y="709613"/>
                  </a:lnTo>
                  <a:lnTo>
                    <a:pt x="7875801" y="596900"/>
                  </a:lnTo>
                  <a:lnTo>
                    <a:pt x="7384812" y="1181100"/>
                  </a:lnTo>
                  <a:lnTo>
                    <a:pt x="4990475" y="1181100"/>
                  </a:lnTo>
                  <a:lnTo>
                    <a:pt x="2394337" y="1181100"/>
                  </a:lnTo>
                  <a:lnTo>
                    <a:pt x="0" y="1181100"/>
                  </a:lnTo>
                  <a:close/>
                </a:path>
              </a:pathLst>
            </a:custGeom>
            <a:solidFill>
              <a:schemeClr val="bg1">
                <a:alpha val="70000"/>
              </a:schemeClr>
            </a:solidFill>
            <a:ln>
              <a:noFill/>
            </a:ln>
          </p:spPr>
          <p:txBody>
            <a:bodyPr wrap="square" anchor="ctr">
              <a:noAutofit/>
            </a:bodyPr>
            <a:lstStyle/>
            <a:p>
              <a:pPr algn="ctr"/>
              <a:endParaRPr/>
            </a:p>
          </p:txBody>
        </p:sp>
        <p:grpSp>
          <p:nvGrpSpPr>
            <p:cNvPr id="55" name="Group 4">
              <a:extLst>
                <a:ext uri="{FF2B5EF4-FFF2-40B4-BE49-F238E27FC236}">
                  <a16:creationId xmlns:a16="http://schemas.microsoft.com/office/drawing/2014/main" id="{59ED0F4E-1F04-4DC5-A63E-8F417E652D50}"/>
                </a:ext>
              </a:extLst>
            </p:cNvPr>
            <p:cNvGrpSpPr/>
            <p:nvPr/>
          </p:nvGrpSpPr>
          <p:grpSpPr>
            <a:xfrm>
              <a:off x="8931220" y="1564620"/>
              <a:ext cx="1346200" cy="1712913"/>
              <a:chOff x="5494338" y="769938"/>
              <a:chExt cx="1346200" cy="1712913"/>
            </a:xfrm>
            <a:solidFill>
              <a:schemeClr val="accent4"/>
            </a:solidFill>
          </p:grpSpPr>
          <p:sp>
            <p:nvSpPr>
              <p:cNvPr id="82" name="Freeform: Shape 6">
                <a:extLst>
                  <a:ext uri="{FF2B5EF4-FFF2-40B4-BE49-F238E27FC236}">
                    <a16:creationId xmlns:a16="http://schemas.microsoft.com/office/drawing/2014/main" id="{E0553310-8F9B-4062-B67B-4EBA90F188F9}"/>
                  </a:ext>
                </a:extLst>
              </p:cNvPr>
              <p:cNvSpPr/>
              <p:nvPr/>
            </p:nvSpPr>
            <p:spPr bwMode="auto">
              <a:xfrm>
                <a:off x="5494338" y="769938"/>
                <a:ext cx="1346200" cy="1712913"/>
              </a:xfrm>
              <a:custGeom>
                <a:avLst/>
                <a:gdLst>
                  <a:gd name="T0" fmla="*/ 598 w 598"/>
                  <a:gd name="T1" fmla="*/ 377 h 760"/>
                  <a:gd name="T2" fmla="*/ 594 w 598"/>
                  <a:gd name="T3" fmla="*/ 374 h 760"/>
                  <a:gd name="T4" fmla="*/ 593 w 598"/>
                  <a:gd name="T5" fmla="*/ 374 h 760"/>
                  <a:gd name="T6" fmla="*/ 588 w 598"/>
                  <a:gd name="T7" fmla="*/ 371 h 760"/>
                  <a:gd name="T8" fmla="*/ 585 w 598"/>
                  <a:gd name="T9" fmla="*/ 372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2 h 760"/>
                  <a:gd name="T24" fmla="*/ 445 w 598"/>
                  <a:gd name="T25" fmla="*/ 325 h 760"/>
                  <a:gd name="T26" fmla="*/ 455 w 598"/>
                  <a:gd name="T27" fmla="*/ 316 h 760"/>
                  <a:gd name="T28" fmla="*/ 470 w 598"/>
                  <a:gd name="T29" fmla="*/ 316 h 760"/>
                  <a:gd name="T30" fmla="*/ 492 w 598"/>
                  <a:gd name="T31" fmla="*/ 304 h 760"/>
                  <a:gd name="T32" fmla="*/ 467 w 598"/>
                  <a:gd name="T33" fmla="*/ 296 h 760"/>
                  <a:gd name="T34" fmla="*/ 444 w 598"/>
                  <a:gd name="T35" fmla="*/ 298 h 760"/>
                  <a:gd name="T36" fmla="*/ 428 w 598"/>
                  <a:gd name="T37" fmla="*/ 8 h 760"/>
                  <a:gd name="T38" fmla="*/ 347 w 598"/>
                  <a:gd name="T39" fmla="*/ 4 h 760"/>
                  <a:gd name="T40" fmla="*/ 332 w 598"/>
                  <a:gd name="T41" fmla="*/ 47 h 760"/>
                  <a:gd name="T42" fmla="*/ 342 w 598"/>
                  <a:gd name="T43" fmla="*/ 47 h 760"/>
                  <a:gd name="T44" fmla="*/ 337 w 598"/>
                  <a:gd name="T45" fmla="*/ 96 h 760"/>
                  <a:gd name="T46" fmla="*/ 324 w 598"/>
                  <a:gd name="T47" fmla="*/ 105 h 760"/>
                  <a:gd name="T48" fmla="*/ 287 w 598"/>
                  <a:gd name="T49" fmla="*/ 341 h 760"/>
                  <a:gd name="T50" fmla="*/ 213 w 598"/>
                  <a:gd name="T51" fmla="*/ 351 h 760"/>
                  <a:gd name="T52" fmla="*/ 85 w 598"/>
                  <a:gd name="T53" fmla="*/ 368 h 760"/>
                  <a:gd name="T54" fmla="*/ 64 w 598"/>
                  <a:gd name="T55" fmla="*/ 241 h 760"/>
                  <a:gd name="T56" fmla="*/ 9 w 598"/>
                  <a:gd name="T57" fmla="*/ 241 h 760"/>
                  <a:gd name="T58" fmla="*/ 0 w 598"/>
                  <a:gd name="T59" fmla="*/ 376 h 760"/>
                  <a:gd name="T60" fmla="*/ 4 w 598"/>
                  <a:gd name="T61" fmla="*/ 377 h 760"/>
                  <a:gd name="T62" fmla="*/ 4 w 598"/>
                  <a:gd name="T63" fmla="*/ 382 h 760"/>
                  <a:gd name="T64" fmla="*/ 0 w 598"/>
                  <a:gd name="T65" fmla="*/ 384 h 760"/>
                  <a:gd name="T66" fmla="*/ 9 w 598"/>
                  <a:gd name="T67" fmla="*/ 518 h 760"/>
                  <a:gd name="T68" fmla="*/ 64 w 598"/>
                  <a:gd name="T69" fmla="*/ 518 h 760"/>
                  <a:gd name="T70" fmla="*/ 85 w 598"/>
                  <a:gd name="T71" fmla="*/ 391 h 760"/>
                  <a:gd name="T72" fmla="*/ 213 w 598"/>
                  <a:gd name="T73" fmla="*/ 408 h 760"/>
                  <a:gd name="T74" fmla="*/ 287 w 598"/>
                  <a:gd name="T75" fmla="*/ 418 h 760"/>
                  <a:gd name="T76" fmla="*/ 324 w 598"/>
                  <a:gd name="T77" fmla="*/ 654 h 760"/>
                  <a:gd name="T78" fmla="*/ 337 w 598"/>
                  <a:gd name="T79" fmla="*/ 663 h 760"/>
                  <a:gd name="T80" fmla="*/ 342 w 598"/>
                  <a:gd name="T81" fmla="*/ 712 h 760"/>
                  <a:gd name="T82" fmla="*/ 332 w 598"/>
                  <a:gd name="T83" fmla="*/ 712 h 760"/>
                  <a:gd name="T84" fmla="*/ 347 w 598"/>
                  <a:gd name="T85" fmla="*/ 755 h 760"/>
                  <a:gd name="T86" fmla="*/ 428 w 598"/>
                  <a:gd name="T87" fmla="*/ 752 h 760"/>
                  <a:gd name="T88" fmla="*/ 444 w 598"/>
                  <a:gd name="T89" fmla="*/ 461 h 760"/>
                  <a:gd name="T90" fmla="*/ 467 w 598"/>
                  <a:gd name="T91" fmla="*/ 463 h 760"/>
                  <a:gd name="T92" fmla="*/ 492 w 598"/>
                  <a:gd name="T93" fmla="*/ 455 h 760"/>
                  <a:gd name="T94" fmla="*/ 470 w 598"/>
                  <a:gd name="T95" fmla="*/ 443 h 760"/>
                  <a:gd name="T96" fmla="*/ 455 w 598"/>
                  <a:gd name="T97" fmla="*/ 443 h 760"/>
                  <a:gd name="T98" fmla="*/ 445 w 598"/>
                  <a:gd name="T99" fmla="*/ 434 h 760"/>
                  <a:gd name="T100" fmla="*/ 446 w 598"/>
                  <a:gd name="T101" fmla="*/ 427 h 760"/>
                  <a:gd name="T102" fmla="*/ 547 w 598"/>
                  <a:gd name="T103" fmla="*/ 429 h 760"/>
                  <a:gd name="T104" fmla="*/ 561 w 598"/>
                  <a:gd name="T105" fmla="*/ 398 h 760"/>
                  <a:gd name="T106" fmla="*/ 566 w 598"/>
                  <a:gd name="T107" fmla="*/ 400 h 760"/>
                  <a:gd name="T108" fmla="*/ 569 w 598"/>
                  <a:gd name="T109" fmla="*/ 452 h 760"/>
                  <a:gd name="T110" fmla="*/ 592 w 598"/>
                  <a:gd name="T111" fmla="*/ 439 h 760"/>
                  <a:gd name="T112" fmla="*/ 582 w 598"/>
                  <a:gd name="T113" fmla="*/ 390 h 760"/>
                  <a:gd name="T114" fmla="*/ 585 w 598"/>
                  <a:gd name="T115" fmla="*/ 387 h 760"/>
                  <a:gd name="T116" fmla="*/ 588 w 598"/>
                  <a:gd name="T117" fmla="*/ 388 h 760"/>
                  <a:gd name="T118" fmla="*/ 593 w 598"/>
                  <a:gd name="T119" fmla="*/ 385 h 760"/>
                  <a:gd name="T120" fmla="*/ 594 w 598"/>
                  <a:gd name="T121" fmla="*/ 385 h 760"/>
                  <a:gd name="T122" fmla="*/ 598 w 598"/>
                  <a:gd name="T123" fmla="*/ 382 h 760"/>
                  <a:gd name="T124" fmla="*/ 598 w 598"/>
                  <a:gd name="T125" fmla="*/ 37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7"/>
                    </a:moveTo>
                    <a:cubicBezTo>
                      <a:pt x="598" y="375"/>
                      <a:pt x="596" y="374"/>
                      <a:pt x="594" y="374"/>
                    </a:cubicBezTo>
                    <a:cubicBezTo>
                      <a:pt x="594" y="374"/>
                      <a:pt x="593" y="374"/>
                      <a:pt x="593" y="374"/>
                    </a:cubicBezTo>
                    <a:cubicBezTo>
                      <a:pt x="592" y="372"/>
                      <a:pt x="590" y="371"/>
                      <a:pt x="588" y="371"/>
                    </a:cubicBezTo>
                    <a:cubicBezTo>
                      <a:pt x="587" y="371"/>
                      <a:pt x="586" y="372"/>
                      <a:pt x="585" y="372"/>
                    </a:cubicBezTo>
                    <a:cubicBezTo>
                      <a:pt x="584" y="371"/>
                      <a:pt x="583" y="370"/>
                      <a:pt x="582" y="369"/>
                    </a:cubicBezTo>
                    <a:cubicBezTo>
                      <a:pt x="588" y="356"/>
                      <a:pt x="598" y="329"/>
                      <a:pt x="592" y="320"/>
                    </a:cubicBezTo>
                    <a:cubicBezTo>
                      <a:pt x="584" y="307"/>
                      <a:pt x="579" y="301"/>
                      <a:pt x="569" y="308"/>
                    </a:cubicBezTo>
                    <a:cubicBezTo>
                      <a:pt x="563" y="312"/>
                      <a:pt x="564" y="341"/>
                      <a:pt x="566" y="360"/>
                    </a:cubicBezTo>
                    <a:cubicBezTo>
                      <a:pt x="564" y="360"/>
                      <a:pt x="563" y="360"/>
                      <a:pt x="561" y="361"/>
                    </a:cubicBezTo>
                    <a:cubicBezTo>
                      <a:pt x="562" y="347"/>
                      <a:pt x="559" y="330"/>
                      <a:pt x="547" y="331"/>
                    </a:cubicBezTo>
                    <a:cubicBezTo>
                      <a:pt x="526" y="331"/>
                      <a:pt x="446" y="332"/>
                      <a:pt x="446" y="332"/>
                    </a:cubicBezTo>
                    <a:cubicBezTo>
                      <a:pt x="446" y="332"/>
                      <a:pt x="446" y="330"/>
                      <a:pt x="445" y="325"/>
                    </a:cubicBezTo>
                    <a:cubicBezTo>
                      <a:pt x="455" y="316"/>
                      <a:pt x="455" y="316"/>
                      <a:pt x="455" y="316"/>
                    </a:cubicBezTo>
                    <a:cubicBezTo>
                      <a:pt x="470" y="316"/>
                      <a:pt x="470" y="316"/>
                      <a:pt x="470" y="316"/>
                    </a:cubicBezTo>
                    <a:cubicBezTo>
                      <a:pt x="479" y="316"/>
                      <a:pt x="492" y="311"/>
                      <a:pt x="492" y="304"/>
                    </a:cubicBezTo>
                    <a:cubicBezTo>
                      <a:pt x="492" y="297"/>
                      <a:pt x="481" y="296"/>
                      <a:pt x="467" y="296"/>
                    </a:cubicBezTo>
                    <a:cubicBezTo>
                      <a:pt x="460" y="296"/>
                      <a:pt x="451" y="297"/>
                      <a:pt x="444" y="298"/>
                    </a:cubicBezTo>
                    <a:cubicBezTo>
                      <a:pt x="441" y="216"/>
                      <a:pt x="431" y="13"/>
                      <a:pt x="428" y="8"/>
                    </a:cubicBezTo>
                    <a:cubicBezTo>
                      <a:pt x="423" y="0"/>
                      <a:pt x="355" y="0"/>
                      <a:pt x="347" y="4"/>
                    </a:cubicBezTo>
                    <a:cubicBezTo>
                      <a:pt x="339" y="8"/>
                      <a:pt x="332" y="47"/>
                      <a:pt x="332" y="47"/>
                    </a:cubicBezTo>
                    <a:cubicBezTo>
                      <a:pt x="342" y="47"/>
                      <a:pt x="342" y="47"/>
                      <a:pt x="342" y="47"/>
                    </a:cubicBezTo>
                    <a:cubicBezTo>
                      <a:pt x="337" y="96"/>
                      <a:pt x="337" y="96"/>
                      <a:pt x="337" y="96"/>
                    </a:cubicBezTo>
                    <a:cubicBezTo>
                      <a:pt x="324" y="105"/>
                      <a:pt x="324" y="105"/>
                      <a:pt x="324" y="105"/>
                    </a:cubicBezTo>
                    <a:cubicBezTo>
                      <a:pt x="287" y="341"/>
                      <a:pt x="287" y="341"/>
                      <a:pt x="287" y="341"/>
                    </a:cubicBezTo>
                    <a:cubicBezTo>
                      <a:pt x="287" y="341"/>
                      <a:pt x="258" y="344"/>
                      <a:pt x="213" y="351"/>
                    </a:cubicBezTo>
                    <a:cubicBezTo>
                      <a:pt x="191" y="355"/>
                      <a:pt x="136" y="362"/>
                      <a:pt x="85" y="368"/>
                    </a:cubicBezTo>
                    <a:cubicBezTo>
                      <a:pt x="64" y="241"/>
                      <a:pt x="64" y="241"/>
                      <a:pt x="64" y="241"/>
                    </a:cubicBezTo>
                    <a:cubicBezTo>
                      <a:pt x="9" y="241"/>
                      <a:pt x="9" y="241"/>
                      <a:pt x="9" y="241"/>
                    </a:cubicBezTo>
                    <a:cubicBezTo>
                      <a:pt x="0" y="376"/>
                      <a:pt x="0" y="376"/>
                      <a:pt x="0" y="376"/>
                    </a:cubicBezTo>
                    <a:cubicBezTo>
                      <a:pt x="4" y="377"/>
                      <a:pt x="4" y="377"/>
                      <a:pt x="4" y="377"/>
                    </a:cubicBezTo>
                    <a:cubicBezTo>
                      <a:pt x="4" y="382"/>
                      <a:pt x="4" y="382"/>
                      <a:pt x="4" y="382"/>
                    </a:cubicBezTo>
                    <a:cubicBezTo>
                      <a:pt x="0" y="384"/>
                      <a:pt x="0" y="384"/>
                      <a:pt x="0" y="384"/>
                    </a:cubicBezTo>
                    <a:cubicBezTo>
                      <a:pt x="9" y="518"/>
                      <a:pt x="9" y="518"/>
                      <a:pt x="9" y="518"/>
                    </a:cubicBezTo>
                    <a:cubicBezTo>
                      <a:pt x="64" y="518"/>
                      <a:pt x="64" y="518"/>
                      <a:pt x="64" y="518"/>
                    </a:cubicBezTo>
                    <a:cubicBezTo>
                      <a:pt x="85" y="391"/>
                      <a:pt x="85" y="391"/>
                      <a:pt x="85" y="391"/>
                    </a:cubicBezTo>
                    <a:cubicBezTo>
                      <a:pt x="136" y="397"/>
                      <a:pt x="191" y="404"/>
                      <a:pt x="213" y="408"/>
                    </a:cubicBezTo>
                    <a:cubicBezTo>
                      <a:pt x="258" y="416"/>
                      <a:pt x="287" y="418"/>
                      <a:pt x="287" y="418"/>
                    </a:cubicBezTo>
                    <a:cubicBezTo>
                      <a:pt x="324" y="654"/>
                      <a:pt x="324" y="654"/>
                      <a:pt x="324" y="654"/>
                    </a:cubicBezTo>
                    <a:cubicBezTo>
                      <a:pt x="337" y="663"/>
                      <a:pt x="337" y="663"/>
                      <a:pt x="337" y="663"/>
                    </a:cubicBezTo>
                    <a:cubicBezTo>
                      <a:pt x="342" y="712"/>
                      <a:pt x="342" y="712"/>
                      <a:pt x="342" y="712"/>
                    </a:cubicBezTo>
                    <a:cubicBezTo>
                      <a:pt x="332" y="712"/>
                      <a:pt x="332" y="712"/>
                      <a:pt x="332" y="712"/>
                    </a:cubicBezTo>
                    <a:cubicBezTo>
                      <a:pt x="332" y="712"/>
                      <a:pt x="339" y="751"/>
                      <a:pt x="347" y="755"/>
                    </a:cubicBezTo>
                    <a:cubicBezTo>
                      <a:pt x="355" y="760"/>
                      <a:pt x="423" y="759"/>
                      <a:pt x="428" y="752"/>
                    </a:cubicBezTo>
                    <a:cubicBezTo>
                      <a:pt x="431" y="746"/>
                      <a:pt x="441" y="543"/>
                      <a:pt x="444" y="461"/>
                    </a:cubicBezTo>
                    <a:cubicBezTo>
                      <a:pt x="451" y="462"/>
                      <a:pt x="460" y="463"/>
                      <a:pt x="467" y="463"/>
                    </a:cubicBezTo>
                    <a:cubicBezTo>
                      <a:pt x="481" y="463"/>
                      <a:pt x="492" y="463"/>
                      <a:pt x="492" y="455"/>
                    </a:cubicBezTo>
                    <a:cubicBezTo>
                      <a:pt x="492" y="448"/>
                      <a:pt x="479" y="443"/>
                      <a:pt x="470" y="443"/>
                    </a:cubicBezTo>
                    <a:cubicBezTo>
                      <a:pt x="462" y="443"/>
                      <a:pt x="455" y="443"/>
                      <a:pt x="455" y="443"/>
                    </a:cubicBezTo>
                    <a:cubicBezTo>
                      <a:pt x="445" y="434"/>
                      <a:pt x="445" y="434"/>
                      <a:pt x="445" y="434"/>
                    </a:cubicBezTo>
                    <a:cubicBezTo>
                      <a:pt x="446" y="430"/>
                      <a:pt x="446" y="427"/>
                      <a:pt x="446" y="427"/>
                    </a:cubicBezTo>
                    <a:cubicBezTo>
                      <a:pt x="446" y="427"/>
                      <a:pt x="526" y="428"/>
                      <a:pt x="547" y="429"/>
                    </a:cubicBezTo>
                    <a:cubicBezTo>
                      <a:pt x="559" y="429"/>
                      <a:pt x="562" y="412"/>
                      <a:pt x="561" y="398"/>
                    </a:cubicBezTo>
                    <a:cubicBezTo>
                      <a:pt x="563" y="399"/>
                      <a:pt x="564" y="399"/>
                      <a:pt x="566" y="400"/>
                    </a:cubicBezTo>
                    <a:cubicBezTo>
                      <a:pt x="564" y="418"/>
                      <a:pt x="563" y="447"/>
                      <a:pt x="569" y="452"/>
                    </a:cubicBezTo>
                    <a:cubicBezTo>
                      <a:pt x="579" y="458"/>
                      <a:pt x="584" y="452"/>
                      <a:pt x="592" y="439"/>
                    </a:cubicBezTo>
                    <a:cubicBezTo>
                      <a:pt x="598" y="430"/>
                      <a:pt x="588" y="404"/>
                      <a:pt x="582" y="390"/>
                    </a:cubicBezTo>
                    <a:cubicBezTo>
                      <a:pt x="583" y="390"/>
                      <a:pt x="584" y="388"/>
                      <a:pt x="585" y="387"/>
                    </a:cubicBezTo>
                    <a:cubicBezTo>
                      <a:pt x="586" y="388"/>
                      <a:pt x="587" y="388"/>
                      <a:pt x="588" y="388"/>
                    </a:cubicBezTo>
                    <a:cubicBezTo>
                      <a:pt x="590" y="388"/>
                      <a:pt x="592" y="387"/>
                      <a:pt x="593" y="385"/>
                    </a:cubicBezTo>
                    <a:cubicBezTo>
                      <a:pt x="593" y="385"/>
                      <a:pt x="594" y="385"/>
                      <a:pt x="594" y="385"/>
                    </a:cubicBezTo>
                    <a:cubicBezTo>
                      <a:pt x="596" y="385"/>
                      <a:pt x="598" y="384"/>
                      <a:pt x="598" y="382"/>
                    </a:cubicBezTo>
                    <a:lnTo>
                      <a:pt x="598" y="377"/>
                    </a:lnTo>
                    <a:close/>
                  </a:path>
                </a:pathLst>
              </a:custGeom>
              <a:solidFill>
                <a:schemeClr val="bg1">
                  <a:alpha val="7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Oval 7">
                <a:extLst>
                  <a:ext uri="{FF2B5EF4-FFF2-40B4-BE49-F238E27FC236}">
                    <a16:creationId xmlns:a16="http://schemas.microsoft.com/office/drawing/2014/main" id="{AA9893F3-6842-4E60-9366-AB77569C1645}"/>
                  </a:ext>
                </a:extLst>
              </p:cNvPr>
              <p:cNvSpPr/>
              <p:nvPr/>
            </p:nvSpPr>
            <p:spPr bwMode="auto">
              <a:xfrm>
                <a:off x="6167438" y="1479551"/>
                <a:ext cx="290512" cy="290513"/>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84" name="组合 83">
            <a:extLst>
              <a:ext uri="{FF2B5EF4-FFF2-40B4-BE49-F238E27FC236}">
                <a16:creationId xmlns:a16="http://schemas.microsoft.com/office/drawing/2014/main" id="{BFEF3232-6D45-4450-B006-521D6836C1DD}"/>
              </a:ext>
            </a:extLst>
          </p:cNvPr>
          <p:cNvGrpSpPr/>
          <p:nvPr/>
        </p:nvGrpSpPr>
        <p:grpSpPr>
          <a:xfrm>
            <a:off x="695325" y="3004008"/>
            <a:ext cx="8826705" cy="1712913"/>
            <a:chOff x="695325" y="3004008"/>
            <a:chExt cx="8826705" cy="1712913"/>
          </a:xfrm>
        </p:grpSpPr>
        <p:sp>
          <p:nvSpPr>
            <p:cNvPr id="85" name="任意多边形: 形状 46">
              <a:extLst>
                <a:ext uri="{FF2B5EF4-FFF2-40B4-BE49-F238E27FC236}">
                  <a16:creationId xmlns:a16="http://schemas.microsoft.com/office/drawing/2014/main" id="{5B3B7D5D-B235-44E2-9F4E-F226B24C3363}"/>
                </a:ext>
              </a:extLst>
            </p:cNvPr>
            <p:cNvSpPr/>
            <p:nvPr/>
          </p:nvSpPr>
          <p:spPr bwMode="auto">
            <a:xfrm>
              <a:off x="695325" y="3266583"/>
              <a:ext cx="7495582" cy="1179513"/>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2"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chemeClr val="bg1">
                <a:alpha val="50000"/>
              </a:schemeClr>
            </a:solidFill>
            <a:ln>
              <a:noFill/>
            </a:ln>
          </p:spPr>
          <p:txBody>
            <a:bodyPr wrap="square" anchor="ctr">
              <a:noAutofit/>
            </a:bodyPr>
            <a:lstStyle/>
            <a:p>
              <a:pPr algn="ctr"/>
              <a:endParaRPr dirty="0"/>
            </a:p>
          </p:txBody>
        </p:sp>
        <p:grpSp>
          <p:nvGrpSpPr>
            <p:cNvPr id="86" name="Group 9">
              <a:extLst>
                <a:ext uri="{FF2B5EF4-FFF2-40B4-BE49-F238E27FC236}">
                  <a16:creationId xmlns:a16="http://schemas.microsoft.com/office/drawing/2014/main" id="{2B0776F3-93C1-4CFB-92B5-19573CCEBB3A}"/>
                </a:ext>
              </a:extLst>
            </p:cNvPr>
            <p:cNvGrpSpPr/>
            <p:nvPr/>
          </p:nvGrpSpPr>
          <p:grpSpPr>
            <a:xfrm>
              <a:off x="8175830" y="3004008"/>
              <a:ext cx="1346200" cy="1712913"/>
              <a:chOff x="4575175" y="2673351"/>
              <a:chExt cx="1346200" cy="1712913"/>
            </a:xfrm>
            <a:solidFill>
              <a:schemeClr val="accent5"/>
            </a:solidFill>
          </p:grpSpPr>
          <p:sp>
            <p:nvSpPr>
              <p:cNvPr id="87" name="Freeform: Shape 11">
                <a:extLst>
                  <a:ext uri="{FF2B5EF4-FFF2-40B4-BE49-F238E27FC236}">
                    <a16:creationId xmlns:a16="http://schemas.microsoft.com/office/drawing/2014/main" id="{D8752382-A729-47B4-8254-58E96A892493}"/>
                  </a:ext>
                </a:extLst>
              </p:cNvPr>
              <p:cNvSpPr/>
              <p:nvPr/>
            </p:nvSpPr>
            <p:spPr bwMode="auto">
              <a:xfrm>
                <a:off x="4575175" y="2673351"/>
                <a:ext cx="1346200" cy="1712913"/>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chemeClr val="bg1">
                  <a:alpha val="5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Oval 12">
                <a:extLst>
                  <a:ext uri="{FF2B5EF4-FFF2-40B4-BE49-F238E27FC236}">
                    <a16:creationId xmlns:a16="http://schemas.microsoft.com/office/drawing/2014/main" id="{02C8434E-897E-4B63-B548-27E4AA027FC7}"/>
                  </a:ext>
                </a:extLst>
              </p:cNvPr>
              <p:cNvSpPr/>
              <p:nvPr/>
            </p:nvSpPr>
            <p:spPr bwMode="auto">
              <a:xfrm>
                <a:off x="5257800" y="3386138"/>
                <a:ext cx="290512" cy="287338"/>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89" name="组合 88">
            <a:extLst>
              <a:ext uri="{FF2B5EF4-FFF2-40B4-BE49-F238E27FC236}">
                <a16:creationId xmlns:a16="http://schemas.microsoft.com/office/drawing/2014/main" id="{0C46C695-98ED-4041-8650-B12A21AF2C5A}"/>
              </a:ext>
            </a:extLst>
          </p:cNvPr>
          <p:cNvGrpSpPr/>
          <p:nvPr/>
        </p:nvGrpSpPr>
        <p:grpSpPr>
          <a:xfrm>
            <a:off x="695325" y="4443391"/>
            <a:ext cx="10182525" cy="1712913"/>
            <a:chOff x="695325" y="4443391"/>
            <a:chExt cx="10182525" cy="1712913"/>
          </a:xfrm>
        </p:grpSpPr>
        <p:sp>
          <p:nvSpPr>
            <p:cNvPr id="90" name="任意多边形: 形状 47">
              <a:extLst>
                <a:ext uri="{FF2B5EF4-FFF2-40B4-BE49-F238E27FC236}">
                  <a16:creationId xmlns:a16="http://schemas.microsoft.com/office/drawing/2014/main" id="{3B2F814E-F1FA-4C44-83ED-1F222C4A5648}"/>
                </a:ext>
              </a:extLst>
            </p:cNvPr>
            <p:cNvSpPr/>
            <p:nvPr/>
          </p:nvSpPr>
          <p:spPr bwMode="auto">
            <a:xfrm>
              <a:off x="695325" y="4709603"/>
              <a:ext cx="8864088" cy="1181100"/>
            </a:xfrm>
            <a:custGeom>
              <a:avLst/>
              <a:gdLst>
                <a:gd name="connsiteX0" fmla="*/ 0 w 8864088"/>
                <a:gd name="connsiteY0" fmla="*/ 0 h 1181100"/>
                <a:gd name="connsiteX1" fmla="*/ 2394338 w 8864088"/>
                <a:gd name="connsiteY1" fmla="*/ 0 h 1181100"/>
                <a:gd name="connsiteX2" fmla="*/ 5639398 w 8864088"/>
                <a:gd name="connsiteY2" fmla="*/ 0 h 1181100"/>
                <a:gd name="connsiteX3" fmla="*/ 8033736 w 8864088"/>
                <a:gd name="connsiteY3" fmla="*/ 0 h 1181100"/>
                <a:gd name="connsiteX4" fmla="*/ 8492179 w 8864088"/>
                <a:gd name="connsiteY4" fmla="*/ 582613 h 1181100"/>
                <a:gd name="connsiteX5" fmla="*/ 8858565 w 8864088"/>
                <a:gd name="connsiteY5" fmla="*/ 471488 h 1181100"/>
                <a:gd name="connsiteX6" fmla="*/ 8864088 w 8864088"/>
                <a:gd name="connsiteY6" fmla="*/ 479425 h 1181100"/>
                <a:gd name="connsiteX7" fmla="*/ 8501385 w 8864088"/>
                <a:gd name="connsiteY7" fmla="*/ 590550 h 1181100"/>
                <a:gd name="connsiteX8" fmla="*/ 8864088 w 8864088"/>
                <a:gd name="connsiteY8" fmla="*/ 703263 h 1181100"/>
                <a:gd name="connsiteX9" fmla="*/ 8858565 w 8864088"/>
                <a:gd name="connsiteY9" fmla="*/ 711200 h 1181100"/>
                <a:gd name="connsiteX10" fmla="*/ 8492179 w 8864088"/>
                <a:gd name="connsiteY10" fmla="*/ 598488 h 1181100"/>
                <a:gd name="connsiteX11" fmla="*/ 8033736 w 8864088"/>
                <a:gd name="connsiteY11" fmla="*/ 1181100 h 1181100"/>
                <a:gd name="connsiteX12" fmla="*/ 5639398 w 8864088"/>
                <a:gd name="connsiteY12" fmla="*/ 1181100 h 1181100"/>
                <a:gd name="connsiteX13" fmla="*/ 2394338 w 8864088"/>
                <a:gd name="connsiteY13" fmla="*/ 1181100 h 1181100"/>
                <a:gd name="connsiteX14" fmla="*/ 0 w 886408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64088" h="1181100">
                  <a:moveTo>
                    <a:pt x="0" y="0"/>
                  </a:moveTo>
                  <a:lnTo>
                    <a:pt x="2394338" y="0"/>
                  </a:lnTo>
                  <a:lnTo>
                    <a:pt x="5639398" y="0"/>
                  </a:lnTo>
                  <a:lnTo>
                    <a:pt x="8033736" y="0"/>
                  </a:lnTo>
                  <a:lnTo>
                    <a:pt x="8492179" y="582613"/>
                  </a:lnTo>
                  <a:lnTo>
                    <a:pt x="8858565" y="471488"/>
                  </a:lnTo>
                  <a:lnTo>
                    <a:pt x="8864088" y="479425"/>
                  </a:lnTo>
                  <a:lnTo>
                    <a:pt x="8501385" y="590550"/>
                  </a:lnTo>
                  <a:lnTo>
                    <a:pt x="8864088" y="703263"/>
                  </a:lnTo>
                  <a:lnTo>
                    <a:pt x="8858565" y="711200"/>
                  </a:lnTo>
                  <a:lnTo>
                    <a:pt x="8492179" y="598488"/>
                  </a:lnTo>
                  <a:lnTo>
                    <a:pt x="8033736" y="1181100"/>
                  </a:lnTo>
                  <a:lnTo>
                    <a:pt x="5639398" y="1181100"/>
                  </a:lnTo>
                  <a:lnTo>
                    <a:pt x="2394338" y="1181100"/>
                  </a:lnTo>
                  <a:lnTo>
                    <a:pt x="0" y="1181100"/>
                  </a:lnTo>
                  <a:close/>
                </a:path>
              </a:pathLst>
            </a:custGeom>
            <a:solidFill>
              <a:schemeClr val="bg1">
                <a:alpha val="30000"/>
              </a:schemeClr>
            </a:solidFill>
            <a:ln>
              <a:noFill/>
            </a:ln>
          </p:spPr>
          <p:txBody>
            <a:bodyPr wrap="square" anchor="ctr">
              <a:noAutofit/>
            </a:bodyPr>
            <a:lstStyle/>
            <a:p>
              <a:pPr algn="ctr"/>
              <a:endParaRPr/>
            </a:p>
          </p:txBody>
        </p:sp>
        <p:grpSp>
          <p:nvGrpSpPr>
            <p:cNvPr id="91" name="Group 14">
              <a:extLst>
                <a:ext uri="{FF2B5EF4-FFF2-40B4-BE49-F238E27FC236}">
                  <a16:creationId xmlns:a16="http://schemas.microsoft.com/office/drawing/2014/main" id="{0686DECF-5D29-48EF-85B6-1A7A2B830E60}"/>
                </a:ext>
              </a:extLst>
            </p:cNvPr>
            <p:cNvGrpSpPr/>
            <p:nvPr/>
          </p:nvGrpSpPr>
          <p:grpSpPr>
            <a:xfrm>
              <a:off x="9528475" y="4443391"/>
              <a:ext cx="1349375" cy="1712913"/>
              <a:chOff x="6200775" y="4576763"/>
              <a:chExt cx="1349375" cy="1712913"/>
            </a:xfrm>
            <a:solidFill>
              <a:schemeClr val="accent6"/>
            </a:solidFill>
          </p:grpSpPr>
          <p:sp>
            <p:nvSpPr>
              <p:cNvPr id="92" name="Freeform: Shape 16">
                <a:extLst>
                  <a:ext uri="{FF2B5EF4-FFF2-40B4-BE49-F238E27FC236}">
                    <a16:creationId xmlns:a16="http://schemas.microsoft.com/office/drawing/2014/main" id="{A5334E7B-C0CE-4A15-9D0B-AD51B3D854D9}"/>
                  </a:ext>
                </a:extLst>
              </p:cNvPr>
              <p:cNvSpPr/>
              <p:nvPr/>
            </p:nvSpPr>
            <p:spPr bwMode="auto">
              <a:xfrm>
                <a:off x="6200775" y="4576763"/>
                <a:ext cx="1349375" cy="1712913"/>
              </a:xfrm>
              <a:custGeom>
                <a:avLst/>
                <a:gdLst>
                  <a:gd name="T0" fmla="*/ 598 w 599"/>
                  <a:gd name="T1" fmla="*/ 378 h 760"/>
                  <a:gd name="T2" fmla="*/ 595 w 599"/>
                  <a:gd name="T3" fmla="*/ 375 h 760"/>
                  <a:gd name="T4" fmla="*/ 593 w 599"/>
                  <a:gd name="T5" fmla="*/ 375 h 760"/>
                  <a:gd name="T6" fmla="*/ 589 w 599"/>
                  <a:gd name="T7" fmla="*/ 372 h 760"/>
                  <a:gd name="T8" fmla="*/ 585 w 599"/>
                  <a:gd name="T9" fmla="*/ 373 h 760"/>
                  <a:gd name="T10" fmla="*/ 583 w 599"/>
                  <a:gd name="T11" fmla="*/ 370 h 760"/>
                  <a:gd name="T12" fmla="*/ 593 w 599"/>
                  <a:gd name="T13" fmla="*/ 321 h 760"/>
                  <a:gd name="T14" fmla="*/ 570 w 599"/>
                  <a:gd name="T15" fmla="*/ 308 h 760"/>
                  <a:gd name="T16" fmla="*/ 567 w 599"/>
                  <a:gd name="T17" fmla="*/ 360 h 760"/>
                  <a:gd name="T18" fmla="*/ 562 w 599"/>
                  <a:gd name="T19" fmla="*/ 362 h 760"/>
                  <a:gd name="T20" fmla="*/ 547 w 599"/>
                  <a:gd name="T21" fmla="*/ 331 h 760"/>
                  <a:gd name="T22" fmla="*/ 446 w 599"/>
                  <a:gd name="T23" fmla="*/ 333 h 760"/>
                  <a:gd name="T24" fmla="*/ 446 w 599"/>
                  <a:gd name="T25" fmla="*/ 326 h 760"/>
                  <a:gd name="T26" fmla="*/ 455 w 599"/>
                  <a:gd name="T27" fmla="*/ 317 h 760"/>
                  <a:gd name="T28" fmla="*/ 471 w 599"/>
                  <a:gd name="T29" fmla="*/ 317 h 760"/>
                  <a:gd name="T30" fmla="*/ 493 w 599"/>
                  <a:gd name="T31" fmla="*/ 305 h 760"/>
                  <a:gd name="T32" fmla="*/ 468 w 599"/>
                  <a:gd name="T33" fmla="*/ 297 h 760"/>
                  <a:gd name="T34" fmla="*/ 445 w 599"/>
                  <a:gd name="T35" fmla="*/ 299 h 760"/>
                  <a:gd name="T36" fmla="*/ 428 w 599"/>
                  <a:gd name="T37" fmla="*/ 8 h 760"/>
                  <a:gd name="T38" fmla="*/ 348 w 599"/>
                  <a:gd name="T39" fmla="*/ 5 h 760"/>
                  <a:gd name="T40" fmla="*/ 333 w 599"/>
                  <a:gd name="T41" fmla="*/ 48 h 760"/>
                  <a:gd name="T42" fmla="*/ 343 w 599"/>
                  <a:gd name="T43" fmla="*/ 48 h 760"/>
                  <a:gd name="T44" fmla="*/ 337 w 599"/>
                  <a:gd name="T45" fmla="*/ 97 h 760"/>
                  <a:gd name="T46" fmla="*/ 324 w 599"/>
                  <a:gd name="T47" fmla="*/ 106 h 760"/>
                  <a:gd name="T48" fmla="*/ 287 w 599"/>
                  <a:gd name="T49" fmla="*/ 342 h 760"/>
                  <a:gd name="T50" fmla="*/ 214 w 599"/>
                  <a:gd name="T51" fmla="*/ 352 h 760"/>
                  <a:gd name="T52" fmla="*/ 85 w 599"/>
                  <a:gd name="T53" fmla="*/ 369 h 760"/>
                  <a:gd name="T54" fmla="*/ 65 w 599"/>
                  <a:gd name="T55" fmla="*/ 242 h 760"/>
                  <a:gd name="T56" fmla="*/ 9 w 599"/>
                  <a:gd name="T57" fmla="*/ 242 h 760"/>
                  <a:gd name="T58" fmla="*/ 0 w 599"/>
                  <a:gd name="T59" fmla="*/ 376 h 760"/>
                  <a:gd name="T60" fmla="*/ 5 w 599"/>
                  <a:gd name="T61" fmla="*/ 378 h 760"/>
                  <a:gd name="T62" fmla="*/ 5 w 599"/>
                  <a:gd name="T63" fmla="*/ 383 h 760"/>
                  <a:gd name="T64" fmla="*/ 0 w 599"/>
                  <a:gd name="T65" fmla="*/ 384 h 760"/>
                  <a:gd name="T66" fmla="*/ 9 w 599"/>
                  <a:gd name="T67" fmla="*/ 519 h 760"/>
                  <a:gd name="T68" fmla="*/ 65 w 599"/>
                  <a:gd name="T69" fmla="*/ 519 h 760"/>
                  <a:gd name="T70" fmla="*/ 85 w 599"/>
                  <a:gd name="T71" fmla="*/ 392 h 760"/>
                  <a:gd name="T72" fmla="*/ 214 w 599"/>
                  <a:gd name="T73" fmla="*/ 409 h 760"/>
                  <a:gd name="T74" fmla="*/ 287 w 599"/>
                  <a:gd name="T75" fmla="*/ 419 h 760"/>
                  <a:gd name="T76" fmla="*/ 324 w 599"/>
                  <a:gd name="T77" fmla="*/ 655 h 760"/>
                  <a:gd name="T78" fmla="*/ 337 w 599"/>
                  <a:gd name="T79" fmla="*/ 664 h 760"/>
                  <a:gd name="T80" fmla="*/ 343 w 599"/>
                  <a:gd name="T81" fmla="*/ 713 h 760"/>
                  <a:gd name="T82" fmla="*/ 333 w 599"/>
                  <a:gd name="T83" fmla="*/ 713 h 760"/>
                  <a:gd name="T84" fmla="*/ 348 w 599"/>
                  <a:gd name="T85" fmla="*/ 756 h 760"/>
                  <a:gd name="T86" fmla="*/ 428 w 599"/>
                  <a:gd name="T87" fmla="*/ 752 h 760"/>
                  <a:gd name="T88" fmla="*/ 445 w 599"/>
                  <a:gd name="T89" fmla="*/ 462 h 760"/>
                  <a:gd name="T90" fmla="*/ 468 w 599"/>
                  <a:gd name="T91" fmla="*/ 464 h 760"/>
                  <a:gd name="T92" fmla="*/ 493 w 599"/>
                  <a:gd name="T93" fmla="*/ 456 h 760"/>
                  <a:gd name="T94" fmla="*/ 471 w 599"/>
                  <a:gd name="T95" fmla="*/ 444 h 760"/>
                  <a:gd name="T96" fmla="*/ 455 w 599"/>
                  <a:gd name="T97" fmla="*/ 444 h 760"/>
                  <a:gd name="T98" fmla="*/ 446 w 599"/>
                  <a:gd name="T99" fmla="*/ 435 h 760"/>
                  <a:gd name="T100" fmla="*/ 446 w 599"/>
                  <a:gd name="T101" fmla="*/ 428 h 760"/>
                  <a:gd name="T102" fmla="*/ 547 w 599"/>
                  <a:gd name="T103" fmla="*/ 429 h 760"/>
                  <a:gd name="T104" fmla="*/ 562 w 599"/>
                  <a:gd name="T105" fmla="*/ 399 h 760"/>
                  <a:gd name="T106" fmla="*/ 567 w 599"/>
                  <a:gd name="T107" fmla="*/ 400 h 760"/>
                  <a:gd name="T108" fmla="*/ 570 w 599"/>
                  <a:gd name="T109" fmla="*/ 452 h 760"/>
                  <a:gd name="T110" fmla="*/ 593 w 599"/>
                  <a:gd name="T111" fmla="*/ 440 h 760"/>
                  <a:gd name="T112" fmla="*/ 583 w 599"/>
                  <a:gd name="T113" fmla="*/ 391 h 760"/>
                  <a:gd name="T114" fmla="*/ 585 w 599"/>
                  <a:gd name="T115" fmla="*/ 388 h 760"/>
                  <a:gd name="T116" fmla="*/ 589 w 599"/>
                  <a:gd name="T117" fmla="*/ 389 h 760"/>
                  <a:gd name="T118" fmla="*/ 593 w 599"/>
                  <a:gd name="T119" fmla="*/ 386 h 760"/>
                  <a:gd name="T120" fmla="*/ 595 w 599"/>
                  <a:gd name="T121" fmla="*/ 386 h 760"/>
                  <a:gd name="T122" fmla="*/ 598 w 599"/>
                  <a:gd name="T123" fmla="*/ 383 h 760"/>
                  <a:gd name="T124" fmla="*/ 598 w 599"/>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9" h="760">
                    <a:moveTo>
                      <a:pt x="598" y="378"/>
                    </a:moveTo>
                    <a:cubicBezTo>
                      <a:pt x="598" y="376"/>
                      <a:pt x="597" y="375"/>
                      <a:pt x="595" y="375"/>
                    </a:cubicBezTo>
                    <a:cubicBezTo>
                      <a:pt x="594" y="375"/>
                      <a:pt x="594" y="375"/>
                      <a:pt x="593" y="375"/>
                    </a:cubicBezTo>
                    <a:cubicBezTo>
                      <a:pt x="593" y="373"/>
                      <a:pt x="591" y="372"/>
                      <a:pt x="589" y="372"/>
                    </a:cubicBezTo>
                    <a:cubicBezTo>
                      <a:pt x="587" y="372"/>
                      <a:pt x="586" y="372"/>
                      <a:pt x="585" y="373"/>
                    </a:cubicBezTo>
                    <a:cubicBezTo>
                      <a:pt x="585" y="372"/>
                      <a:pt x="584" y="370"/>
                      <a:pt x="583" y="370"/>
                    </a:cubicBezTo>
                    <a:cubicBezTo>
                      <a:pt x="588" y="356"/>
                      <a:pt x="599" y="330"/>
                      <a:pt x="593" y="321"/>
                    </a:cubicBezTo>
                    <a:cubicBezTo>
                      <a:pt x="584" y="308"/>
                      <a:pt x="580" y="302"/>
                      <a:pt x="570" y="308"/>
                    </a:cubicBezTo>
                    <a:cubicBezTo>
                      <a:pt x="563" y="313"/>
                      <a:pt x="565" y="342"/>
                      <a:pt x="567" y="360"/>
                    </a:cubicBezTo>
                    <a:cubicBezTo>
                      <a:pt x="565" y="361"/>
                      <a:pt x="563" y="361"/>
                      <a:pt x="562" y="362"/>
                    </a:cubicBezTo>
                    <a:cubicBezTo>
                      <a:pt x="562" y="348"/>
                      <a:pt x="560" y="331"/>
                      <a:pt x="547" y="331"/>
                    </a:cubicBezTo>
                    <a:cubicBezTo>
                      <a:pt x="526" y="332"/>
                      <a:pt x="446" y="333"/>
                      <a:pt x="446" y="333"/>
                    </a:cubicBezTo>
                    <a:cubicBezTo>
                      <a:pt x="446" y="333"/>
                      <a:pt x="446" y="330"/>
                      <a:pt x="446" y="326"/>
                    </a:cubicBezTo>
                    <a:cubicBezTo>
                      <a:pt x="455" y="317"/>
                      <a:pt x="455" y="317"/>
                      <a:pt x="455" y="317"/>
                    </a:cubicBezTo>
                    <a:cubicBezTo>
                      <a:pt x="471" y="317"/>
                      <a:pt x="471" y="317"/>
                      <a:pt x="471" y="317"/>
                    </a:cubicBezTo>
                    <a:cubicBezTo>
                      <a:pt x="479" y="317"/>
                      <a:pt x="493" y="312"/>
                      <a:pt x="493" y="305"/>
                    </a:cubicBezTo>
                    <a:cubicBezTo>
                      <a:pt x="493" y="297"/>
                      <a:pt x="481" y="297"/>
                      <a:pt x="468" y="297"/>
                    </a:cubicBezTo>
                    <a:cubicBezTo>
                      <a:pt x="461" y="297"/>
                      <a:pt x="452" y="298"/>
                      <a:pt x="445" y="299"/>
                    </a:cubicBezTo>
                    <a:cubicBezTo>
                      <a:pt x="441" y="217"/>
                      <a:pt x="432" y="14"/>
                      <a:pt x="428" y="8"/>
                    </a:cubicBezTo>
                    <a:cubicBezTo>
                      <a:pt x="424" y="1"/>
                      <a:pt x="356" y="0"/>
                      <a:pt x="348" y="5"/>
                    </a:cubicBezTo>
                    <a:cubicBezTo>
                      <a:pt x="340" y="9"/>
                      <a:pt x="333" y="48"/>
                      <a:pt x="333" y="48"/>
                    </a:cubicBezTo>
                    <a:cubicBezTo>
                      <a:pt x="343" y="48"/>
                      <a:pt x="343" y="48"/>
                      <a:pt x="343" y="48"/>
                    </a:cubicBezTo>
                    <a:cubicBezTo>
                      <a:pt x="337" y="97"/>
                      <a:pt x="337" y="97"/>
                      <a:pt x="337" y="97"/>
                    </a:cubicBezTo>
                    <a:cubicBezTo>
                      <a:pt x="324" y="106"/>
                      <a:pt x="324" y="106"/>
                      <a:pt x="324" y="106"/>
                    </a:cubicBezTo>
                    <a:cubicBezTo>
                      <a:pt x="287" y="342"/>
                      <a:pt x="287" y="342"/>
                      <a:pt x="287" y="342"/>
                    </a:cubicBezTo>
                    <a:cubicBezTo>
                      <a:pt x="287" y="342"/>
                      <a:pt x="259" y="344"/>
                      <a:pt x="214" y="352"/>
                    </a:cubicBezTo>
                    <a:cubicBezTo>
                      <a:pt x="192" y="356"/>
                      <a:pt x="136" y="363"/>
                      <a:pt x="85" y="369"/>
                    </a:cubicBezTo>
                    <a:cubicBezTo>
                      <a:pt x="65" y="242"/>
                      <a:pt x="65" y="242"/>
                      <a:pt x="65" y="242"/>
                    </a:cubicBezTo>
                    <a:cubicBezTo>
                      <a:pt x="9" y="242"/>
                      <a:pt x="9" y="242"/>
                      <a:pt x="9" y="242"/>
                    </a:cubicBezTo>
                    <a:cubicBezTo>
                      <a:pt x="0" y="376"/>
                      <a:pt x="0" y="376"/>
                      <a:pt x="0" y="376"/>
                    </a:cubicBezTo>
                    <a:cubicBezTo>
                      <a:pt x="5" y="378"/>
                      <a:pt x="5" y="378"/>
                      <a:pt x="5" y="378"/>
                    </a:cubicBezTo>
                    <a:cubicBezTo>
                      <a:pt x="5" y="383"/>
                      <a:pt x="5" y="383"/>
                      <a:pt x="5" y="383"/>
                    </a:cubicBezTo>
                    <a:cubicBezTo>
                      <a:pt x="0" y="384"/>
                      <a:pt x="0" y="384"/>
                      <a:pt x="0" y="384"/>
                    </a:cubicBezTo>
                    <a:cubicBezTo>
                      <a:pt x="9" y="519"/>
                      <a:pt x="9" y="519"/>
                      <a:pt x="9" y="519"/>
                    </a:cubicBezTo>
                    <a:cubicBezTo>
                      <a:pt x="65" y="519"/>
                      <a:pt x="65" y="519"/>
                      <a:pt x="65" y="519"/>
                    </a:cubicBezTo>
                    <a:cubicBezTo>
                      <a:pt x="85" y="392"/>
                      <a:pt x="85" y="392"/>
                      <a:pt x="85" y="392"/>
                    </a:cubicBezTo>
                    <a:cubicBezTo>
                      <a:pt x="136" y="398"/>
                      <a:pt x="192" y="405"/>
                      <a:pt x="214" y="409"/>
                    </a:cubicBezTo>
                    <a:cubicBezTo>
                      <a:pt x="259" y="416"/>
                      <a:pt x="287" y="419"/>
                      <a:pt x="287" y="419"/>
                    </a:cubicBezTo>
                    <a:cubicBezTo>
                      <a:pt x="324" y="655"/>
                      <a:pt x="324" y="655"/>
                      <a:pt x="324" y="655"/>
                    </a:cubicBezTo>
                    <a:cubicBezTo>
                      <a:pt x="337" y="664"/>
                      <a:pt x="337" y="664"/>
                      <a:pt x="337" y="664"/>
                    </a:cubicBezTo>
                    <a:cubicBezTo>
                      <a:pt x="343" y="713"/>
                      <a:pt x="343" y="713"/>
                      <a:pt x="343" y="713"/>
                    </a:cubicBezTo>
                    <a:cubicBezTo>
                      <a:pt x="333" y="713"/>
                      <a:pt x="333" y="713"/>
                      <a:pt x="333" y="713"/>
                    </a:cubicBezTo>
                    <a:cubicBezTo>
                      <a:pt x="333" y="713"/>
                      <a:pt x="340" y="752"/>
                      <a:pt x="348" y="756"/>
                    </a:cubicBezTo>
                    <a:cubicBezTo>
                      <a:pt x="356" y="760"/>
                      <a:pt x="424" y="760"/>
                      <a:pt x="428" y="752"/>
                    </a:cubicBezTo>
                    <a:cubicBezTo>
                      <a:pt x="432" y="747"/>
                      <a:pt x="441" y="544"/>
                      <a:pt x="445" y="462"/>
                    </a:cubicBezTo>
                    <a:cubicBezTo>
                      <a:pt x="452" y="463"/>
                      <a:pt x="461" y="464"/>
                      <a:pt x="468" y="464"/>
                    </a:cubicBezTo>
                    <a:cubicBezTo>
                      <a:pt x="481" y="464"/>
                      <a:pt x="493" y="463"/>
                      <a:pt x="493" y="456"/>
                    </a:cubicBezTo>
                    <a:cubicBezTo>
                      <a:pt x="493" y="449"/>
                      <a:pt x="479" y="444"/>
                      <a:pt x="471" y="444"/>
                    </a:cubicBezTo>
                    <a:cubicBezTo>
                      <a:pt x="463" y="444"/>
                      <a:pt x="455" y="444"/>
                      <a:pt x="455" y="444"/>
                    </a:cubicBezTo>
                    <a:cubicBezTo>
                      <a:pt x="446" y="435"/>
                      <a:pt x="446" y="435"/>
                      <a:pt x="446" y="435"/>
                    </a:cubicBezTo>
                    <a:cubicBezTo>
                      <a:pt x="446" y="430"/>
                      <a:pt x="446" y="428"/>
                      <a:pt x="446" y="428"/>
                    </a:cubicBezTo>
                    <a:cubicBezTo>
                      <a:pt x="446" y="428"/>
                      <a:pt x="526" y="429"/>
                      <a:pt x="547" y="429"/>
                    </a:cubicBezTo>
                    <a:cubicBezTo>
                      <a:pt x="560" y="430"/>
                      <a:pt x="562" y="413"/>
                      <a:pt x="562" y="399"/>
                    </a:cubicBezTo>
                    <a:cubicBezTo>
                      <a:pt x="563" y="400"/>
                      <a:pt x="565" y="400"/>
                      <a:pt x="567" y="400"/>
                    </a:cubicBezTo>
                    <a:cubicBezTo>
                      <a:pt x="565" y="419"/>
                      <a:pt x="563" y="448"/>
                      <a:pt x="570" y="452"/>
                    </a:cubicBezTo>
                    <a:cubicBezTo>
                      <a:pt x="580" y="459"/>
                      <a:pt x="584" y="453"/>
                      <a:pt x="593" y="440"/>
                    </a:cubicBezTo>
                    <a:cubicBezTo>
                      <a:pt x="599" y="431"/>
                      <a:pt x="589" y="404"/>
                      <a:pt x="583" y="391"/>
                    </a:cubicBezTo>
                    <a:cubicBezTo>
                      <a:pt x="584" y="390"/>
                      <a:pt x="585" y="389"/>
                      <a:pt x="585" y="388"/>
                    </a:cubicBezTo>
                    <a:cubicBezTo>
                      <a:pt x="586" y="388"/>
                      <a:pt x="587" y="389"/>
                      <a:pt x="589" y="389"/>
                    </a:cubicBezTo>
                    <a:cubicBezTo>
                      <a:pt x="591" y="389"/>
                      <a:pt x="593" y="388"/>
                      <a:pt x="593" y="386"/>
                    </a:cubicBezTo>
                    <a:cubicBezTo>
                      <a:pt x="594" y="386"/>
                      <a:pt x="594" y="386"/>
                      <a:pt x="595" y="386"/>
                    </a:cubicBezTo>
                    <a:cubicBezTo>
                      <a:pt x="597" y="386"/>
                      <a:pt x="598" y="385"/>
                      <a:pt x="598" y="383"/>
                    </a:cubicBezTo>
                    <a:lnTo>
                      <a:pt x="598" y="378"/>
                    </a:ln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Oval 17">
                <a:extLst>
                  <a:ext uri="{FF2B5EF4-FFF2-40B4-BE49-F238E27FC236}">
                    <a16:creationId xmlns:a16="http://schemas.microsoft.com/office/drawing/2014/main" id="{9BB4B53E-B98D-4D60-B237-589031573672}"/>
                  </a:ext>
                </a:extLst>
              </p:cNvPr>
              <p:cNvSpPr/>
              <p:nvPr/>
            </p:nvSpPr>
            <p:spPr bwMode="auto">
              <a:xfrm>
                <a:off x="6878638" y="5289551"/>
                <a:ext cx="290512" cy="290513"/>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94" name="statistics-on-laptop_82095">
            <a:extLst>
              <a:ext uri="{FF2B5EF4-FFF2-40B4-BE49-F238E27FC236}">
                <a16:creationId xmlns:a16="http://schemas.microsoft.com/office/drawing/2014/main" id="{275A41FA-7EB3-4430-89A6-C3E1E4E62C7E}"/>
              </a:ext>
            </a:extLst>
          </p:cNvPr>
          <p:cNvSpPr>
            <a:spLocks noChangeAspect="1"/>
          </p:cNvSpPr>
          <p:nvPr/>
        </p:nvSpPr>
        <p:spPr bwMode="auto">
          <a:xfrm>
            <a:off x="987388" y="1992703"/>
            <a:ext cx="798009" cy="79800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txBody>
          <a:bodyPr/>
          <a:lstStyle/>
          <a:p>
            <a:endParaRPr lang="zh-CN" altLang="en-US"/>
          </a:p>
        </p:txBody>
      </p:sp>
      <p:sp>
        <p:nvSpPr>
          <p:cNvPr id="95" name="statistics-on-laptop_82095">
            <a:extLst>
              <a:ext uri="{FF2B5EF4-FFF2-40B4-BE49-F238E27FC236}">
                <a16:creationId xmlns:a16="http://schemas.microsoft.com/office/drawing/2014/main" id="{633F5A6C-A4E6-4110-9146-A29BEDE69448}"/>
              </a:ext>
            </a:extLst>
          </p:cNvPr>
          <p:cNvSpPr>
            <a:spLocks noChangeAspect="1"/>
          </p:cNvSpPr>
          <p:nvPr/>
        </p:nvSpPr>
        <p:spPr bwMode="auto">
          <a:xfrm>
            <a:off x="1000770" y="3457334"/>
            <a:ext cx="771246" cy="798009"/>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txBody>
          <a:bodyPr/>
          <a:lstStyle/>
          <a:p>
            <a:endParaRPr lang="zh-CN" altLang="en-US"/>
          </a:p>
        </p:txBody>
      </p:sp>
      <p:sp>
        <p:nvSpPr>
          <p:cNvPr id="96" name="statistics-on-laptop_82095">
            <a:extLst>
              <a:ext uri="{FF2B5EF4-FFF2-40B4-BE49-F238E27FC236}">
                <a16:creationId xmlns:a16="http://schemas.microsoft.com/office/drawing/2014/main" id="{802B58C7-1BCC-4C37-8AB0-3091E9D5482B}"/>
              </a:ext>
            </a:extLst>
          </p:cNvPr>
          <p:cNvSpPr>
            <a:spLocks noChangeAspect="1"/>
          </p:cNvSpPr>
          <p:nvPr/>
        </p:nvSpPr>
        <p:spPr bwMode="auto">
          <a:xfrm>
            <a:off x="987388" y="4900842"/>
            <a:ext cx="798009" cy="798009"/>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txBody>
          <a:bodyPr/>
          <a:lstStyle/>
          <a:p>
            <a:endParaRPr lang="zh-CN" altLang="en-US"/>
          </a:p>
        </p:txBody>
      </p:sp>
      <p:grpSp>
        <p:nvGrpSpPr>
          <p:cNvPr id="97" name="组合 96">
            <a:extLst>
              <a:ext uri="{FF2B5EF4-FFF2-40B4-BE49-F238E27FC236}">
                <a16:creationId xmlns:a16="http://schemas.microsoft.com/office/drawing/2014/main" id="{8F4A76A1-7314-46D7-8414-3E77C97BDF59}"/>
              </a:ext>
            </a:extLst>
          </p:cNvPr>
          <p:cNvGrpSpPr/>
          <p:nvPr/>
        </p:nvGrpSpPr>
        <p:grpSpPr>
          <a:xfrm>
            <a:off x="1818113" y="1816493"/>
            <a:ext cx="5807849" cy="1067917"/>
            <a:chOff x="1818113" y="1879993"/>
            <a:chExt cx="5807849" cy="1067917"/>
          </a:xfrm>
        </p:grpSpPr>
        <p:sp>
          <p:nvSpPr>
            <p:cNvPr id="98" name="矩形 97">
              <a:extLst>
                <a:ext uri="{FF2B5EF4-FFF2-40B4-BE49-F238E27FC236}">
                  <a16:creationId xmlns:a16="http://schemas.microsoft.com/office/drawing/2014/main" id="{93406AF9-9535-406F-8C57-55326E39EA32}"/>
                </a:ext>
              </a:extLst>
            </p:cNvPr>
            <p:cNvSpPr/>
            <p:nvPr/>
          </p:nvSpPr>
          <p:spPr>
            <a:xfrm>
              <a:off x="1818114" y="2334216"/>
              <a:ext cx="5807848" cy="613694"/>
            </a:xfrm>
            <a:prstGeom prst="rect">
              <a:avLst/>
            </a:prstGeom>
          </p:spPr>
          <p:txBody>
            <a:bodyPr wrap="square">
              <a:spAutoFit/>
            </a:bodyPr>
            <a:lstStyle/>
            <a:p>
              <a:pPr defTabSz="913765">
                <a:lnSpc>
                  <a:spcPct val="150000"/>
                </a:lnSpc>
                <a:spcBef>
                  <a:spcPct val="0"/>
                </a:spcBef>
                <a:buNone/>
              </a:pPr>
              <a:r>
                <a:rPr lang="zh-CN" altLang="en-US" sz="1200" dirty="0">
                  <a:solidFill>
                    <a:schemeClr val="bg1"/>
                  </a:solidFill>
                  <a:latin typeface="微软雅黑" panose="020B0503020204020204" pitchFamily="34" charset="-122"/>
                  <a:ea typeface="微软雅黑" panose="020B0503020204020204" pitchFamily="34" charset="-122"/>
                </a:rPr>
                <a:t>多数的稀有游戏道具均为限时发行售卖，限量道具为少数。开发商可能会利用玩家心理恶意炒作，抬高物价或其他手段谋取暴利。</a:t>
              </a:r>
              <a:endParaRPr lang="zh-CN" altLang="en-US" sz="12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矩形 98">
              <a:extLst>
                <a:ext uri="{FF2B5EF4-FFF2-40B4-BE49-F238E27FC236}">
                  <a16:creationId xmlns:a16="http://schemas.microsoft.com/office/drawing/2014/main" id="{D90E1B65-E711-480C-8956-7817BC303452}"/>
                </a:ext>
              </a:extLst>
            </p:cNvPr>
            <p:cNvSpPr/>
            <p:nvPr/>
          </p:nvSpPr>
          <p:spPr>
            <a:xfrm>
              <a:off x="1818113" y="1879993"/>
              <a:ext cx="2241974" cy="523220"/>
            </a:xfrm>
            <a:prstGeom prst="rect">
              <a:avLst/>
            </a:prstGeom>
          </p:spPr>
          <p:txBody>
            <a:bodyPr wrap="square">
              <a:spAutoFit/>
            </a:bodyPr>
            <a:lstStyle/>
            <a:p>
              <a:r>
                <a:rPr lang="zh-CN" altLang="en-US" sz="2800" b="1" dirty="0">
                  <a:solidFill>
                    <a:srgbClr val="FFFFFF"/>
                  </a:solidFill>
                  <a:latin typeface="微软雅黑" panose="020B0503020204020204" pitchFamily="34" charset="-122"/>
                  <a:ea typeface="微软雅黑" panose="020B0503020204020204" pitchFamily="34" charset="-122"/>
                </a:rPr>
                <a:t>游戏运营商</a:t>
              </a:r>
            </a:p>
          </p:txBody>
        </p:sp>
      </p:grpSp>
      <p:grpSp>
        <p:nvGrpSpPr>
          <p:cNvPr id="100" name="组合 99">
            <a:extLst>
              <a:ext uri="{FF2B5EF4-FFF2-40B4-BE49-F238E27FC236}">
                <a16:creationId xmlns:a16="http://schemas.microsoft.com/office/drawing/2014/main" id="{0860EB6D-15C0-4393-A3F6-7EBBC10564F2}"/>
              </a:ext>
            </a:extLst>
          </p:cNvPr>
          <p:cNvGrpSpPr/>
          <p:nvPr/>
        </p:nvGrpSpPr>
        <p:grpSpPr>
          <a:xfrm>
            <a:off x="1818112" y="3263321"/>
            <a:ext cx="5617404" cy="1067916"/>
            <a:chOff x="1818112" y="1879994"/>
            <a:chExt cx="5617404" cy="1067916"/>
          </a:xfrm>
        </p:grpSpPr>
        <p:sp>
          <p:nvSpPr>
            <p:cNvPr id="101" name="矩形 100">
              <a:extLst>
                <a:ext uri="{FF2B5EF4-FFF2-40B4-BE49-F238E27FC236}">
                  <a16:creationId xmlns:a16="http://schemas.microsoft.com/office/drawing/2014/main" id="{C01B8092-E7B6-4018-B7AE-86F06C6B6817}"/>
                </a:ext>
              </a:extLst>
            </p:cNvPr>
            <p:cNvSpPr/>
            <p:nvPr/>
          </p:nvSpPr>
          <p:spPr>
            <a:xfrm>
              <a:off x="1818113" y="2334216"/>
              <a:ext cx="5617403" cy="613694"/>
            </a:xfrm>
            <a:prstGeom prst="rect">
              <a:avLst/>
            </a:prstGeom>
          </p:spPr>
          <p:txBody>
            <a:bodyPr wrap="square">
              <a:spAutoFit/>
            </a:bodyPr>
            <a:lstStyle/>
            <a:p>
              <a:pPr>
                <a:lnSpc>
                  <a:spcPct val="150000"/>
                </a:lnSpc>
                <a:buNone/>
              </a:pPr>
              <a:r>
                <a:rPr lang="zh-CN" altLang="en-US" sz="1200" dirty="0">
                  <a:solidFill>
                    <a:schemeClr val="bg1"/>
                  </a:solidFill>
                  <a:latin typeface="微软雅黑" panose="020B0503020204020204" pitchFamily="34" charset="-122"/>
                  <a:ea typeface="微软雅黑" panose="020B0503020204020204" pitchFamily="34" charset="-122"/>
                </a:rPr>
                <a:t>游戏公司本身就对游戏资产管控力较差，游戏公司缺乏实用的供应链工具，难以形成对</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稀有</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游戏道具流转的溯源、定位追踪等有效的管理。</a:t>
              </a:r>
            </a:p>
          </p:txBody>
        </p:sp>
        <p:sp>
          <p:nvSpPr>
            <p:cNvPr id="102" name="矩形 101">
              <a:extLst>
                <a:ext uri="{FF2B5EF4-FFF2-40B4-BE49-F238E27FC236}">
                  <a16:creationId xmlns:a16="http://schemas.microsoft.com/office/drawing/2014/main" id="{CDFB6E50-510F-40A4-8A3F-609346B865DA}"/>
                </a:ext>
              </a:extLst>
            </p:cNvPr>
            <p:cNvSpPr/>
            <p:nvPr/>
          </p:nvSpPr>
          <p:spPr>
            <a:xfrm>
              <a:off x="1818112" y="1879994"/>
              <a:ext cx="3378001" cy="523220"/>
            </a:xfrm>
            <a:prstGeom prst="rect">
              <a:avLst/>
            </a:prstGeom>
          </p:spPr>
          <p:txBody>
            <a:bodyPr wrap="square">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市场问题</a:t>
              </a:r>
              <a:endParaRPr lang="zh-CN" altLang="en-US" sz="2800" b="1" dirty="0">
                <a:solidFill>
                  <a:schemeClr val="bg1"/>
                </a:solidFill>
                <a:latin typeface="幼圆" panose="02010509060101010101" pitchFamily="49" charset="-122"/>
                <a:ea typeface="幼圆" panose="02010509060101010101" pitchFamily="49" charset="-122"/>
              </a:endParaRPr>
            </a:p>
          </p:txBody>
        </p:sp>
      </p:grpSp>
      <p:grpSp>
        <p:nvGrpSpPr>
          <p:cNvPr id="103" name="组合 102">
            <a:extLst>
              <a:ext uri="{FF2B5EF4-FFF2-40B4-BE49-F238E27FC236}">
                <a16:creationId xmlns:a16="http://schemas.microsoft.com/office/drawing/2014/main" id="{11BBA6AE-AA2E-44E4-8A03-6877A7BA9D1A}"/>
              </a:ext>
            </a:extLst>
          </p:cNvPr>
          <p:cNvGrpSpPr/>
          <p:nvPr/>
        </p:nvGrpSpPr>
        <p:grpSpPr>
          <a:xfrm>
            <a:off x="1818112" y="4605778"/>
            <a:ext cx="6357718" cy="1169519"/>
            <a:chOff x="1818112" y="1778391"/>
            <a:chExt cx="6357718" cy="1169519"/>
          </a:xfrm>
        </p:grpSpPr>
        <p:sp>
          <p:nvSpPr>
            <p:cNvPr id="104" name="矩形 103">
              <a:extLst>
                <a:ext uri="{FF2B5EF4-FFF2-40B4-BE49-F238E27FC236}">
                  <a16:creationId xmlns:a16="http://schemas.microsoft.com/office/drawing/2014/main" id="{32CCE6AC-D4CA-4B47-A0F1-06BEB39CEEFB}"/>
                </a:ext>
              </a:extLst>
            </p:cNvPr>
            <p:cNvSpPr/>
            <p:nvPr/>
          </p:nvSpPr>
          <p:spPr>
            <a:xfrm>
              <a:off x="1818114" y="2334216"/>
              <a:ext cx="6357716" cy="613694"/>
            </a:xfrm>
            <a:prstGeom prst="rect">
              <a:avLst/>
            </a:prstGeom>
          </p:spPr>
          <p:txBody>
            <a:bodyPr wrap="square">
              <a:spAutoFit/>
            </a:bodyPr>
            <a:lstStyle/>
            <a:p>
              <a:pPr>
                <a:lnSpc>
                  <a:spcPct val="150000"/>
                </a:lnSpc>
                <a:buNone/>
              </a:pPr>
              <a:r>
                <a:rPr lang="zh-CN" altLang="en-US" sz="1200" dirty="0">
                  <a:solidFill>
                    <a:schemeClr val="bg1"/>
                  </a:solidFill>
                  <a:latin typeface="微软雅黑" panose="020B0503020204020204" pitchFamily="34" charset="-122"/>
                  <a:ea typeface="微软雅黑" panose="020B0503020204020204" pitchFamily="34" charset="-122"/>
                </a:rPr>
                <a:t>网络游戏的环境也就注定了很多交易的盲目性，如今的游戏交易是诈骗的重灾区。传统的交易平台虽然相对安全，但是交易实时性差。</a:t>
              </a:r>
            </a:p>
          </p:txBody>
        </p:sp>
        <p:sp>
          <p:nvSpPr>
            <p:cNvPr id="105" name="矩形 104">
              <a:extLst>
                <a:ext uri="{FF2B5EF4-FFF2-40B4-BE49-F238E27FC236}">
                  <a16:creationId xmlns:a16="http://schemas.microsoft.com/office/drawing/2014/main" id="{F424F81C-569C-48DD-ADEA-30B88E0CEAE3}"/>
                </a:ext>
              </a:extLst>
            </p:cNvPr>
            <p:cNvSpPr/>
            <p:nvPr/>
          </p:nvSpPr>
          <p:spPr>
            <a:xfrm>
              <a:off x="1818112" y="1778391"/>
              <a:ext cx="3668287" cy="662554"/>
            </a:xfrm>
            <a:prstGeom prst="rect">
              <a:avLst/>
            </a:prstGeom>
          </p:spPr>
          <p:txBody>
            <a:bodyPr wrap="square">
              <a:spAutoFit/>
            </a:bodyPr>
            <a:lstStyle/>
            <a:p>
              <a:pPr>
                <a:lnSpc>
                  <a:spcPct val="150000"/>
                </a:lnSpc>
              </a:pPr>
              <a:r>
                <a:rPr lang="zh-CN" altLang="en-US" sz="2800" b="1" dirty="0">
                  <a:solidFill>
                    <a:schemeClr val="bg1"/>
                  </a:solidFill>
                  <a:latin typeface="微软雅黑" panose="020B0503020204020204" pitchFamily="34" charset="-122"/>
                  <a:ea typeface="微软雅黑" panose="020B0503020204020204" pitchFamily="34" charset="-122"/>
                </a:rPr>
                <a:t>交易安全问题</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grpSp>
      <p:sp>
        <p:nvSpPr>
          <p:cNvPr id="114" name="TextBox 39">
            <a:extLst>
              <a:ext uri="{FF2B5EF4-FFF2-40B4-BE49-F238E27FC236}">
                <a16:creationId xmlns:a16="http://schemas.microsoft.com/office/drawing/2014/main" id="{884249F4-8C99-47AF-AA03-F1F4A515356C}"/>
              </a:ext>
            </a:extLst>
          </p:cNvPr>
          <p:cNvSpPr txBox="1"/>
          <p:nvPr/>
        </p:nvSpPr>
        <p:spPr>
          <a:xfrm>
            <a:off x="319378" y="344615"/>
            <a:ext cx="1826141" cy="584775"/>
          </a:xfrm>
          <a:prstGeom prst="rect">
            <a:avLst/>
          </a:prstGeom>
          <a:noFill/>
        </p:spPr>
        <p:txBody>
          <a:bodyPr wrap="non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痛点分析</a:t>
            </a:r>
          </a:p>
        </p:txBody>
      </p:sp>
    </p:spTree>
    <p:extLst>
      <p:ext uri="{BB962C8B-B14F-4D97-AF65-F5344CB8AC3E}">
        <p14:creationId xmlns:p14="http://schemas.microsoft.com/office/powerpoint/2010/main" val="178486068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1+#ppt_w/2"/>
                                          </p:val>
                                        </p:tav>
                                        <p:tav tm="100000">
                                          <p:val>
                                            <p:strVal val="#ppt_x"/>
                                          </p:val>
                                        </p:tav>
                                      </p:tavLst>
                                    </p:anim>
                                    <p:anim calcmode="lin" valueType="num">
                                      <p:cBhvr additive="base">
                                        <p:cTn id="8" dur="500" fill="hold"/>
                                        <p:tgtEl>
                                          <p:spTgt spid="5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94"/>
                                        </p:tgtEl>
                                        <p:attrNameLst>
                                          <p:attrName>style.visibility</p:attrName>
                                        </p:attrNameLst>
                                      </p:cBhvr>
                                      <p:to>
                                        <p:strVal val="visible"/>
                                      </p:to>
                                    </p:set>
                                    <p:anim calcmode="lin" valueType="num">
                                      <p:cBhvr>
                                        <p:cTn id="12" dur="500" fill="hold"/>
                                        <p:tgtEl>
                                          <p:spTgt spid="94"/>
                                        </p:tgtEl>
                                        <p:attrNameLst>
                                          <p:attrName>ppt_w</p:attrName>
                                        </p:attrNameLst>
                                      </p:cBhvr>
                                      <p:tavLst>
                                        <p:tav tm="0">
                                          <p:val>
                                            <p:fltVal val="0"/>
                                          </p:val>
                                        </p:tav>
                                        <p:tav tm="100000">
                                          <p:val>
                                            <p:strVal val="#ppt_w"/>
                                          </p:val>
                                        </p:tav>
                                      </p:tavLst>
                                    </p:anim>
                                    <p:anim calcmode="lin" valueType="num">
                                      <p:cBhvr>
                                        <p:cTn id="13" dur="500" fill="hold"/>
                                        <p:tgtEl>
                                          <p:spTgt spid="94"/>
                                        </p:tgtEl>
                                        <p:attrNameLst>
                                          <p:attrName>ppt_h</p:attrName>
                                        </p:attrNameLst>
                                      </p:cBhvr>
                                      <p:tavLst>
                                        <p:tav tm="0">
                                          <p:val>
                                            <p:fltVal val="0"/>
                                          </p:val>
                                        </p:tav>
                                        <p:tav tm="100000">
                                          <p:val>
                                            <p:strVal val="#ppt_h"/>
                                          </p:val>
                                        </p:tav>
                                      </p:tavLst>
                                    </p:anim>
                                    <p:animEffect transition="in" filter="fade">
                                      <p:cBhvr>
                                        <p:cTn id="14" dur="500"/>
                                        <p:tgtEl>
                                          <p:spTgt spid="94"/>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97"/>
                                        </p:tgtEl>
                                        <p:attrNameLst>
                                          <p:attrName>style.visibility</p:attrName>
                                        </p:attrNameLst>
                                      </p:cBhvr>
                                      <p:to>
                                        <p:strVal val="visible"/>
                                      </p:to>
                                    </p:set>
                                    <p:animEffect transition="in" filter="wipe(left)">
                                      <p:cBhvr>
                                        <p:cTn id="18" dur="500"/>
                                        <p:tgtEl>
                                          <p:spTgt spid="97"/>
                                        </p:tgtEl>
                                      </p:cBhvr>
                                    </p:animEffect>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84"/>
                                        </p:tgtEl>
                                        <p:attrNameLst>
                                          <p:attrName>style.visibility</p:attrName>
                                        </p:attrNameLst>
                                      </p:cBhvr>
                                      <p:to>
                                        <p:strVal val="visible"/>
                                      </p:to>
                                    </p:set>
                                    <p:anim calcmode="lin" valueType="num">
                                      <p:cBhvr additive="base">
                                        <p:cTn id="22" dur="500" fill="hold"/>
                                        <p:tgtEl>
                                          <p:spTgt spid="84"/>
                                        </p:tgtEl>
                                        <p:attrNameLst>
                                          <p:attrName>ppt_x</p:attrName>
                                        </p:attrNameLst>
                                      </p:cBhvr>
                                      <p:tavLst>
                                        <p:tav tm="0">
                                          <p:val>
                                            <p:strVal val="1+#ppt_w/2"/>
                                          </p:val>
                                        </p:tav>
                                        <p:tav tm="100000">
                                          <p:val>
                                            <p:strVal val="#ppt_x"/>
                                          </p:val>
                                        </p:tav>
                                      </p:tavLst>
                                    </p:anim>
                                    <p:anim calcmode="lin" valueType="num">
                                      <p:cBhvr additive="base">
                                        <p:cTn id="23" dur="500" fill="hold"/>
                                        <p:tgtEl>
                                          <p:spTgt spid="8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95"/>
                                        </p:tgtEl>
                                        <p:attrNameLst>
                                          <p:attrName>style.visibility</p:attrName>
                                        </p:attrNameLst>
                                      </p:cBhvr>
                                      <p:to>
                                        <p:strVal val="visible"/>
                                      </p:to>
                                    </p:set>
                                    <p:anim calcmode="lin" valueType="num">
                                      <p:cBhvr>
                                        <p:cTn id="27" dur="500" fill="hold"/>
                                        <p:tgtEl>
                                          <p:spTgt spid="95"/>
                                        </p:tgtEl>
                                        <p:attrNameLst>
                                          <p:attrName>ppt_w</p:attrName>
                                        </p:attrNameLst>
                                      </p:cBhvr>
                                      <p:tavLst>
                                        <p:tav tm="0">
                                          <p:val>
                                            <p:fltVal val="0"/>
                                          </p:val>
                                        </p:tav>
                                        <p:tav tm="100000">
                                          <p:val>
                                            <p:strVal val="#ppt_w"/>
                                          </p:val>
                                        </p:tav>
                                      </p:tavLst>
                                    </p:anim>
                                    <p:anim calcmode="lin" valueType="num">
                                      <p:cBhvr>
                                        <p:cTn id="28" dur="500" fill="hold"/>
                                        <p:tgtEl>
                                          <p:spTgt spid="95"/>
                                        </p:tgtEl>
                                        <p:attrNameLst>
                                          <p:attrName>ppt_h</p:attrName>
                                        </p:attrNameLst>
                                      </p:cBhvr>
                                      <p:tavLst>
                                        <p:tav tm="0">
                                          <p:val>
                                            <p:fltVal val="0"/>
                                          </p:val>
                                        </p:tav>
                                        <p:tav tm="100000">
                                          <p:val>
                                            <p:strVal val="#ppt_h"/>
                                          </p:val>
                                        </p:tav>
                                      </p:tavLst>
                                    </p:anim>
                                    <p:animEffect transition="in" filter="fade">
                                      <p:cBhvr>
                                        <p:cTn id="29" dur="500"/>
                                        <p:tgtEl>
                                          <p:spTgt spid="95"/>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wipe(left)">
                                      <p:cBhvr>
                                        <p:cTn id="33" dur="500"/>
                                        <p:tgtEl>
                                          <p:spTgt spid="100"/>
                                        </p:tgtEl>
                                      </p:cBhvr>
                                    </p:animEffect>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89"/>
                                        </p:tgtEl>
                                        <p:attrNameLst>
                                          <p:attrName>style.visibility</p:attrName>
                                        </p:attrNameLst>
                                      </p:cBhvr>
                                      <p:to>
                                        <p:strVal val="visible"/>
                                      </p:to>
                                    </p:set>
                                    <p:anim calcmode="lin" valueType="num">
                                      <p:cBhvr additive="base">
                                        <p:cTn id="37" dur="500" fill="hold"/>
                                        <p:tgtEl>
                                          <p:spTgt spid="89"/>
                                        </p:tgtEl>
                                        <p:attrNameLst>
                                          <p:attrName>ppt_x</p:attrName>
                                        </p:attrNameLst>
                                      </p:cBhvr>
                                      <p:tavLst>
                                        <p:tav tm="0">
                                          <p:val>
                                            <p:strVal val="1+#ppt_w/2"/>
                                          </p:val>
                                        </p:tav>
                                        <p:tav tm="100000">
                                          <p:val>
                                            <p:strVal val="#ppt_x"/>
                                          </p:val>
                                        </p:tav>
                                      </p:tavLst>
                                    </p:anim>
                                    <p:anim calcmode="lin" valueType="num">
                                      <p:cBhvr additive="base">
                                        <p:cTn id="38" dur="500" fill="hold"/>
                                        <p:tgtEl>
                                          <p:spTgt spid="89"/>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96"/>
                                        </p:tgtEl>
                                        <p:attrNameLst>
                                          <p:attrName>style.visibility</p:attrName>
                                        </p:attrNameLst>
                                      </p:cBhvr>
                                      <p:to>
                                        <p:strVal val="visible"/>
                                      </p:to>
                                    </p:set>
                                    <p:anim calcmode="lin" valueType="num">
                                      <p:cBhvr>
                                        <p:cTn id="42" dur="500" fill="hold"/>
                                        <p:tgtEl>
                                          <p:spTgt spid="96"/>
                                        </p:tgtEl>
                                        <p:attrNameLst>
                                          <p:attrName>ppt_w</p:attrName>
                                        </p:attrNameLst>
                                      </p:cBhvr>
                                      <p:tavLst>
                                        <p:tav tm="0">
                                          <p:val>
                                            <p:fltVal val="0"/>
                                          </p:val>
                                        </p:tav>
                                        <p:tav tm="100000">
                                          <p:val>
                                            <p:strVal val="#ppt_w"/>
                                          </p:val>
                                        </p:tav>
                                      </p:tavLst>
                                    </p:anim>
                                    <p:anim calcmode="lin" valueType="num">
                                      <p:cBhvr>
                                        <p:cTn id="43" dur="500" fill="hold"/>
                                        <p:tgtEl>
                                          <p:spTgt spid="96"/>
                                        </p:tgtEl>
                                        <p:attrNameLst>
                                          <p:attrName>ppt_h</p:attrName>
                                        </p:attrNameLst>
                                      </p:cBhvr>
                                      <p:tavLst>
                                        <p:tav tm="0">
                                          <p:val>
                                            <p:fltVal val="0"/>
                                          </p:val>
                                        </p:tav>
                                        <p:tav tm="100000">
                                          <p:val>
                                            <p:strVal val="#ppt_h"/>
                                          </p:val>
                                        </p:tav>
                                      </p:tavLst>
                                    </p:anim>
                                    <p:animEffect transition="in" filter="fade">
                                      <p:cBhvr>
                                        <p:cTn id="44" dur="500"/>
                                        <p:tgtEl>
                                          <p:spTgt spid="96"/>
                                        </p:tgtEl>
                                      </p:cBhvr>
                                    </p:animEffect>
                                  </p:childTnLst>
                                </p:cTn>
                              </p:par>
                            </p:childTnLst>
                          </p:cTn>
                        </p:par>
                        <p:par>
                          <p:cTn id="45" fill="hold">
                            <p:stCondLst>
                              <p:cond delay="4000"/>
                            </p:stCondLst>
                            <p:childTnLst>
                              <p:par>
                                <p:cTn id="46" presetID="22" presetClass="entr" presetSubtype="8" fill="hold" nodeType="afterEffect">
                                  <p:stCondLst>
                                    <p:cond delay="0"/>
                                  </p:stCondLst>
                                  <p:childTnLst>
                                    <p:set>
                                      <p:cBhvr>
                                        <p:cTn id="47" dur="1" fill="hold">
                                          <p:stCondLst>
                                            <p:cond delay="0"/>
                                          </p:stCondLst>
                                        </p:cTn>
                                        <p:tgtEl>
                                          <p:spTgt spid="103"/>
                                        </p:tgtEl>
                                        <p:attrNameLst>
                                          <p:attrName>style.visibility</p:attrName>
                                        </p:attrNameLst>
                                      </p:cBhvr>
                                      <p:to>
                                        <p:strVal val="visible"/>
                                      </p:to>
                                    </p:set>
                                    <p:animEffect transition="in" filter="wipe(left)">
                                      <p:cBhvr>
                                        <p:cTn id="48"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5" grpId="0" animBg="1"/>
      <p:bldP spid="9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圆角矩形 51"/>
          <p:cNvSpPr/>
          <p:nvPr/>
        </p:nvSpPr>
        <p:spPr>
          <a:xfrm>
            <a:off x="1270913" y="1850243"/>
            <a:ext cx="4799388" cy="4101237"/>
          </a:xfrm>
          <a:prstGeom prst="roundRect">
            <a:avLst>
              <a:gd name="adj" fmla="val 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3" name="矩形 93"/>
          <p:cNvSpPr/>
          <p:nvPr/>
        </p:nvSpPr>
        <p:spPr>
          <a:xfrm>
            <a:off x="1220705" y="1790843"/>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4" name="矩形 93"/>
          <p:cNvSpPr/>
          <p:nvPr/>
        </p:nvSpPr>
        <p:spPr>
          <a:xfrm rot="10800000">
            <a:off x="5753100" y="5626956"/>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 name="矩形 5"/>
          <p:cNvSpPr/>
          <p:nvPr/>
        </p:nvSpPr>
        <p:spPr>
          <a:xfrm>
            <a:off x="1910234" y="1982805"/>
            <a:ext cx="3854461" cy="3698064"/>
          </a:xfrm>
          <a:prstGeom prst="rect">
            <a:avLst/>
          </a:prstGeom>
        </p:spPr>
        <p:txBody>
          <a:bodyPr wrap="square">
            <a:spAutoFit/>
          </a:bodyPr>
          <a:lstStyle/>
          <a:p>
            <a:pPr lvl="0">
              <a:lnSpc>
                <a:spcPct val="150000"/>
              </a:lnSpc>
              <a:defRPr/>
            </a:pPr>
            <a:r>
              <a:rPr lang="zh-CN" altLang="en-US" sz="1050" dirty="0">
                <a:solidFill>
                  <a:prstClr val="white"/>
                </a:solidFill>
                <a:latin typeface="微软雅黑" panose="020B0503020204020204" pitchFamily="34" charset="-122"/>
                <a:ea typeface="微软雅黑" panose="020B0503020204020204" pitchFamily="34" charset="-122"/>
              </a:rPr>
              <a:t>独一无二：稀有道具具备详细描述，满足稀有道具所需的基本属性，且被区块链系统赋予唯一</a:t>
            </a:r>
            <a:r>
              <a:rPr lang="en-US" altLang="zh-CN" sz="1050" dirty="0">
                <a:solidFill>
                  <a:prstClr val="white"/>
                </a:solidFill>
                <a:latin typeface="微软雅黑" panose="020B0503020204020204" pitchFamily="34" charset="-122"/>
                <a:ea typeface="微软雅黑" panose="020B0503020204020204" pitchFamily="34" charset="-122"/>
              </a:rPr>
              <a:t>ID</a:t>
            </a:r>
            <a:r>
              <a:rPr lang="zh-CN" altLang="en-US" sz="1050" dirty="0">
                <a:solidFill>
                  <a:prstClr val="white"/>
                </a:solidFill>
                <a:latin typeface="微软雅黑" panose="020B0503020204020204" pitchFamily="34" charset="-122"/>
                <a:ea typeface="微软雅黑" panose="020B0503020204020204" pitchFamily="34" charset="-122"/>
              </a:rPr>
              <a:t>，保证稀有游戏资产的稀缺性和唯一性，提高投资价值和收藏意义。</a:t>
            </a:r>
            <a:endParaRPr lang="en-US" altLang="zh-CN" sz="105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endParaRPr lang="en-US" altLang="zh-CN" sz="16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zh-CN" altLang="en-US" sz="1100" dirty="0">
                <a:solidFill>
                  <a:prstClr val="white"/>
                </a:solidFill>
                <a:latin typeface="微软雅黑" panose="020B0503020204020204" pitchFamily="34" charset="-122"/>
                <a:ea typeface="微软雅黑" panose="020B0503020204020204" pitchFamily="34" charset="-122"/>
              </a:rPr>
              <a:t>追踪溯源：基于区块链的共识机制，防篡改性，管理游戏资产，从出厂到交易的每一项信息，道具流通过程透明、可查询、流转更迅速。</a:t>
            </a:r>
            <a:endParaRPr lang="en-US" altLang="zh-CN" sz="11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endParaRPr lang="en-US" altLang="zh-CN" sz="11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zh-CN" altLang="en-US" sz="1100" dirty="0">
                <a:solidFill>
                  <a:prstClr val="white"/>
                </a:solidFill>
                <a:latin typeface="微软雅黑" panose="020B0503020204020204" pitchFamily="34" charset="-122"/>
                <a:ea typeface="微软雅黑" panose="020B0503020204020204" pitchFamily="34" charset="-122"/>
              </a:rPr>
              <a:t>多游戏对接：区块链和智能合约为基础的游戏资产交易平台，它可对任何平台上的所有游戏中的虚拟物品实行一键出售、一键交易或一键评估。</a:t>
            </a:r>
            <a:endParaRPr lang="en-US" altLang="zh-CN" sz="11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endParaRPr lang="en-US" altLang="zh-CN" sz="1100" dirty="0">
              <a:solidFill>
                <a:prstClr val="white"/>
              </a:solidFill>
              <a:latin typeface="微软雅黑" panose="020B0503020204020204" pitchFamily="34" charset="-122"/>
              <a:ea typeface="微软雅黑" panose="020B0503020204020204" pitchFamily="34" charset="-122"/>
            </a:endParaRPr>
          </a:p>
          <a:p>
            <a:pPr lvl="0">
              <a:lnSpc>
                <a:spcPct val="150000"/>
              </a:lnSpc>
              <a:defRPr/>
            </a:pPr>
            <a:r>
              <a:rPr lang="zh-CN" altLang="en-US" sz="1100" dirty="0">
                <a:solidFill>
                  <a:prstClr val="white"/>
                </a:solidFill>
                <a:latin typeface="微软雅黑" panose="020B0503020204020204" pitchFamily="34" charset="-122"/>
                <a:ea typeface="微软雅黑" panose="020B0503020204020204" pitchFamily="34" charset="-122"/>
              </a:rPr>
              <a:t>交易监管：设立第三方机构，监督交易流程，区块链记录的正确性，对外提供查询接口。</a:t>
            </a:r>
            <a:endParaRPr kumimoji="0" lang="zh-CN" altLang="en-US" sz="11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55" name="菱形 54"/>
          <p:cNvSpPr/>
          <p:nvPr/>
        </p:nvSpPr>
        <p:spPr>
          <a:xfrm>
            <a:off x="1469271" y="2099327"/>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2" name="菱形 81"/>
          <p:cNvSpPr/>
          <p:nvPr/>
        </p:nvSpPr>
        <p:spPr>
          <a:xfrm>
            <a:off x="1493583" y="3211485"/>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grpSp>
        <p:nvGrpSpPr>
          <p:cNvPr id="83" name="组合 82"/>
          <p:cNvGrpSpPr/>
          <p:nvPr/>
        </p:nvGrpSpPr>
        <p:grpSpPr>
          <a:xfrm>
            <a:off x="7018492" y="2022788"/>
            <a:ext cx="4341766" cy="3614744"/>
            <a:chOff x="3247415" y="4530038"/>
            <a:chExt cx="1399960" cy="1165539"/>
          </a:xfrm>
        </p:grpSpPr>
        <p:sp>
          <p:nvSpPr>
            <p:cNvPr id="84" name="矩形 10"/>
            <p:cNvSpPr>
              <a:spLocks noChangeAspect="1"/>
            </p:cNvSpPr>
            <p:nvPr/>
          </p:nvSpPr>
          <p:spPr>
            <a:xfrm rot="5400000">
              <a:off x="3299977" y="4477476"/>
              <a:ext cx="1165539" cy="1270664"/>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1" fmla="*/ 653528 w 1305333"/>
                <a:gd name="connsiteY0-2" fmla="*/ 0 h 1424419"/>
                <a:gd name="connsiteX1-3" fmla="*/ 757287 w 1305333"/>
                <a:gd name="connsiteY1-4" fmla="*/ 32444 h 1424419"/>
                <a:gd name="connsiteX2-5" fmla="*/ 1206876 w 1305333"/>
                <a:gd name="connsiteY2-6" fmla="*/ 284945 h 1424419"/>
                <a:gd name="connsiteX3-7" fmla="*/ 1233464 w 1305333"/>
                <a:gd name="connsiteY3-8" fmla="*/ 306775 h 1424419"/>
                <a:gd name="connsiteX4-9" fmla="*/ 1301712 w 1305333"/>
                <a:gd name="connsiteY4-10" fmla="*/ 442384 h 1424419"/>
                <a:gd name="connsiteX5-11" fmla="*/ 1303099 w 1305333"/>
                <a:gd name="connsiteY5-12" fmla="*/ 495558 h 1424419"/>
                <a:gd name="connsiteX6-13" fmla="*/ 1303099 w 1305333"/>
                <a:gd name="connsiteY6-14" fmla="*/ 952393 h 1424419"/>
                <a:gd name="connsiteX7-15" fmla="*/ 1299356 w 1305333"/>
                <a:gd name="connsiteY7-16" fmla="*/ 974248 h 1424419"/>
                <a:gd name="connsiteX8-17" fmla="*/ 1193590 w 1305333"/>
                <a:gd name="connsiteY8-18" fmla="*/ 1159518 h 1424419"/>
                <a:gd name="connsiteX9-19" fmla="*/ 1188747 w 1305333"/>
                <a:gd name="connsiteY9-20" fmla="*/ 1163476 h 1424419"/>
                <a:gd name="connsiteX10-21" fmla="*/ 792288 w 1305333"/>
                <a:gd name="connsiteY10-22" fmla="*/ 1385653 h 1424419"/>
                <a:gd name="connsiteX11-23" fmla="*/ 522686 w 1305333"/>
                <a:gd name="connsiteY11-24" fmla="*/ 1384922 h 1424419"/>
                <a:gd name="connsiteX12-25" fmla="*/ 80344 w 1305333"/>
                <a:gd name="connsiteY12-26" fmla="*/ 1139323 h 1424419"/>
                <a:gd name="connsiteX13-27" fmla="*/ 68397 w 1305333"/>
                <a:gd name="connsiteY13-28" fmla="*/ 1130059 h 1424419"/>
                <a:gd name="connsiteX14-29" fmla="*/ 667 w 1305333"/>
                <a:gd name="connsiteY14-30" fmla="*/ 999105 h 1424419"/>
                <a:gd name="connsiteX15-31" fmla="*/ 0 w 1305333"/>
                <a:gd name="connsiteY15-32" fmla="*/ 972364 h 1424419"/>
                <a:gd name="connsiteX16-33" fmla="*/ 2496 w 1305333"/>
                <a:gd name="connsiteY16-34" fmla="*/ 463106 h 1424419"/>
                <a:gd name="connsiteX17-35" fmla="*/ 2458 w 1305333"/>
                <a:gd name="connsiteY17-36" fmla="*/ 429563 h 1424419"/>
                <a:gd name="connsiteX18-37" fmla="*/ 75248 w 1305333"/>
                <a:gd name="connsiteY18-38" fmla="*/ 303202 h 1424419"/>
                <a:gd name="connsiteX19-39" fmla="*/ 103465 w 1305333"/>
                <a:gd name="connsiteY19-40" fmla="*/ 288252 h 1424419"/>
                <a:gd name="connsiteX20-41" fmla="*/ 541533 w 1305333"/>
                <a:gd name="connsiteY20-42" fmla="*/ 38110 h 1424419"/>
                <a:gd name="connsiteX21-43" fmla="*/ 653528 w 1305333"/>
                <a:gd name="connsiteY21-44" fmla="*/ 0 h 1424419"/>
                <a:gd name="connsiteX0-45" fmla="*/ 653528 w 1305333"/>
                <a:gd name="connsiteY0-46" fmla="*/ 0 h 1424419"/>
                <a:gd name="connsiteX1-47" fmla="*/ 757287 w 1305333"/>
                <a:gd name="connsiteY1-48" fmla="*/ 32444 h 1424419"/>
                <a:gd name="connsiteX2-49" fmla="*/ 1206876 w 1305333"/>
                <a:gd name="connsiteY2-50" fmla="*/ 284945 h 1424419"/>
                <a:gd name="connsiteX3-51" fmla="*/ 1233464 w 1305333"/>
                <a:gd name="connsiteY3-52" fmla="*/ 306775 h 1424419"/>
                <a:gd name="connsiteX4-53" fmla="*/ 1301712 w 1305333"/>
                <a:gd name="connsiteY4-54" fmla="*/ 442384 h 1424419"/>
                <a:gd name="connsiteX5-55" fmla="*/ 1303099 w 1305333"/>
                <a:gd name="connsiteY5-56" fmla="*/ 495558 h 1424419"/>
                <a:gd name="connsiteX6-57" fmla="*/ 1303099 w 1305333"/>
                <a:gd name="connsiteY6-58" fmla="*/ 952393 h 1424419"/>
                <a:gd name="connsiteX7-59" fmla="*/ 1299356 w 1305333"/>
                <a:gd name="connsiteY7-60" fmla="*/ 974248 h 1424419"/>
                <a:gd name="connsiteX8-61" fmla="*/ 1193590 w 1305333"/>
                <a:gd name="connsiteY8-62" fmla="*/ 1159518 h 1424419"/>
                <a:gd name="connsiteX9-63" fmla="*/ 1188747 w 1305333"/>
                <a:gd name="connsiteY9-64" fmla="*/ 1163476 h 1424419"/>
                <a:gd name="connsiteX10-65" fmla="*/ 792288 w 1305333"/>
                <a:gd name="connsiteY10-66" fmla="*/ 1385653 h 1424419"/>
                <a:gd name="connsiteX11-67" fmla="*/ 522686 w 1305333"/>
                <a:gd name="connsiteY11-68" fmla="*/ 1384922 h 1424419"/>
                <a:gd name="connsiteX12-69" fmla="*/ 80344 w 1305333"/>
                <a:gd name="connsiteY12-70" fmla="*/ 1139323 h 1424419"/>
                <a:gd name="connsiteX13-71" fmla="*/ 68397 w 1305333"/>
                <a:gd name="connsiteY13-72" fmla="*/ 1130059 h 1424419"/>
                <a:gd name="connsiteX14-73" fmla="*/ 667 w 1305333"/>
                <a:gd name="connsiteY14-74" fmla="*/ 999105 h 1424419"/>
                <a:gd name="connsiteX15-75" fmla="*/ 0 w 1305333"/>
                <a:gd name="connsiteY15-76" fmla="*/ 972364 h 1424419"/>
                <a:gd name="connsiteX16-77" fmla="*/ 2496 w 1305333"/>
                <a:gd name="connsiteY16-78" fmla="*/ 463106 h 1424419"/>
                <a:gd name="connsiteX17-79" fmla="*/ 2458 w 1305333"/>
                <a:gd name="connsiteY17-80" fmla="*/ 429563 h 1424419"/>
                <a:gd name="connsiteX18-81" fmla="*/ 75248 w 1305333"/>
                <a:gd name="connsiteY18-82" fmla="*/ 303202 h 1424419"/>
                <a:gd name="connsiteX19-83" fmla="*/ 103465 w 1305333"/>
                <a:gd name="connsiteY19-84" fmla="*/ 288252 h 1424419"/>
                <a:gd name="connsiteX20-85" fmla="*/ 541533 w 1305333"/>
                <a:gd name="connsiteY20-86" fmla="*/ 38110 h 1424419"/>
                <a:gd name="connsiteX21-87" fmla="*/ 653528 w 1305333"/>
                <a:gd name="connsiteY21-88" fmla="*/ 0 h 1424419"/>
                <a:gd name="connsiteX0-89" fmla="*/ 653528 w 1306046"/>
                <a:gd name="connsiteY0-90" fmla="*/ 0 h 1424419"/>
                <a:gd name="connsiteX1-91" fmla="*/ 757287 w 1306046"/>
                <a:gd name="connsiteY1-92" fmla="*/ 32444 h 1424419"/>
                <a:gd name="connsiteX2-93" fmla="*/ 1206876 w 1306046"/>
                <a:gd name="connsiteY2-94" fmla="*/ 284945 h 1424419"/>
                <a:gd name="connsiteX3-95" fmla="*/ 1233464 w 1306046"/>
                <a:gd name="connsiteY3-96" fmla="*/ 306775 h 1424419"/>
                <a:gd name="connsiteX4-97" fmla="*/ 1301712 w 1306046"/>
                <a:gd name="connsiteY4-98" fmla="*/ 442384 h 1424419"/>
                <a:gd name="connsiteX5-99" fmla="*/ 1303099 w 1306046"/>
                <a:gd name="connsiteY5-100" fmla="*/ 495558 h 1424419"/>
                <a:gd name="connsiteX6-101" fmla="*/ 1303099 w 1306046"/>
                <a:gd name="connsiteY6-102" fmla="*/ 952393 h 1424419"/>
                <a:gd name="connsiteX7-103" fmla="*/ 1305306 w 1306046"/>
                <a:gd name="connsiteY7-104" fmla="*/ 990115 h 1424419"/>
                <a:gd name="connsiteX8-105" fmla="*/ 1193590 w 1306046"/>
                <a:gd name="connsiteY8-106" fmla="*/ 1159518 h 1424419"/>
                <a:gd name="connsiteX9-107" fmla="*/ 1188747 w 1306046"/>
                <a:gd name="connsiteY9-108" fmla="*/ 1163476 h 1424419"/>
                <a:gd name="connsiteX10-109" fmla="*/ 792288 w 1306046"/>
                <a:gd name="connsiteY10-110" fmla="*/ 1385653 h 1424419"/>
                <a:gd name="connsiteX11-111" fmla="*/ 522686 w 1306046"/>
                <a:gd name="connsiteY11-112" fmla="*/ 1384922 h 1424419"/>
                <a:gd name="connsiteX12-113" fmla="*/ 80344 w 1306046"/>
                <a:gd name="connsiteY12-114" fmla="*/ 1139323 h 1424419"/>
                <a:gd name="connsiteX13-115" fmla="*/ 68397 w 1306046"/>
                <a:gd name="connsiteY13-116" fmla="*/ 1130059 h 1424419"/>
                <a:gd name="connsiteX14-117" fmla="*/ 667 w 1306046"/>
                <a:gd name="connsiteY14-118" fmla="*/ 999105 h 1424419"/>
                <a:gd name="connsiteX15-119" fmla="*/ 0 w 1306046"/>
                <a:gd name="connsiteY15-120" fmla="*/ 972364 h 1424419"/>
                <a:gd name="connsiteX16-121" fmla="*/ 2496 w 1306046"/>
                <a:gd name="connsiteY16-122" fmla="*/ 463106 h 1424419"/>
                <a:gd name="connsiteX17-123" fmla="*/ 2458 w 1306046"/>
                <a:gd name="connsiteY17-124" fmla="*/ 429563 h 1424419"/>
                <a:gd name="connsiteX18-125" fmla="*/ 75248 w 1306046"/>
                <a:gd name="connsiteY18-126" fmla="*/ 303202 h 1424419"/>
                <a:gd name="connsiteX19-127" fmla="*/ 103465 w 1306046"/>
                <a:gd name="connsiteY19-128" fmla="*/ 288252 h 1424419"/>
                <a:gd name="connsiteX20-129" fmla="*/ 541533 w 1306046"/>
                <a:gd name="connsiteY20-130" fmla="*/ 38110 h 1424419"/>
                <a:gd name="connsiteX21-131" fmla="*/ 653528 w 1306046"/>
                <a:gd name="connsiteY21-132" fmla="*/ 0 h 1424419"/>
                <a:gd name="connsiteX0-133" fmla="*/ 653528 w 1305333"/>
                <a:gd name="connsiteY0-134" fmla="*/ 0 h 1424419"/>
                <a:gd name="connsiteX1-135" fmla="*/ 757287 w 1305333"/>
                <a:gd name="connsiteY1-136" fmla="*/ 32444 h 1424419"/>
                <a:gd name="connsiteX2-137" fmla="*/ 1206876 w 1305333"/>
                <a:gd name="connsiteY2-138" fmla="*/ 284945 h 1424419"/>
                <a:gd name="connsiteX3-139" fmla="*/ 1233464 w 1305333"/>
                <a:gd name="connsiteY3-140" fmla="*/ 306775 h 1424419"/>
                <a:gd name="connsiteX4-141" fmla="*/ 1301712 w 1305333"/>
                <a:gd name="connsiteY4-142" fmla="*/ 442384 h 1424419"/>
                <a:gd name="connsiteX5-143" fmla="*/ 1303099 w 1305333"/>
                <a:gd name="connsiteY5-144" fmla="*/ 495558 h 1424419"/>
                <a:gd name="connsiteX6-145" fmla="*/ 1303099 w 1305333"/>
                <a:gd name="connsiteY6-146" fmla="*/ 952393 h 1424419"/>
                <a:gd name="connsiteX7-147" fmla="*/ 1305306 w 1305333"/>
                <a:gd name="connsiteY7-148" fmla="*/ 990115 h 1424419"/>
                <a:gd name="connsiteX8-149" fmla="*/ 1193590 w 1305333"/>
                <a:gd name="connsiteY8-150" fmla="*/ 1159518 h 1424419"/>
                <a:gd name="connsiteX9-151" fmla="*/ 1188747 w 1305333"/>
                <a:gd name="connsiteY9-152" fmla="*/ 1163476 h 1424419"/>
                <a:gd name="connsiteX10-153" fmla="*/ 792288 w 1305333"/>
                <a:gd name="connsiteY10-154" fmla="*/ 1385653 h 1424419"/>
                <a:gd name="connsiteX11-155" fmla="*/ 522686 w 1305333"/>
                <a:gd name="connsiteY11-156" fmla="*/ 1384922 h 1424419"/>
                <a:gd name="connsiteX12-157" fmla="*/ 80344 w 1305333"/>
                <a:gd name="connsiteY12-158" fmla="*/ 1139323 h 1424419"/>
                <a:gd name="connsiteX13-159" fmla="*/ 68397 w 1305333"/>
                <a:gd name="connsiteY13-160" fmla="*/ 1130059 h 1424419"/>
                <a:gd name="connsiteX14-161" fmla="*/ 667 w 1305333"/>
                <a:gd name="connsiteY14-162" fmla="*/ 999105 h 1424419"/>
                <a:gd name="connsiteX15-163" fmla="*/ 0 w 1305333"/>
                <a:gd name="connsiteY15-164" fmla="*/ 972364 h 1424419"/>
                <a:gd name="connsiteX16-165" fmla="*/ 2496 w 1305333"/>
                <a:gd name="connsiteY16-166" fmla="*/ 463106 h 1424419"/>
                <a:gd name="connsiteX17-167" fmla="*/ 2458 w 1305333"/>
                <a:gd name="connsiteY17-168" fmla="*/ 429563 h 1424419"/>
                <a:gd name="connsiteX18-169" fmla="*/ 75248 w 1305333"/>
                <a:gd name="connsiteY18-170" fmla="*/ 303202 h 1424419"/>
                <a:gd name="connsiteX19-171" fmla="*/ 103465 w 1305333"/>
                <a:gd name="connsiteY19-172" fmla="*/ 288252 h 1424419"/>
                <a:gd name="connsiteX20-173" fmla="*/ 541533 w 1305333"/>
                <a:gd name="connsiteY20-174" fmla="*/ 38110 h 1424419"/>
                <a:gd name="connsiteX21-175" fmla="*/ 653528 w 1305333"/>
                <a:gd name="connsiteY21-176" fmla="*/ 0 h 1424419"/>
                <a:gd name="connsiteX0-177" fmla="*/ 653528 w 1305333"/>
                <a:gd name="connsiteY0-178" fmla="*/ 0 h 1424419"/>
                <a:gd name="connsiteX1-179" fmla="*/ 757287 w 1305333"/>
                <a:gd name="connsiteY1-180" fmla="*/ 32444 h 1424419"/>
                <a:gd name="connsiteX2-181" fmla="*/ 1206876 w 1305333"/>
                <a:gd name="connsiteY2-182" fmla="*/ 284945 h 1424419"/>
                <a:gd name="connsiteX3-183" fmla="*/ 1233464 w 1305333"/>
                <a:gd name="connsiteY3-184" fmla="*/ 306775 h 1424419"/>
                <a:gd name="connsiteX4-185" fmla="*/ 1301712 w 1305333"/>
                <a:gd name="connsiteY4-186" fmla="*/ 442384 h 1424419"/>
                <a:gd name="connsiteX5-187" fmla="*/ 1303099 w 1305333"/>
                <a:gd name="connsiteY5-188" fmla="*/ 495558 h 1424419"/>
                <a:gd name="connsiteX6-189" fmla="*/ 1303099 w 1305333"/>
                <a:gd name="connsiteY6-190" fmla="*/ 952393 h 1424419"/>
                <a:gd name="connsiteX7-191" fmla="*/ 1305306 w 1305333"/>
                <a:gd name="connsiteY7-192" fmla="*/ 990115 h 1424419"/>
                <a:gd name="connsiteX8-193" fmla="*/ 1193590 w 1305333"/>
                <a:gd name="connsiteY8-194" fmla="*/ 1159518 h 1424419"/>
                <a:gd name="connsiteX9-195" fmla="*/ 1172881 w 1305333"/>
                <a:gd name="connsiteY9-196" fmla="*/ 1179342 h 1424419"/>
                <a:gd name="connsiteX10-197" fmla="*/ 792288 w 1305333"/>
                <a:gd name="connsiteY10-198" fmla="*/ 1385653 h 1424419"/>
                <a:gd name="connsiteX11-199" fmla="*/ 522686 w 1305333"/>
                <a:gd name="connsiteY11-200" fmla="*/ 1384922 h 1424419"/>
                <a:gd name="connsiteX12-201" fmla="*/ 80344 w 1305333"/>
                <a:gd name="connsiteY12-202" fmla="*/ 1139323 h 1424419"/>
                <a:gd name="connsiteX13-203" fmla="*/ 68397 w 1305333"/>
                <a:gd name="connsiteY13-204" fmla="*/ 1130059 h 1424419"/>
                <a:gd name="connsiteX14-205" fmla="*/ 667 w 1305333"/>
                <a:gd name="connsiteY14-206" fmla="*/ 999105 h 1424419"/>
                <a:gd name="connsiteX15-207" fmla="*/ 0 w 1305333"/>
                <a:gd name="connsiteY15-208" fmla="*/ 972364 h 1424419"/>
                <a:gd name="connsiteX16-209" fmla="*/ 2496 w 1305333"/>
                <a:gd name="connsiteY16-210" fmla="*/ 463106 h 1424419"/>
                <a:gd name="connsiteX17-211" fmla="*/ 2458 w 1305333"/>
                <a:gd name="connsiteY17-212" fmla="*/ 429563 h 1424419"/>
                <a:gd name="connsiteX18-213" fmla="*/ 75248 w 1305333"/>
                <a:gd name="connsiteY18-214" fmla="*/ 303202 h 1424419"/>
                <a:gd name="connsiteX19-215" fmla="*/ 103465 w 1305333"/>
                <a:gd name="connsiteY19-216" fmla="*/ 288252 h 1424419"/>
                <a:gd name="connsiteX20-217" fmla="*/ 541533 w 1305333"/>
                <a:gd name="connsiteY20-218" fmla="*/ 38110 h 1424419"/>
                <a:gd name="connsiteX21-219" fmla="*/ 653528 w 1305333"/>
                <a:gd name="connsiteY21-220" fmla="*/ 0 h 1424419"/>
                <a:gd name="connsiteX0-221" fmla="*/ 653528 w 1305333"/>
                <a:gd name="connsiteY0-222" fmla="*/ 0 h 1424419"/>
                <a:gd name="connsiteX1-223" fmla="*/ 757287 w 1305333"/>
                <a:gd name="connsiteY1-224" fmla="*/ 32444 h 1424419"/>
                <a:gd name="connsiteX2-225" fmla="*/ 1206876 w 1305333"/>
                <a:gd name="connsiteY2-226" fmla="*/ 284945 h 1424419"/>
                <a:gd name="connsiteX3-227" fmla="*/ 1233464 w 1305333"/>
                <a:gd name="connsiteY3-228" fmla="*/ 306775 h 1424419"/>
                <a:gd name="connsiteX4-229" fmla="*/ 1301712 w 1305333"/>
                <a:gd name="connsiteY4-230" fmla="*/ 442384 h 1424419"/>
                <a:gd name="connsiteX5-231" fmla="*/ 1303099 w 1305333"/>
                <a:gd name="connsiteY5-232" fmla="*/ 495558 h 1424419"/>
                <a:gd name="connsiteX6-233" fmla="*/ 1303099 w 1305333"/>
                <a:gd name="connsiteY6-234" fmla="*/ 952393 h 1424419"/>
                <a:gd name="connsiteX7-235" fmla="*/ 1305306 w 1305333"/>
                <a:gd name="connsiteY7-236" fmla="*/ 990115 h 1424419"/>
                <a:gd name="connsiteX8-237" fmla="*/ 1193590 w 1305333"/>
                <a:gd name="connsiteY8-238" fmla="*/ 1159518 h 1424419"/>
                <a:gd name="connsiteX9-239" fmla="*/ 1172881 w 1305333"/>
                <a:gd name="connsiteY9-240" fmla="*/ 1179342 h 1424419"/>
                <a:gd name="connsiteX10-241" fmla="*/ 792288 w 1305333"/>
                <a:gd name="connsiteY10-242" fmla="*/ 1385653 h 1424419"/>
                <a:gd name="connsiteX11-243" fmla="*/ 522686 w 1305333"/>
                <a:gd name="connsiteY11-244" fmla="*/ 1384922 h 1424419"/>
                <a:gd name="connsiteX12-245" fmla="*/ 80344 w 1305333"/>
                <a:gd name="connsiteY12-246" fmla="*/ 1139323 h 1424419"/>
                <a:gd name="connsiteX13-247" fmla="*/ 68397 w 1305333"/>
                <a:gd name="connsiteY13-248" fmla="*/ 1130059 h 1424419"/>
                <a:gd name="connsiteX14-249" fmla="*/ 667 w 1305333"/>
                <a:gd name="connsiteY14-250" fmla="*/ 999105 h 1424419"/>
                <a:gd name="connsiteX15-251" fmla="*/ 0 w 1305333"/>
                <a:gd name="connsiteY15-252" fmla="*/ 972364 h 1424419"/>
                <a:gd name="connsiteX16-253" fmla="*/ 2496 w 1305333"/>
                <a:gd name="connsiteY16-254" fmla="*/ 463106 h 1424419"/>
                <a:gd name="connsiteX17-255" fmla="*/ 2458 w 1305333"/>
                <a:gd name="connsiteY17-256" fmla="*/ 429563 h 1424419"/>
                <a:gd name="connsiteX18-257" fmla="*/ 75248 w 1305333"/>
                <a:gd name="connsiteY18-258" fmla="*/ 303202 h 1424419"/>
                <a:gd name="connsiteX19-259" fmla="*/ 103465 w 1305333"/>
                <a:gd name="connsiteY19-260" fmla="*/ 288252 h 1424419"/>
                <a:gd name="connsiteX20-261" fmla="*/ 541533 w 1305333"/>
                <a:gd name="connsiteY20-262" fmla="*/ 38110 h 1424419"/>
                <a:gd name="connsiteX21-263" fmla="*/ 653528 w 1305333"/>
                <a:gd name="connsiteY21-264" fmla="*/ 0 h 1424419"/>
                <a:gd name="connsiteX0-265" fmla="*/ 653528 w 1305333"/>
                <a:gd name="connsiteY0-266" fmla="*/ 0 h 1424419"/>
                <a:gd name="connsiteX1-267" fmla="*/ 757287 w 1305333"/>
                <a:gd name="connsiteY1-268" fmla="*/ 32444 h 1424419"/>
                <a:gd name="connsiteX2-269" fmla="*/ 1206876 w 1305333"/>
                <a:gd name="connsiteY2-270" fmla="*/ 284945 h 1424419"/>
                <a:gd name="connsiteX3-271" fmla="*/ 1233464 w 1305333"/>
                <a:gd name="connsiteY3-272" fmla="*/ 306775 h 1424419"/>
                <a:gd name="connsiteX4-273" fmla="*/ 1301712 w 1305333"/>
                <a:gd name="connsiteY4-274" fmla="*/ 442384 h 1424419"/>
                <a:gd name="connsiteX5-275" fmla="*/ 1303099 w 1305333"/>
                <a:gd name="connsiteY5-276" fmla="*/ 495558 h 1424419"/>
                <a:gd name="connsiteX6-277" fmla="*/ 1303099 w 1305333"/>
                <a:gd name="connsiteY6-278" fmla="*/ 952393 h 1424419"/>
                <a:gd name="connsiteX7-279" fmla="*/ 1305306 w 1305333"/>
                <a:gd name="connsiteY7-280" fmla="*/ 990115 h 1424419"/>
                <a:gd name="connsiteX8-281" fmla="*/ 1193590 w 1305333"/>
                <a:gd name="connsiteY8-282" fmla="*/ 1159518 h 1424419"/>
                <a:gd name="connsiteX9-283" fmla="*/ 1172881 w 1305333"/>
                <a:gd name="connsiteY9-284" fmla="*/ 1179342 h 1424419"/>
                <a:gd name="connsiteX10-285" fmla="*/ 792288 w 1305333"/>
                <a:gd name="connsiteY10-286" fmla="*/ 1385653 h 1424419"/>
                <a:gd name="connsiteX11-287" fmla="*/ 522686 w 1305333"/>
                <a:gd name="connsiteY11-288" fmla="*/ 1384922 h 1424419"/>
                <a:gd name="connsiteX12-289" fmla="*/ 80344 w 1305333"/>
                <a:gd name="connsiteY12-290" fmla="*/ 1139323 h 1424419"/>
                <a:gd name="connsiteX13-291" fmla="*/ 68397 w 1305333"/>
                <a:gd name="connsiteY13-292" fmla="*/ 1130059 h 1424419"/>
                <a:gd name="connsiteX14-293" fmla="*/ 667 w 1305333"/>
                <a:gd name="connsiteY14-294" fmla="*/ 999105 h 1424419"/>
                <a:gd name="connsiteX15-295" fmla="*/ 0 w 1305333"/>
                <a:gd name="connsiteY15-296" fmla="*/ 972364 h 1424419"/>
                <a:gd name="connsiteX16-297" fmla="*/ 2496 w 1305333"/>
                <a:gd name="connsiteY16-298" fmla="*/ 463106 h 1424419"/>
                <a:gd name="connsiteX17-299" fmla="*/ 2458 w 1305333"/>
                <a:gd name="connsiteY17-300" fmla="*/ 429563 h 1424419"/>
                <a:gd name="connsiteX18-301" fmla="*/ 75248 w 1305333"/>
                <a:gd name="connsiteY18-302" fmla="*/ 303202 h 1424419"/>
                <a:gd name="connsiteX19-303" fmla="*/ 103465 w 1305333"/>
                <a:gd name="connsiteY19-304" fmla="*/ 288252 h 1424419"/>
                <a:gd name="connsiteX20-305" fmla="*/ 541533 w 1305333"/>
                <a:gd name="connsiteY20-306" fmla="*/ 38110 h 1424419"/>
                <a:gd name="connsiteX21-307" fmla="*/ 653528 w 1305333"/>
                <a:gd name="connsiteY21-308" fmla="*/ 0 h 1424419"/>
                <a:gd name="connsiteX0-309" fmla="*/ 653528 w 1305333"/>
                <a:gd name="connsiteY0-310" fmla="*/ 0 h 1424419"/>
                <a:gd name="connsiteX1-311" fmla="*/ 757287 w 1305333"/>
                <a:gd name="connsiteY1-312" fmla="*/ 32444 h 1424419"/>
                <a:gd name="connsiteX2-313" fmla="*/ 1206876 w 1305333"/>
                <a:gd name="connsiteY2-314" fmla="*/ 284945 h 1424419"/>
                <a:gd name="connsiteX3-315" fmla="*/ 1233464 w 1305333"/>
                <a:gd name="connsiteY3-316" fmla="*/ 306775 h 1424419"/>
                <a:gd name="connsiteX4-317" fmla="*/ 1301712 w 1305333"/>
                <a:gd name="connsiteY4-318" fmla="*/ 442384 h 1424419"/>
                <a:gd name="connsiteX5-319" fmla="*/ 1303099 w 1305333"/>
                <a:gd name="connsiteY5-320" fmla="*/ 495558 h 1424419"/>
                <a:gd name="connsiteX6-321" fmla="*/ 1303099 w 1305333"/>
                <a:gd name="connsiteY6-322" fmla="*/ 952393 h 1424419"/>
                <a:gd name="connsiteX7-323" fmla="*/ 1305306 w 1305333"/>
                <a:gd name="connsiteY7-324" fmla="*/ 990115 h 1424419"/>
                <a:gd name="connsiteX8-325" fmla="*/ 1193590 w 1305333"/>
                <a:gd name="connsiteY8-326" fmla="*/ 1159518 h 1424419"/>
                <a:gd name="connsiteX9-327" fmla="*/ 1172881 w 1305333"/>
                <a:gd name="connsiteY9-328" fmla="*/ 1179342 h 1424419"/>
                <a:gd name="connsiteX10-329" fmla="*/ 792288 w 1305333"/>
                <a:gd name="connsiteY10-330" fmla="*/ 1385653 h 1424419"/>
                <a:gd name="connsiteX11-331" fmla="*/ 522686 w 1305333"/>
                <a:gd name="connsiteY11-332" fmla="*/ 1384922 h 1424419"/>
                <a:gd name="connsiteX12-333" fmla="*/ 80344 w 1305333"/>
                <a:gd name="connsiteY12-334" fmla="*/ 1139323 h 1424419"/>
                <a:gd name="connsiteX13-335" fmla="*/ 68397 w 1305333"/>
                <a:gd name="connsiteY13-336" fmla="*/ 1130059 h 1424419"/>
                <a:gd name="connsiteX14-337" fmla="*/ 667 w 1305333"/>
                <a:gd name="connsiteY14-338" fmla="*/ 999105 h 1424419"/>
                <a:gd name="connsiteX15-339" fmla="*/ 0 w 1305333"/>
                <a:gd name="connsiteY15-340" fmla="*/ 972364 h 1424419"/>
                <a:gd name="connsiteX16-341" fmla="*/ 2496 w 1305333"/>
                <a:gd name="connsiteY16-342" fmla="*/ 463106 h 1424419"/>
                <a:gd name="connsiteX17-343" fmla="*/ 2458 w 1305333"/>
                <a:gd name="connsiteY17-344" fmla="*/ 429563 h 1424419"/>
                <a:gd name="connsiteX18-345" fmla="*/ 75248 w 1305333"/>
                <a:gd name="connsiteY18-346" fmla="*/ 303202 h 1424419"/>
                <a:gd name="connsiteX19-347" fmla="*/ 103465 w 1305333"/>
                <a:gd name="connsiteY19-348" fmla="*/ 288252 h 1424419"/>
                <a:gd name="connsiteX20-349" fmla="*/ 541533 w 1305333"/>
                <a:gd name="connsiteY20-350" fmla="*/ 38110 h 1424419"/>
                <a:gd name="connsiteX21-351" fmla="*/ 653528 w 1305333"/>
                <a:gd name="connsiteY21-352" fmla="*/ 0 h 1424419"/>
                <a:gd name="connsiteX0-353" fmla="*/ 653528 w 1305333"/>
                <a:gd name="connsiteY0-354" fmla="*/ 0 h 1424419"/>
                <a:gd name="connsiteX1-355" fmla="*/ 757287 w 1305333"/>
                <a:gd name="connsiteY1-356" fmla="*/ 32444 h 1424419"/>
                <a:gd name="connsiteX2-357" fmla="*/ 1206876 w 1305333"/>
                <a:gd name="connsiteY2-358" fmla="*/ 284945 h 1424419"/>
                <a:gd name="connsiteX3-359" fmla="*/ 1233464 w 1305333"/>
                <a:gd name="connsiteY3-360" fmla="*/ 306775 h 1424419"/>
                <a:gd name="connsiteX4-361" fmla="*/ 1301712 w 1305333"/>
                <a:gd name="connsiteY4-362" fmla="*/ 442384 h 1424419"/>
                <a:gd name="connsiteX5-363" fmla="*/ 1303099 w 1305333"/>
                <a:gd name="connsiteY5-364" fmla="*/ 495558 h 1424419"/>
                <a:gd name="connsiteX6-365" fmla="*/ 1303099 w 1305333"/>
                <a:gd name="connsiteY6-366" fmla="*/ 952393 h 1424419"/>
                <a:gd name="connsiteX7-367" fmla="*/ 1305306 w 1305333"/>
                <a:gd name="connsiteY7-368" fmla="*/ 990115 h 1424419"/>
                <a:gd name="connsiteX8-369" fmla="*/ 1193590 w 1305333"/>
                <a:gd name="connsiteY8-370" fmla="*/ 1159518 h 1424419"/>
                <a:gd name="connsiteX9-371" fmla="*/ 1172881 w 1305333"/>
                <a:gd name="connsiteY9-372" fmla="*/ 1179342 h 1424419"/>
                <a:gd name="connsiteX10-373" fmla="*/ 792288 w 1305333"/>
                <a:gd name="connsiteY10-374" fmla="*/ 1385653 h 1424419"/>
                <a:gd name="connsiteX11-375" fmla="*/ 522686 w 1305333"/>
                <a:gd name="connsiteY11-376" fmla="*/ 1384922 h 1424419"/>
                <a:gd name="connsiteX12-377" fmla="*/ 80344 w 1305333"/>
                <a:gd name="connsiteY12-378" fmla="*/ 1139323 h 1424419"/>
                <a:gd name="connsiteX13-379" fmla="*/ 68397 w 1305333"/>
                <a:gd name="connsiteY13-380" fmla="*/ 1130059 h 1424419"/>
                <a:gd name="connsiteX14-381" fmla="*/ 667 w 1305333"/>
                <a:gd name="connsiteY14-382" fmla="*/ 999105 h 1424419"/>
                <a:gd name="connsiteX15-383" fmla="*/ 0 w 1305333"/>
                <a:gd name="connsiteY15-384" fmla="*/ 972364 h 1424419"/>
                <a:gd name="connsiteX16-385" fmla="*/ 2496 w 1305333"/>
                <a:gd name="connsiteY16-386" fmla="*/ 463106 h 1424419"/>
                <a:gd name="connsiteX17-387" fmla="*/ 2458 w 1305333"/>
                <a:gd name="connsiteY17-388" fmla="*/ 429563 h 1424419"/>
                <a:gd name="connsiteX18-389" fmla="*/ 75248 w 1305333"/>
                <a:gd name="connsiteY18-390" fmla="*/ 303202 h 1424419"/>
                <a:gd name="connsiteX19-391" fmla="*/ 106293 w 1305333"/>
                <a:gd name="connsiteY19-392" fmla="*/ 282597 h 1424419"/>
                <a:gd name="connsiteX20-393" fmla="*/ 541533 w 1305333"/>
                <a:gd name="connsiteY20-394" fmla="*/ 38110 h 1424419"/>
                <a:gd name="connsiteX21-395" fmla="*/ 653528 w 1305333"/>
                <a:gd name="connsiteY21-396" fmla="*/ 0 h 1424419"/>
                <a:gd name="connsiteX0-397" fmla="*/ 653528 w 1305333"/>
                <a:gd name="connsiteY0-398" fmla="*/ 0 h 1424419"/>
                <a:gd name="connsiteX1-399" fmla="*/ 757287 w 1305333"/>
                <a:gd name="connsiteY1-400" fmla="*/ 32444 h 1424419"/>
                <a:gd name="connsiteX2-401" fmla="*/ 1206876 w 1305333"/>
                <a:gd name="connsiteY2-402" fmla="*/ 284945 h 1424419"/>
                <a:gd name="connsiteX3-403" fmla="*/ 1237706 w 1305333"/>
                <a:gd name="connsiteY3-404" fmla="*/ 306775 h 1424419"/>
                <a:gd name="connsiteX4-405" fmla="*/ 1301712 w 1305333"/>
                <a:gd name="connsiteY4-406" fmla="*/ 442384 h 1424419"/>
                <a:gd name="connsiteX5-407" fmla="*/ 1303099 w 1305333"/>
                <a:gd name="connsiteY5-408" fmla="*/ 495558 h 1424419"/>
                <a:gd name="connsiteX6-409" fmla="*/ 1303099 w 1305333"/>
                <a:gd name="connsiteY6-410" fmla="*/ 952393 h 1424419"/>
                <a:gd name="connsiteX7-411" fmla="*/ 1305306 w 1305333"/>
                <a:gd name="connsiteY7-412" fmla="*/ 990115 h 1424419"/>
                <a:gd name="connsiteX8-413" fmla="*/ 1193590 w 1305333"/>
                <a:gd name="connsiteY8-414" fmla="*/ 1159518 h 1424419"/>
                <a:gd name="connsiteX9-415" fmla="*/ 1172881 w 1305333"/>
                <a:gd name="connsiteY9-416" fmla="*/ 1179342 h 1424419"/>
                <a:gd name="connsiteX10-417" fmla="*/ 792288 w 1305333"/>
                <a:gd name="connsiteY10-418" fmla="*/ 1385653 h 1424419"/>
                <a:gd name="connsiteX11-419" fmla="*/ 522686 w 1305333"/>
                <a:gd name="connsiteY11-420" fmla="*/ 1384922 h 1424419"/>
                <a:gd name="connsiteX12-421" fmla="*/ 80344 w 1305333"/>
                <a:gd name="connsiteY12-422" fmla="*/ 1139323 h 1424419"/>
                <a:gd name="connsiteX13-423" fmla="*/ 68397 w 1305333"/>
                <a:gd name="connsiteY13-424" fmla="*/ 1130059 h 1424419"/>
                <a:gd name="connsiteX14-425" fmla="*/ 667 w 1305333"/>
                <a:gd name="connsiteY14-426" fmla="*/ 999105 h 1424419"/>
                <a:gd name="connsiteX15-427" fmla="*/ 0 w 1305333"/>
                <a:gd name="connsiteY15-428" fmla="*/ 972364 h 1424419"/>
                <a:gd name="connsiteX16-429" fmla="*/ 2496 w 1305333"/>
                <a:gd name="connsiteY16-430" fmla="*/ 463106 h 1424419"/>
                <a:gd name="connsiteX17-431" fmla="*/ 2458 w 1305333"/>
                <a:gd name="connsiteY17-432" fmla="*/ 429563 h 1424419"/>
                <a:gd name="connsiteX18-433" fmla="*/ 75248 w 1305333"/>
                <a:gd name="connsiteY18-434" fmla="*/ 303202 h 1424419"/>
                <a:gd name="connsiteX19-435" fmla="*/ 106293 w 1305333"/>
                <a:gd name="connsiteY19-436" fmla="*/ 282597 h 1424419"/>
                <a:gd name="connsiteX20-437" fmla="*/ 541533 w 1305333"/>
                <a:gd name="connsiteY20-438" fmla="*/ 38110 h 1424419"/>
                <a:gd name="connsiteX21-439" fmla="*/ 653528 w 1305333"/>
                <a:gd name="connsiteY21-440" fmla="*/ 0 h 1424419"/>
                <a:gd name="connsiteX0-441" fmla="*/ 653528 w 1305333"/>
                <a:gd name="connsiteY0-442" fmla="*/ 0 h 1424419"/>
                <a:gd name="connsiteX1-443" fmla="*/ 757287 w 1305333"/>
                <a:gd name="connsiteY1-444" fmla="*/ 32444 h 1424419"/>
                <a:gd name="connsiteX2-445" fmla="*/ 1206876 w 1305333"/>
                <a:gd name="connsiteY2-446" fmla="*/ 284945 h 1424419"/>
                <a:gd name="connsiteX3-447" fmla="*/ 1237706 w 1305333"/>
                <a:gd name="connsiteY3-448" fmla="*/ 306775 h 1424419"/>
                <a:gd name="connsiteX4-449" fmla="*/ 1301712 w 1305333"/>
                <a:gd name="connsiteY4-450" fmla="*/ 442384 h 1424419"/>
                <a:gd name="connsiteX5-451" fmla="*/ 1303099 w 1305333"/>
                <a:gd name="connsiteY5-452" fmla="*/ 495558 h 1424419"/>
                <a:gd name="connsiteX6-453" fmla="*/ 1303099 w 1305333"/>
                <a:gd name="connsiteY6-454" fmla="*/ 952393 h 1424419"/>
                <a:gd name="connsiteX7-455" fmla="*/ 1305306 w 1305333"/>
                <a:gd name="connsiteY7-456" fmla="*/ 990115 h 1424419"/>
                <a:gd name="connsiteX8-457" fmla="*/ 1211970 w 1305333"/>
                <a:gd name="connsiteY8-458" fmla="*/ 1149621 h 1424419"/>
                <a:gd name="connsiteX9-459" fmla="*/ 1172881 w 1305333"/>
                <a:gd name="connsiteY9-460" fmla="*/ 1179342 h 1424419"/>
                <a:gd name="connsiteX10-461" fmla="*/ 792288 w 1305333"/>
                <a:gd name="connsiteY10-462" fmla="*/ 1385653 h 1424419"/>
                <a:gd name="connsiteX11-463" fmla="*/ 522686 w 1305333"/>
                <a:gd name="connsiteY11-464" fmla="*/ 1384922 h 1424419"/>
                <a:gd name="connsiteX12-465" fmla="*/ 80344 w 1305333"/>
                <a:gd name="connsiteY12-466" fmla="*/ 1139323 h 1424419"/>
                <a:gd name="connsiteX13-467" fmla="*/ 68397 w 1305333"/>
                <a:gd name="connsiteY13-468" fmla="*/ 1130059 h 1424419"/>
                <a:gd name="connsiteX14-469" fmla="*/ 667 w 1305333"/>
                <a:gd name="connsiteY14-470" fmla="*/ 999105 h 1424419"/>
                <a:gd name="connsiteX15-471" fmla="*/ 0 w 1305333"/>
                <a:gd name="connsiteY15-472" fmla="*/ 972364 h 1424419"/>
                <a:gd name="connsiteX16-473" fmla="*/ 2496 w 1305333"/>
                <a:gd name="connsiteY16-474" fmla="*/ 463106 h 1424419"/>
                <a:gd name="connsiteX17-475" fmla="*/ 2458 w 1305333"/>
                <a:gd name="connsiteY17-476" fmla="*/ 429563 h 1424419"/>
                <a:gd name="connsiteX18-477" fmla="*/ 75248 w 1305333"/>
                <a:gd name="connsiteY18-478" fmla="*/ 303202 h 1424419"/>
                <a:gd name="connsiteX19-479" fmla="*/ 106293 w 1305333"/>
                <a:gd name="connsiteY19-480" fmla="*/ 282597 h 1424419"/>
                <a:gd name="connsiteX20-481" fmla="*/ 541533 w 1305333"/>
                <a:gd name="connsiteY20-482" fmla="*/ 38110 h 1424419"/>
                <a:gd name="connsiteX21-483" fmla="*/ 653528 w 1305333"/>
                <a:gd name="connsiteY21-484" fmla="*/ 0 h 1424419"/>
                <a:gd name="connsiteX0-485" fmla="*/ 653528 w 1305333"/>
                <a:gd name="connsiteY0-486" fmla="*/ 0 h 1424419"/>
                <a:gd name="connsiteX1-487" fmla="*/ 757287 w 1305333"/>
                <a:gd name="connsiteY1-488" fmla="*/ 32444 h 1424419"/>
                <a:gd name="connsiteX2-489" fmla="*/ 1206876 w 1305333"/>
                <a:gd name="connsiteY2-490" fmla="*/ 284945 h 1424419"/>
                <a:gd name="connsiteX3-491" fmla="*/ 1237706 w 1305333"/>
                <a:gd name="connsiteY3-492" fmla="*/ 306775 h 1424419"/>
                <a:gd name="connsiteX4-493" fmla="*/ 1301712 w 1305333"/>
                <a:gd name="connsiteY4-494" fmla="*/ 442384 h 1424419"/>
                <a:gd name="connsiteX5-495" fmla="*/ 1303099 w 1305333"/>
                <a:gd name="connsiteY5-496" fmla="*/ 495558 h 1424419"/>
                <a:gd name="connsiteX6-497" fmla="*/ 1303099 w 1305333"/>
                <a:gd name="connsiteY6-498" fmla="*/ 952393 h 1424419"/>
                <a:gd name="connsiteX7-499" fmla="*/ 1305306 w 1305333"/>
                <a:gd name="connsiteY7-500" fmla="*/ 990115 h 1424419"/>
                <a:gd name="connsiteX8-501" fmla="*/ 1236006 w 1305333"/>
                <a:gd name="connsiteY8-502" fmla="*/ 1160932 h 1424419"/>
                <a:gd name="connsiteX9-503" fmla="*/ 1172881 w 1305333"/>
                <a:gd name="connsiteY9-504" fmla="*/ 1179342 h 1424419"/>
                <a:gd name="connsiteX10-505" fmla="*/ 792288 w 1305333"/>
                <a:gd name="connsiteY10-506" fmla="*/ 1385653 h 1424419"/>
                <a:gd name="connsiteX11-507" fmla="*/ 522686 w 1305333"/>
                <a:gd name="connsiteY11-508" fmla="*/ 1384922 h 1424419"/>
                <a:gd name="connsiteX12-509" fmla="*/ 80344 w 1305333"/>
                <a:gd name="connsiteY12-510" fmla="*/ 1139323 h 1424419"/>
                <a:gd name="connsiteX13-511" fmla="*/ 68397 w 1305333"/>
                <a:gd name="connsiteY13-512" fmla="*/ 1130059 h 1424419"/>
                <a:gd name="connsiteX14-513" fmla="*/ 667 w 1305333"/>
                <a:gd name="connsiteY14-514" fmla="*/ 999105 h 1424419"/>
                <a:gd name="connsiteX15-515" fmla="*/ 0 w 1305333"/>
                <a:gd name="connsiteY15-516" fmla="*/ 972364 h 1424419"/>
                <a:gd name="connsiteX16-517" fmla="*/ 2496 w 1305333"/>
                <a:gd name="connsiteY16-518" fmla="*/ 463106 h 1424419"/>
                <a:gd name="connsiteX17-519" fmla="*/ 2458 w 1305333"/>
                <a:gd name="connsiteY17-520" fmla="*/ 429563 h 1424419"/>
                <a:gd name="connsiteX18-521" fmla="*/ 75248 w 1305333"/>
                <a:gd name="connsiteY18-522" fmla="*/ 303202 h 1424419"/>
                <a:gd name="connsiteX19-523" fmla="*/ 106293 w 1305333"/>
                <a:gd name="connsiteY19-524" fmla="*/ 282597 h 1424419"/>
                <a:gd name="connsiteX20-525" fmla="*/ 541533 w 1305333"/>
                <a:gd name="connsiteY20-526" fmla="*/ 38110 h 1424419"/>
                <a:gd name="connsiteX21-527" fmla="*/ 653528 w 1305333"/>
                <a:gd name="connsiteY21-528" fmla="*/ 0 h 1424419"/>
                <a:gd name="connsiteX0-529" fmla="*/ 653528 w 1313169"/>
                <a:gd name="connsiteY0-530" fmla="*/ 0 h 1424419"/>
                <a:gd name="connsiteX1-531" fmla="*/ 757287 w 1313169"/>
                <a:gd name="connsiteY1-532" fmla="*/ 32444 h 1424419"/>
                <a:gd name="connsiteX2-533" fmla="*/ 1206876 w 1313169"/>
                <a:gd name="connsiteY2-534" fmla="*/ 284945 h 1424419"/>
                <a:gd name="connsiteX3-535" fmla="*/ 1237706 w 1313169"/>
                <a:gd name="connsiteY3-536" fmla="*/ 306775 h 1424419"/>
                <a:gd name="connsiteX4-537" fmla="*/ 1301712 w 1313169"/>
                <a:gd name="connsiteY4-538" fmla="*/ 442384 h 1424419"/>
                <a:gd name="connsiteX5-539" fmla="*/ 1303099 w 1313169"/>
                <a:gd name="connsiteY5-540" fmla="*/ 495558 h 1424419"/>
                <a:gd name="connsiteX6-541" fmla="*/ 1303099 w 1313169"/>
                <a:gd name="connsiteY6-542" fmla="*/ 952393 h 1424419"/>
                <a:gd name="connsiteX7-543" fmla="*/ 1305306 w 1313169"/>
                <a:gd name="connsiteY7-544" fmla="*/ 990115 h 1424419"/>
                <a:gd name="connsiteX8-545" fmla="*/ 1271352 w 1313169"/>
                <a:gd name="connsiteY8-546" fmla="*/ 1142552 h 1424419"/>
                <a:gd name="connsiteX9-547" fmla="*/ 1172881 w 1313169"/>
                <a:gd name="connsiteY9-548" fmla="*/ 1179342 h 1424419"/>
                <a:gd name="connsiteX10-549" fmla="*/ 792288 w 1313169"/>
                <a:gd name="connsiteY10-550" fmla="*/ 1385653 h 1424419"/>
                <a:gd name="connsiteX11-551" fmla="*/ 522686 w 1313169"/>
                <a:gd name="connsiteY11-552" fmla="*/ 1384922 h 1424419"/>
                <a:gd name="connsiteX12-553" fmla="*/ 80344 w 1313169"/>
                <a:gd name="connsiteY12-554" fmla="*/ 1139323 h 1424419"/>
                <a:gd name="connsiteX13-555" fmla="*/ 68397 w 1313169"/>
                <a:gd name="connsiteY13-556" fmla="*/ 1130059 h 1424419"/>
                <a:gd name="connsiteX14-557" fmla="*/ 667 w 1313169"/>
                <a:gd name="connsiteY14-558" fmla="*/ 999105 h 1424419"/>
                <a:gd name="connsiteX15-559" fmla="*/ 0 w 1313169"/>
                <a:gd name="connsiteY15-560" fmla="*/ 972364 h 1424419"/>
                <a:gd name="connsiteX16-561" fmla="*/ 2496 w 1313169"/>
                <a:gd name="connsiteY16-562" fmla="*/ 463106 h 1424419"/>
                <a:gd name="connsiteX17-563" fmla="*/ 2458 w 1313169"/>
                <a:gd name="connsiteY17-564" fmla="*/ 429563 h 1424419"/>
                <a:gd name="connsiteX18-565" fmla="*/ 75248 w 1313169"/>
                <a:gd name="connsiteY18-566" fmla="*/ 303202 h 1424419"/>
                <a:gd name="connsiteX19-567" fmla="*/ 106293 w 1313169"/>
                <a:gd name="connsiteY19-568" fmla="*/ 282597 h 1424419"/>
                <a:gd name="connsiteX20-569" fmla="*/ 541533 w 1313169"/>
                <a:gd name="connsiteY20-570" fmla="*/ 38110 h 1424419"/>
                <a:gd name="connsiteX21-571" fmla="*/ 653528 w 1313169"/>
                <a:gd name="connsiteY21-572" fmla="*/ 0 h 1424419"/>
                <a:gd name="connsiteX0-573" fmla="*/ 653528 w 1306267"/>
                <a:gd name="connsiteY0-574" fmla="*/ 0 h 1424419"/>
                <a:gd name="connsiteX1-575" fmla="*/ 757287 w 1306267"/>
                <a:gd name="connsiteY1-576" fmla="*/ 32444 h 1424419"/>
                <a:gd name="connsiteX2-577" fmla="*/ 1206876 w 1306267"/>
                <a:gd name="connsiteY2-578" fmla="*/ 284945 h 1424419"/>
                <a:gd name="connsiteX3-579" fmla="*/ 1237706 w 1306267"/>
                <a:gd name="connsiteY3-580" fmla="*/ 306775 h 1424419"/>
                <a:gd name="connsiteX4-581" fmla="*/ 1301712 w 1306267"/>
                <a:gd name="connsiteY4-582" fmla="*/ 442384 h 1424419"/>
                <a:gd name="connsiteX5-583" fmla="*/ 1303099 w 1306267"/>
                <a:gd name="connsiteY5-584" fmla="*/ 495558 h 1424419"/>
                <a:gd name="connsiteX6-585" fmla="*/ 1303099 w 1306267"/>
                <a:gd name="connsiteY6-586" fmla="*/ 952393 h 1424419"/>
                <a:gd name="connsiteX7-587" fmla="*/ 1305306 w 1306267"/>
                <a:gd name="connsiteY7-588" fmla="*/ 990115 h 1424419"/>
                <a:gd name="connsiteX8-589" fmla="*/ 1255800 w 1306267"/>
                <a:gd name="connsiteY8-590" fmla="*/ 1142552 h 1424419"/>
                <a:gd name="connsiteX9-591" fmla="*/ 1172881 w 1306267"/>
                <a:gd name="connsiteY9-592" fmla="*/ 1179342 h 1424419"/>
                <a:gd name="connsiteX10-593" fmla="*/ 792288 w 1306267"/>
                <a:gd name="connsiteY10-594" fmla="*/ 1385653 h 1424419"/>
                <a:gd name="connsiteX11-595" fmla="*/ 522686 w 1306267"/>
                <a:gd name="connsiteY11-596" fmla="*/ 1384922 h 1424419"/>
                <a:gd name="connsiteX12-597" fmla="*/ 80344 w 1306267"/>
                <a:gd name="connsiteY12-598" fmla="*/ 1139323 h 1424419"/>
                <a:gd name="connsiteX13-599" fmla="*/ 68397 w 1306267"/>
                <a:gd name="connsiteY13-600" fmla="*/ 1130059 h 1424419"/>
                <a:gd name="connsiteX14-601" fmla="*/ 667 w 1306267"/>
                <a:gd name="connsiteY14-602" fmla="*/ 999105 h 1424419"/>
                <a:gd name="connsiteX15-603" fmla="*/ 0 w 1306267"/>
                <a:gd name="connsiteY15-604" fmla="*/ 972364 h 1424419"/>
                <a:gd name="connsiteX16-605" fmla="*/ 2496 w 1306267"/>
                <a:gd name="connsiteY16-606" fmla="*/ 463106 h 1424419"/>
                <a:gd name="connsiteX17-607" fmla="*/ 2458 w 1306267"/>
                <a:gd name="connsiteY17-608" fmla="*/ 429563 h 1424419"/>
                <a:gd name="connsiteX18-609" fmla="*/ 75248 w 1306267"/>
                <a:gd name="connsiteY18-610" fmla="*/ 303202 h 1424419"/>
                <a:gd name="connsiteX19-611" fmla="*/ 106293 w 1306267"/>
                <a:gd name="connsiteY19-612" fmla="*/ 282597 h 1424419"/>
                <a:gd name="connsiteX20-613" fmla="*/ 541533 w 1306267"/>
                <a:gd name="connsiteY20-614" fmla="*/ 38110 h 1424419"/>
                <a:gd name="connsiteX21-615" fmla="*/ 653528 w 1306267"/>
                <a:gd name="connsiteY21-616" fmla="*/ 0 h 1424419"/>
                <a:gd name="connsiteX0-617" fmla="*/ 653528 w 1306267"/>
                <a:gd name="connsiteY0-618" fmla="*/ 0 h 1424419"/>
                <a:gd name="connsiteX1-619" fmla="*/ 757287 w 1306267"/>
                <a:gd name="connsiteY1-620" fmla="*/ 32444 h 1424419"/>
                <a:gd name="connsiteX2-621" fmla="*/ 1206876 w 1306267"/>
                <a:gd name="connsiteY2-622" fmla="*/ 284945 h 1424419"/>
                <a:gd name="connsiteX3-623" fmla="*/ 1237706 w 1306267"/>
                <a:gd name="connsiteY3-624" fmla="*/ 306775 h 1424419"/>
                <a:gd name="connsiteX4-625" fmla="*/ 1301712 w 1306267"/>
                <a:gd name="connsiteY4-626" fmla="*/ 442384 h 1424419"/>
                <a:gd name="connsiteX5-627" fmla="*/ 1303099 w 1306267"/>
                <a:gd name="connsiteY5-628" fmla="*/ 495558 h 1424419"/>
                <a:gd name="connsiteX6-629" fmla="*/ 1303099 w 1306267"/>
                <a:gd name="connsiteY6-630" fmla="*/ 952393 h 1424419"/>
                <a:gd name="connsiteX7-631" fmla="*/ 1305306 w 1306267"/>
                <a:gd name="connsiteY7-632" fmla="*/ 990115 h 1424419"/>
                <a:gd name="connsiteX8-633" fmla="*/ 1255800 w 1306267"/>
                <a:gd name="connsiteY8-634" fmla="*/ 1142552 h 1424419"/>
                <a:gd name="connsiteX9-635" fmla="*/ 1172881 w 1306267"/>
                <a:gd name="connsiteY9-636" fmla="*/ 1179342 h 1424419"/>
                <a:gd name="connsiteX10-637" fmla="*/ 792288 w 1306267"/>
                <a:gd name="connsiteY10-638" fmla="*/ 1385653 h 1424419"/>
                <a:gd name="connsiteX11-639" fmla="*/ 522686 w 1306267"/>
                <a:gd name="connsiteY11-640" fmla="*/ 1384922 h 1424419"/>
                <a:gd name="connsiteX12-641" fmla="*/ 80344 w 1306267"/>
                <a:gd name="connsiteY12-642" fmla="*/ 1139323 h 1424419"/>
                <a:gd name="connsiteX13-643" fmla="*/ 61328 w 1306267"/>
                <a:gd name="connsiteY13-644" fmla="*/ 1127231 h 1424419"/>
                <a:gd name="connsiteX14-645" fmla="*/ 667 w 1306267"/>
                <a:gd name="connsiteY14-646" fmla="*/ 999105 h 1424419"/>
                <a:gd name="connsiteX15-647" fmla="*/ 0 w 1306267"/>
                <a:gd name="connsiteY15-648" fmla="*/ 972364 h 1424419"/>
                <a:gd name="connsiteX16-649" fmla="*/ 2496 w 1306267"/>
                <a:gd name="connsiteY16-650" fmla="*/ 463106 h 1424419"/>
                <a:gd name="connsiteX17-651" fmla="*/ 2458 w 1306267"/>
                <a:gd name="connsiteY17-652" fmla="*/ 429563 h 1424419"/>
                <a:gd name="connsiteX18-653" fmla="*/ 75248 w 1306267"/>
                <a:gd name="connsiteY18-654" fmla="*/ 303202 h 1424419"/>
                <a:gd name="connsiteX19-655" fmla="*/ 106293 w 1306267"/>
                <a:gd name="connsiteY19-656" fmla="*/ 282597 h 1424419"/>
                <a:gd name="connsiteX20-657" fmla="*/ 541533 w 1306267"/>
                <a:gd name="connsiteY20-658" fmla="*/ 38110 h 1424419"/>
                <a:gd name="connsiteX21-659" fmla="*/ 653528 w 1306267"/>
                <a:gd name="connsiteY21-660" fmla="*/ 0 h 1424419"/>
                <a:gd name="connsiteX0-661" fmla="*/ 653528 w 1306267"/>
                <a:gd name="connsiteY0-662" fmla="*/ 0 h 1424419"/>
                <a:gd name="connsiteX1-663" fmla="*/ 757287 w 1306267"/>
                <a:gd name="connsiteY1-664" fmla="*/ 32444 h 1424419"/>
                <a:gd name="connsiteX2-665" fmla="*/ 1206876 w 1306267"/>
                <a:gd name="connsiteY2-666" fmla="*/ 284945 h 1424419"/>
                <a:gd name="connsiteX3-667" fmla="*/ 1237706 w 1306267"/>
                <a:gd name="connsiteY3-668" fmla="*/ 306775 h 1424419"/>
                <a:gd name="connsiteX4-669" fmla="*/ 1301712 w 1306267"/>
                <a:gd name="connsiteY4-670" fmla="*/ 442384 h 1424419"/>
                <a:gd name="connsiteX5-671" fmla="*/ 1303099 w 1306267"/>
                <a:gd name="connsiteY5-672" fmla="*/ 495558 h 1424419"/>
                <a:gd name="connsiteX6-673" fmla="*/ 1303099 w 1306267"/>
                <a:gd name="connsiteY6-674" fmla="*/ 952393 h 1424419"/>
                <a:gd name="connsiteX7-675" fmla="*/ 1305306 w 1306267"/>
                <a:gd name="connsiteY7-676" fmla="*/ 990115 h 1424419"/>
                <a:gd name="connsiteX8-677" fmla="*/ 1255800 w 1306267"/>
                <a:gd name="connsiteY8-678" fmla="*/ 1142552 h 1424419"/>
                <a:gd name="connsiteX9-679" fmla="*/ 1172881 w 1306267"/>
                <a:gd name="connsiteY9-680" fmla="*/ 1179342 h 1424419"/>
                <a:gd name="connsiteX10-681" fmla="*/ 792288 w 1306267"/>
                <a:gd name="connsiteY10-682" fmla="*/ 1385653 h 1424419"/>
                <a:gd name="connsiteX11-683" fmla="*/ 522686 w 1306267"/>
                <a:gd name="connsiteY11-684" fmla="*/ 1384922 h 1424419"/>
                <a:gd name="connsiteX12-685" fmla="*/ 80344 w 1306267"/>
                <a:gd name="connsiteY12-686" fmla="*/ 1139323 h 1424419"/>
                <a:gd name="connsiteX13-687" fmla="*/ 61328 w 1306267"/>
                <a:gd name="connsiteY13-688" fmla="*/ 1127231 h 1424419"/>
                <a:gd name="connsiteX14-689" fmla="*/ 667 w 1306267"/>
                <a:gd name="connsiteY14-690" fmla="*/ 999105 h 1424419"/>
                <a:gd name="connsiteX15-691" fmla="*/ 0 w 1306267"/>
                <a:gd name="connsiteY15-692" fmla="*/ 972364 h 1424419"/>
                <a:gd name="connsiteX16-693" fmla="*/ 2496 w 1306267"/>
                <a:gd name="connsiteY16-694" fmla="*/ 463106 h 1424419"/>
                <a:gd name="connsiteX17-695" fmla="*/ 2458 w 1306267"/>
                <a:gd name="connsiteY17-696" fmla="*/ 429563 h 1424419"/>
                <a:gd name="connsiteX18-697" fmla="*/ 75248 w 1306267"/>
                <a:gd name="connsiteY18-698" fmla="*/ 303202 h 1424419"/>
                <a:gd name="connsiteX19-699" fmla="*/ 106293 w 1306267"/>
                <a:gd name="connsiteY19-700" fmla="*/ 282597 h 1424419"/>
                <a:gd name="connsiteX20-701" fmla="*/ 541533 w 1306267"/>
                <a:gd name="connsiteY20-702" fmla="*/ 38110 h 1424419"/>
                <a:gd name="connsiteX21-703" fmla="*/ 653528 w 1306267"/>
                <a:gd name="connsiteY21-704" fmla="*/ 0 h 1424419"/>
                <a:gd name="connsiteX0-705" fmla="*/ 653528 w 1306267"/>
                <a:gd name="connsiteY0-706" fmla="*/ 0 h 1424419"/>
                <a:gd name="connsiteX1-707" fmla="*/ 757287 w 1306267"/>
                <a:gd name="connsiteY1-708" fmla="*/ 32444 h 1424419"/>
                <a:gd name="connsiteX2-709" fmla="*/ 1206876 w 1306267"/>
                <a:gd name="connsiteY2-710" fmla="*/ 284945 h 1424419"/>
                <a:gd name="connsiteX3-711" fmla="*/ 1237706 w 1306267"/>
                <a:gd name="connsiteY3-712" fmla="*/ 306775 h 1424419"/>
                <a:gd name="connsiteX4-713" fmla="*/ 1301712 w 1306267"/>
                <a:gd name="connsiteY4-714" fmla="*/ 442384 h 1424419"/>
                <a:gd name="connsiteX5-715" fmla="*/ 1303099 w 1306267"/>
                <a:gd name="connsiteY5-716" fmla="*/ 495558 h 1424419"/>
                <a:gd name="connsiteX6-717" fmla="*/ 1303099 w 1306267"/>
                <a:gd name="connsiteY6-718" fmla="*/ 952393 h 1424419"/>
                <a:gd name="connsiteX7-719" fmla="*/ 1305306 w 1306267"/>
                <a:gd name="connsiteY7-720" fmla="*/ 990115 h 1424419"/>
                <a:gd name="connsiteX8-721" fmla="*/ 1255800 w 1306267"/>
                <a:gd name="connsiteY8-722" fmla="*/ 1142552 h 1424419"/>
                <a:gd name="connsiteX9-723" fmla="*/ 1172881 w 1306267"/>
                <a:gd name="connsiteY9-724" fmla="*/ 1179342 h 1424419"/>
                <a:gd name="connsiteX10-725" fmla="*/ 792288 w 1306267"/>
                <a:gd name="connsiteY10-726" fmla="*/ 1385653 h 1424419"/>
                <a:gd name="connsiteX11-727" fmla="*/ 522686 w 1306267"/>
                <a:gd name="connsiteY11-728" fmla="*/ 1384922 h 1424419"/>
                <a:gd name="connsiteX12-729" fmla="*/ 90241 w 1306267"/>
                <a:gd name="connsiteY12-730" fmla="*/ 1150634 h 1424419"/>
                <a:gd name="connsiteX13-731" fmla="*/ 61328 w 1306267"/>
                <a:gd name="connsiteY13-732" fmla="*/ 1127231 h 1424419"/>
                <a:gd name="connsiteX14-733" fmla="*/ 667 w 1306267"/>
                <a:gd name="connsiteY14-734" fmla="*/ 999105 h 1424419"/>
                <a:gd name="connsiteX15-735" fmla="*/ 0 w 1306267"/>
                <a:gd name="connsiteY15-736" fmla="*/ 972364 h 1424419"/>
                <a:gd name="connsiteX16-737" fmla="*/ 2496 w 1306267"/>
                <a:gd name="connsiteY16-738" fmla="*/ 463106 h 1424419"/>
                <a:gd name="connsiteX17-739" fmla="*/ 2458 w 1306267"/>
                <a:gd name="connsiteY17-740" fmla="*/ 429563 h 1424419"/>
                <a:gd name="connsiteX18-741" fmla="*/ 75248 w 1306267"/>
                <a:gd name="connsiteY18-742" fmla="*/ 303202 h 1424419"/>
                <a:gd name="connsiteX19-743" fmla="*/ 106293 w 1306267"/>
                <a:gd name="connsiteY19-744" fmla="*/ 282597 h 1424419"/>
                <a:gd name="connsiteX20-745" fmla="*/ 541533 w 1306267"/>
                <a:gd name="connsiteY20-746" fmla="*/ 38110 h 1424419"/>
                <a:gd name="connsiteX21-747" fmla="*/ 653528 w 1306267"/>
                <a:gd name="connsiteY21-748" fmla="*/ 0 h 1424419"/>
                <a:gd name="connsiteX0-749" fmla="*/ 653528 w 1306267"/>
                <a:gd name="connsiteY0-750" fmla="*/ 0 h 1424419"/>
                <a:gd name="connsiteX1-751" fmla="*/ 757287 w 1306267"/>
                <a:gd name="connsiteY1-752" fmla="*/ 32444 h 1424419"/>
                <a:gd name="connsiteX2-753" fmla="*/ 1206876 w 1306267"/>
                <a:gd name="connsiteY2-754" fmla="*/ 284945 h 1424419"/>
                <a:gd name="connsiteX3-755" fmla="*/ 1237706 w 1306267"/>
                <a:gd name="connsiteY3-756" fmla="*/ 306775 h 1424419"/>
                <a:gd name="connsiteX4-757" fmla="*/ 1301712 w 1306267"/>
                <a:gd name="connsiteY4-758" fmla="*/ 442384 h 1424419"/>
                <a:gd name="connsiteX5-759" fmla="*/ 1303099 w 1306267"/>
                <a:gd name="connsiteY5-760" fmla="*/ 495558 h 1424419"/>
                <a:gd name="connsiteX6-761" fmla="*/ 1303099 w 1306267"/>
                <a:gd name="connsiteY6-762" fmla="*/ 952393 h 1424419"/>
                <a:gd name="connsiteX7-763" fmla="*/ 1305306 w 1306267"/>
                <a:gd name="connsiteY7-764" fmla="*/ 990115 h 1424419"/>
                <a:gd name="connsiteX8-765" fmla="*/ 1255800 w 1306267"/>
                <a:gd name="connsiteY8-766" fmla="*/ 1142552 h 1424419"/>
                <a:gd name="connsiteX9-767" fmla="*/ 1172881 w 1306267"/>
                <a:gd name="connsiteY9-768" fmla="*/ 1179342 h 1424419"/>
                <a:gd name="connsiteX10-769" fmla="*/ 792288 w 1306267"/>
                <a:gd name="connsiteY10-770" fmla="*/ 1385653 h 1424419"/>
                <a:gd name="connsiteX11-771" fmla="*/ 522686 w 1306267"/>
                <a:gd name="connsiteY11-772" fmla="*/ 1384922 h 1424419"/>
                <a:gd name="connsiteX12-773" fmla="*/ 90241 w 1306267"/>
                <a:gd name="connsiteY12-774" fmla="*/ 1150634 h 1424419"/>
                <a:gd name="connsiteX13-775" fmla="*/ 61328 w 1306267"/>
                <a:gd name="connsiteY13-776" fmla="*/ 1127231 h 1424419"/>
                <a:gd name="connsiteX14-777" fmla="*/ 667 w 1306267"/>
                <a:gd name="connsiteY14-778" fmla="*/ 999105 h 1424419"/>
                <a:gd name="connsiteX15-779" fmla="*/ 0 w 1306267"/>
                <a:gd name="connsiteY15-780" fmla="*/ 972364 h 1424419"/>
                <a:gd name="connsiteX16-781" fmla="*/ 2496 w 1306267"/>
                <a:gd name="connsiteY16-782" fmla="*/ 463106 h 1424419"/>
                <a:gd name="connsiteX17-783" fmla="*/ 2458 w 1306267"/>
                <a:gd name="connsiteY17-784" fmla="*/ 429563 h 1424419"/>
                <a:gd name="connsiteX18-785" fmla="*/ 75248 w 1306267"/>
                <a:gd name="connsiteY18-786" fmla="*/ 303202 h 1424419"/>
                <a:gd name="connsiteX19-787" fmla="*/ 106293 w 1306267"/>
                <a:gd name="connsiteY19-788" fmla="*/ 282597 h 1424419"/>
                <a:gd name="connsiteX20-789" fmla="*/ 541533 w 1306267"/>
                <a:gd name="connsiteY20-790" fmla="*/ 38110 h 1424419"/>
                <a:gd name="connsiteX21-791" fmla="*/ 653528 w 1306267"/>
                <a:gd name="connsiteY21-792" fmla="*/ 0 h 1424419"/>
                <a:gd name="connsiteX0-793" fmla="*/ 653528 w 1306267"/>
                <a:gd name="connsiteY0-794" fmla="*/ 0 h 1424419"/>
                <a:gd name="connsiteX1-795" fmla="*/ 757287 w 1306267"/>
                <a:gd name="connsiteY1-796" fmla="*/ 32444 h 1424419"/>
                <a:gd name="connsiteX2-797" fmla="*/ 1206876 w 1306267"/>
                <a:gd name="connsiteY2-798" fmla="*/ 284945 h 1424419"/>
                <a:gd name="connsiteX3-799" fmla="*/ 1237706 w 1306267"/>
                <a:gd name="connsiteY3-800" fmla="*/ 306775 h 1424419"/>
                <a:gd name="connsiteX4-801" fmla="*/ 1301712 w 1306267"/>
                <a:gd name="connsiteY4-802" fmla="*/ 442384 h 1424419"/>
                <a:gd name="connsiteX5-803" fmla="*/ 1303099 w 1306267"/>
                <a:gd name="connsiteY5-804" fmla="*/ 495558 h 1424419"/>
                <a:gd name="connsiteX6-805" fmla="*/ 1303099 w 1306267"/>
                <a:gd name="connsiteY6-806" fmla="*/ 952393 h 1424419"/>
                <a:gd name="connsiteX7-807" fmla="*/ 1305306 w 1306267"/>
                <a:gd name="connsiteY7-808" fmla="*/ 990115 h 1424419"/>
                <a:gd name="connsiteX8-809" fmla="*/ 1255800 w 1306267"/>
                <a:gd name="connsiteY8-810" fmla="*/ 1142552 h 1424419"/>
                <a:gd name="connsiteX9-811" fmla="*/ 1172881 w 1306267"/>
                <a:gd name="connsiteY9-812" fmla="*/ 1179342 h 1424419"/>
                <a:gd name="connsiteX10-813" fmla="*/ 792288 w 1306267"/>
                <a:gd name="connsiteY10-814" fmla="*/ 1385653 h 1424419"/>
                <a:gd name="connsiteX11-815" fmla="*/ 522686 w 1306267"/>
                <a:gd name="connsiteY11-816" fmla="*/ 1384922 h 1424419"/>
                <a:gd name="connsiteX12-817" fmla="*/ 90241 w 1306267"/>
                <a:gd name="connsiteY12-818" fmla="*/ 1150634 h 1424419"/>
                <a:gd name="connsiteX13-819" fmla="*/ 61328 w 1306267"/>
                <a:gd name="connsiteY13-820" fmla="*/ 1127231 h 1424419"/>
                <a:gd name="connsiteX14-821" fmla="*/ 667 w 1306267"/>
                <a:gd name="connsiteY14-822" fmla="*/ 999105 h 1424419"/>
                <a:gd name="connsiteX15-823" fmla="*/ 0 w 1306267"/>
                <a:gd name="connsiteY15-824" fmla="*/ 972364 h 1424419"/>
                <a:gd name="connsiteX16-825" fmla="*/ 2496 w 1306267"/>
                <a:gd name="connsiteY16-826" fmla="*/ 463106 h 1424419"/>
                <a:gd name="connsiteX17-827" fmla="*/ 2458 w 1306267"/>
                <a:gd name="connsiteY17-828" fmla="*/ 429563 h 1424419"/>
                <a:gd name="connsiteX18-829" fmla="*/ 75248 w 1306267"/>
                <a:gd name="connsiteY18-830" fmla="*/ 303202 h 1424419"/>
                <a:gd name="connsiteX19-831" fmla="*/ 106293 w 1306267"/>
                <a:gd name="connsiteY19-832" fmla="*/ 282597 h 1424419"/>
                <a:gd name="connsiteX20-833" fmla="*/ 541533 w 1306267"/>
                <a:gd name="connsiteY20-834" fmla="*/ 38110 h 1424419"/>
                <a:gd name="connsiteX21-835" fmla="*/ 653528 w 1306267"/>
                <a:gd name="connsiteY21-836" fmla="*/ 0 h 1424419"/>
                <a:gd name="connsiteX0-837" fmla="*/ 653528 w 1306267"/>
                <a:gd name="connsiteY0-838" fmla="*/ 0 h 1424419"/>
                <a:gd name="connsiteX1-839" fmla="*/ 757287 w 1306267"/>
                <a:gd name="connsiteY1-840" fmla="*/ 32444 h 1424419"/>
                <a:gd name="connsiteX2-841" fmla="*/ 1206876 w 1306267"/>
                <a:gd name="connsiteY2-842" fmla="*/ 284945 h 1424419"/>
                <a:gd name="connsiteX3-843" fmla="*/ 1237706 w 1306267"/>
                <a:gd name="connsiteY3-844" fmla="*/ 306775 h 1424419"/>
                <a:gd name="connsiteX4-845" fmla="*/ 1301712 w 1306267"/>
                <a:gd name="connsiteY4-846" fmla="*/ 442384 h 1424419"/>
                <a:gd name="connsiteX5-847" fmla="*/ 1303099 w 1306267"/>
                <a:gd name="connsiteY5-848" fmla="*/ 495558 h 1424419"/>
                <a:gd name="connsiteX6-849" fmla="*/ 1303099 w 1306267"/>
                <a:gd name="connsiteY6-850" fmla="*/ 952393 h 1424419"/>
                <a:gd name="connsiteX7-851" fmla="*/ 1305306 w 1306267"/>
                <a:gd name="connsiteY7-852" fmla="*/ 990115 h 1424419"/>
                <a:gd name="connsiteX8-853" fmla="*/ 1255800 w 1306267"/>
                <a:gd name="connsiteY8-854" fmla="*/ 1142552 h 1424419"/>
                <a:gd name="connsiteX9-855" fmla="*/ 1172881 w 1306267"/>
                <a:gd name="connsiteY9-856" fmla="*/ 1179342 h 1424419"/>
                <a:gd name="connsiteX10-857" fmla="*/ 792288 w 1306267"/>
                <a:gd name="connsiteY10-858" fmla="*/ 1385653 h 1424419"/>
                <a:gd name="connsiteX11-859" fmla="*/ 522686 w 1306267"/>
                <a:gd name="connsiteY11-860" fmla="*/ 1384922 h 1424419"/>
                <a:gd name="connsiteX12-861" fmla="*/ 90241 w 1306267"/>
                <a:gd name="connsiteY12-862" fmla="*/ 1150634 h 1424419"/>
                <a:gd name="connsiteX13-863" fmla="*/ 61328 w 1306267"/>
                <a:gd name="connsiteY13-864" fmla="*/ 1127231 h 1424419"/>
                <a:gd name="connsiteX14-865" fmla="*/ 667 w 1306267"/>
                <a:gd name="connsiteY14-866" fmla="*/ 999105 h 1424419"/>
                <a:gd name="connsiteX15-867" fmla="*/ 0 w 1306267"/>
                <a:gd name="connsiteY15-868" fmla="*/ 972364 h 1424419"/>
                <a:gd name="connsiteX16-869" fmla="*/ 2496 w 1306267"/>
                <a:gd name="connsiteY16-870" fmla="*/ 463106 h 1424419"/>
                <a:gd name="connsiteX17-871" fmla="*/ 2458 w 1306267"/>
                <a:gd name="connsiteY17-872" fmla="*/ 429563 h 1424419"/>
                <a:gd name="connsiteX18-873" fmla="*/ 75248 w 1306267"/>
                <a:gd name="connsiteY18-874" fmla="*/ 303202 h 1424419"/>
                <a:gd name="connsiteX19-875" fmla="*/ 106293 w 1306267"/>
                <a:gd name="connsiteY19-876" fmla="*/ 282597 h 1424419"/>
                <a:gd name="connsiteX20-877" fmla="*/ 541533 w 1306267"/>
                <a:gd name="connsiteY20-878" fmla="*/ 38110 h 1424419"/>
                <a:gd name="connsiteX21-879" fmla="*/ 653528 w 1306267"/>
                <a:gd name="connsiteY21-880" fmla="*/ 0 h 1424419"/>
                <a:gd name="connsiteX0-881" fmla="*/ 653528 w 1306267"/>
                <a:gd name="connsiteY0-882" fmla="*/ 0 h 1424419"/>
                <a:gd name="connsiteX1-883" fmla="*/ 757287 w 1306267"/>
                <a:gd name="connsiteY1-884" fmla="*/ 32444 h 1424419"/>
                <a:gd name="connsiteX2-885" fmla="*/ 1206876 w 1306267"/>
                <a:gd name="connsiteY2-886" fmla="*/ 284945 h 1424419"/>
                <a:gd name="connsiteX3-887" fmla="*/ 1237706 w 1306267"/>
                <a:gd name="connsiteY3-888" fmla="*/ 306775 h 1424419"/>
                <a:gd name="connsiteX4-889" fmla="*/ 1301712 w 1306267"/>
                <a:gd name="connsiteY4-890" fmla="*/ 442384 h 1424419"/>
                <a:gd name="connsiteX5-891" fmla="*/ 1303099 w 1306267"/>
                <a:gd name="connsiteY5-892" fmla="*/ 495558 h 1424419"/>
                <a:gd name="connsiteX6-893" fmla="*/ 1303099 w 1306267"/>
                <a:gd name="connsiteY6-894" fmla="*/ 952393 h 1424419"/>
                <a:gd name="connsiteX7-895" fmla="*/ 1305306 w 1306267"/>
                <a:gd name="connsiteY7-896" fmla="*/ 990115 h 1424419"/>
                <a:gd name="connsiteX8-897" fmla="*/ 1255800 w 1306267"/>
                <a:gd name="connsiteY8-898" fmla="*/ 1142552 h 1424419"/>
                <a:gd name="connsiteX9-899" fmla="*/ 1172881 w 1306267"/>
                <a:gd name="connsiteY9-900" fmla="*/ 1179342 h 1424419"/>
                <a:gd name="connsiteX10-901" fmla="*/ 792288 w 1306267"/>
                <a:gd name="connsiteY10-902" fmla="*/ 1385653 h 1424419"/>
                <a:gd name="connsiteX11-903" fmla="*/ 522686 w 1306267"/>
                <a:gd name="connsiteY11-904" fmla="*/ 1384922 h 1424419"/>
                <a:gd name="connsiteX12-905" fmla="*/ 90241 w 1306267"/>
                <a:gd name="connsiteY12-906" fmla="*/ 1150634 h 1424419"/>
                <a:gd name="connsiteX13-907" fmla="*/ 55672 w 1306267"/>
                <a:gd name="connsiteY13-908" fmla="*/ 1124403 h 1424419"/>
                <a:gd name="connsiteX14-909" fmla="*/ 667 w 1306267"/>
                <a:gd name="connsiteY14-910" fmla="*/ 999105 h 1424419"/>
                <a:gd name="connsiteX15-911" fmla="*/ 0 w 1306267"/>
                <a:gd name="connsiteY15-912" fmla="*/ 972364 h 1424419"/>
                <a:gd name="connsiteX16-913" fmla="*/ 2496 w 1306267"/>
                <a:gd name="connsiteY16-914" fmla="*/ 463106 h 1424419"/>
                <a:gd name="connsiteX17-915" fmla="*/ 2458 w 1306267"/>
                <a:gd name="connsiteY17-916" fmla="*/ 429563 h 1424419"/>
                <a:gd name="connsiteX18-917" fmla="*/ 75248 w 1306267"/>
                <a:gd name="connsiteY18-918" fmla="*/ 303202 h 1424419"/>
                <a:gd name="connsiteX19-919" fmla="*/ 106293 w 1306267"/>
                <a:gd name="connsiteY19-920" fmla="*/ 282597 h 1424419"/>
                <a:gd name="connsiteX20-921" fmla="*/ 541533 w 1306267"/>
                <a:gd name="connsiteY20-922" fmla="*/ 38110 h 1424419"/>
                <a:gd name="connsiteX21-923" fmla="*/ 653528 w 1306267"/>
                <a:gd name="connsiteY21-924" fmla="*/ 0 h 1424419"/>
                <a:gd name="connsiteX0-925" fmla="*/ 653528 w 1306267"/>
                <a:gd name="connsiteY0-926" fmla="*/ 0 h 1424419"/>
                <a:gd name="connsiteX1-927" fmla="*/ 757287 w 1306267"/>
                <a:gd name="connsiteY1-928" fmla="*/ 32444 h 1424419"/>
                <a:gd name="connsiteX2-929" fmla="*/ 1206876 w 1306267"/>
                <a:gd name="connsiteY2-930" fmla="*/ 284945 h 1424419"/>
                <a:gd name="connsiteX3-931" fmla="*/ 1237706 w 1306267"/>
                <a:gd name="connsiteY3-932" fmla="*/ 306775 h 1424419"/>
                <a:gd name="connsiteX4-933" fmla="*/ 1301712 w 1306267"/>
                <a:gd name="connsiteY4-934" fmla="*/ 442384 h 1424419"/>
                <a:gd name="connsiteX5-935" fmla="*/ 1303099 w 1306267"/>
                <a:gd name="connsiteY5-936" fmla="*/ 495558 h 1424419"/>
                <a:gd name="connsiteX6-937" fmla="*/ 1303099 w 1306267"/>
                <a:gd name="connsiteY6-938" fmla="*/ 952393 h 1424419"/>
                <a:gd name="connsiteX7-939" fmla="*/ 1305306 w 1306267"/>
                <a:gd name="connsiteY7-940" fmla="*/ 990115 h 1424419"/>
                <a:gd name="connsiteX8-941" fmla="*/ 1255800 w 1306267"/>
                <a:gd name="connsiteY8-942" fmla="*/ 1142552 h 1424419"/>
                <a:gd name="connsiteX9-943" fmla="*/ 1172881 w 1306267"/>
                <a:gd name="connsiteY9-944" fmla="*/ 1179342 h 1424419"/>
                <a:gd name="connsiteX10-945" fmla="*/ 792288 w 1306267"/>
                <a:gd name="connsiteY10-946" fmla="*/ 1385653 h 1424419"/>
                <a:gd name="connsiteX11-947" fmla="*/ 522686 w 1306267"/>
                <a:gd name="connsiteY11-948" fmla="*/ 1384922 h 1424419"/>
                <a:gd name="connsiteX12-949" fmla="*/ 90241 w 1306267"/>
                <a:gd name="connsiteY12-950" fmla="*/ 1150634 h 1424419"/>
                <a:gd name="connsiteX13-951" fmla="*/ 55672 w 1306267"/>
                <a:gd name="connsiteY13-952" fmla="*/ 1124403 h 1424419"/>
                <a:gd name="connsiteX14-953" fmla="*/ 667 w 1306267"/>
                <a:gd name="connsiteY14-954" fmla="*/ 999105 h 1424419"/>
                <a:gd name="connsiteX15-955" fmla="*/ 0 w 1306267"/>
                <a:gd name="connsiteY15-956" fmla="*/ 972364 h 1424419"/>
                <a:gd name="connsiteX16-957" fmla="*/ 2496 w 1306267"/>
                <a:gd name="connsiteY16-958" fmla="*/ 463106 h 1424419"/>
                <a:gd name="connsiteX17-959" fmla="*/ 2458 w 1306267"/>
                <a:gd name="connsiteY17-960" fmla="*/ 429563 h 1424419"/>
                <a:gd name="connsiteX18-961" fmla="*/ 75248 w 1306267"/>
                <a:gd name="connsiteY18-962" fmla="*/ 303202 h 1424419"/>
                <a:gd name="connsiteX19-963" fmla="*/ 106293 w 1306267"/>
                <a:gd name="connsiteY19-964" fmla="*/ 282597 h 1424419"/>
                <a:gd name="connsiteX20-965" fmla="*/ 541533 w 1306267"/>
                <a:gd name="connsiteY20-966" fmla="*/ 38110 h 1424419"/>
                <a:gd name="connsiteX21-967" fmla="*/ 653528 w 1306267"/>
                <a:gd name="connsiteY21-968" fmla="*/ 0 h 1424419"/>
                <a:gd name="connsiteX0-969" fmla="*/ 653528 w 1306267"/>
                <a:gd name="connsiteY0-970" fmla="*/ 0 h 1424419"/>
                <a:gd name="connsiteX1-971" fmla="*/ 757287 w 1306267"/>
                <a:gd name="connsiteY1-972" fmla="*/ 32444 h 1424419"/>
                <a:gd name="connsiteX2-973" fmla="*/ 1206876 w 1306267"/>
                <a:gd name="connsiteY2-974" fmla="*/ 284945 h 1424419"/>
                <a:gd name="connsiteX3-975" fmla="*/ 1237706 w 1306267"/>
                <a:gd name="connsiteY3-976" fmla="*/ 306775 h 1424419"/>
                <a:gd name="connsiteX4-977" fmla="*/ 1301712 w 1306267"/>
                <a:gd name="connsiteY4-978" fmla="*/ 442384 h 1424419"/>
                <a:gd name="connsiteX5-979" fmla="*/ 1303099 w 1306267"/>
                <a:gd name="connsiteY5-980" fmla="*/ 495558 h 1424419"/>
                <a:gd name="connsiteX6-981" fmla="*/ 1303099 w 1306267"/>
                <a:gd name="connsiteY6-982" fmla="*/ 952393 h 1424419"/>
                <a:gd name="connsiteX7-983" fmla="*/ 1305306 w 1306267"/>
                <a:gd name="connsiteY7-984" fmla="*/ 990115 h 1424419"/>
                <a:gd name="connsiteX8-985" fmla="*/ 1255800 w 1306267"/>
                <a:gd name="connsiteY8-986" fmla="*/ 1142552 h 1424419"/>
                <a:gd name="connsiteX9-987" fmla="*/ 1172881 w 1306267"/>
                <a:gd name="connsiteY9-988" fmla="*/ 1179342 h 1424419"/>
                <a:gd name="connsiteX10-989" fmla="*/ 792288 w 1306267"/>
                <a:gd name="connsiteY10-990" fmla="*/ 1385653 h 1424419"/>
                <a:gd name="connsiteX11-991" fmla="*/ 522686 w 1306267"/>
                <a:gd name="connsiteY11-992" fmla="*/ 1384922 h 1424419"/>
                <a:gd name="connsiteX12-993" fmla="*/ 90241 w 1306267"/>
                <a:gd name="connsiteY12-994" fmla="*/ 1150634 h 1424419"/>
                <a:gd name="connsiteX13-995" fmla="*/ 55672 w 1306267"/>
                <a:gd name="connsiteY13-996" fmla="*/ 1124403 h 1424419"/>
                <a:gd name="connsiteX14-997" fmla="*/ 667 w 1306267"/>
                <a:gd name="connsiteY14-998" fmla="*/ 999105 h 1424419"/>
                <a:gd name="connsiteX15-999" fmla="*/ 0 w 1306267"/>
                <a:gd name="connsiteY15-1000" fmla="*/ 972364 h 1424419"/>
                <a:gd name="connsiteX16-1001" fmla="*/ 2496 w 1306267"/>
                <a:gd name="connsiteY16-1002" fmla="*/ 463106 h 1424419"/>
                <a:gd name="connsiteX17-1003" fmla="*/ 2458 w 1306267"/>
                <a:gd name="connsiteY17-1004" fmla="*/ 429563 h 1424419"/>
                <a:gd name="connsiteX18-1005" fmla="*/ 75248 w 1306267"/>
                <a:gd name="connsiteY18-1006" fmla="*/ 303202 h 1424419"/>
                <a:gd name="connsiteX19-1007" fmla="*/ 106293 w 1306267"/>
                <a:gd name="connsiteY19-1008" fmla="*/ 282597 h 1424419"/>
                <a:gd name="connsiteX20-1009" fmla="*/ 541533 w 1306267"/>
                <a:gd name="connsiteY20-1010" fmla="*/ 38110 h 1424419"/>
                <a:gd name="connsiteX21-1011" fmla="*/ 653528 w 1306267"/>
                <a:gd name="connsiteY21-1012" fmla="*/ 0 h 1424419"/>
                <a:gd name="connsiteX0-1013" fmla="*/ 653528 w 1306267"/>
                <a:gd name="connsiteY0-1014" fmla="*/ 0 h 1424419"/>
                <a:gd name="connsiteX1-1015" fmla="*/ 757287 w 1306267"/>
                <a:gd name="connsiteY1-1016" fmla="*/ 32444 h 1424419"/>
                <a:gd name="connsiteX2-1017" fmla="*/ 1206876 w 1306267"/>
                <a:gd name="connsiteY2-1018" fmla="*/ 284945 h 1424419"/>
                <a:gd name="connsiteX3-1019" fmla="*/ 1237706 w 1306267"/>
                <a:gd name="connsiteY3-1020" fmla="*/ 306775 h 1424419"/>
                <a:gd name="connsiteX4-1021" fmla="*/ 1301712 w 1306267"/>
                <a:gd name="connsiteY4-1022" fmla="*/ 442384 h 1424419"/>
                <a:gd name="connsiteX5-1023" fmla="*/ 1303099 w 1306267"/>
                <a:gd name="connsiteY5-1024" fmla="*/ 495558 h 1424419"/>
                <a:gd name="connsiteX6-1025" fmla="*/ 1303099 w 1306267"/>
                <a:gd name="connsiteY6-1026" fmla="*/ 952393 h 1424419"/>
                <a:gd name="connsiteX7-1027" fmla="*/ 1305306 w 1306267"/>
                <a:gd name="connsiteY7-1028" fmla="*/ 990115 h 1424419"/>
                <a:gd name="connsiteX8-1029" fmla="*/ 1255800 w 1306267"/>
                <a:gd name="connsiteY8-1030" fmla="*/ 1142552 h 1424419"/>
                <a:gd name="connsiteX9-1031" fmla="*/ 1172881 w 1306267"/>
                <a:gd name="connsiteY9-1032" fmla="*/ 1179342 h 1424419"/>
                <a:gd name="connsiteX10-1033" fmla="*/ 792288 w 1306267"/>
                <a:gd name="connsiteY10-1034" fmla="*/ 1385653 h 1424419"/>
                <a:gd name="connsiteX11-1035" fmla="*/ 522686 w 1306267"/>
                <a:gd name="connsiteY11-1036" fmla="*/ 1384922 h 1424419"/>
                <a:gd name="connsiteX12-1037" fmla="*/ 90241 w 1306267"/>
                <a:gd name="connsiteY12-1038" fmla="*/ 1150634 h 1424419"/>
                <a:gd name="connsiteX13-1039" fmla="*/ 55672 w 1306267"/>
                <a:gd name="connsiteY13-1040" fmla="*/ 1124403 h 1424419"/>
                <a:gd name="connsiteX14-1041" fmla="*/ 667 w 1306267"/>
                <a:gd name="connsiteY14-1042" fmla="*/ 999105 h 1424419"/>
                <a:gd name="connsiteX15-1043" fmla="*/ 0 w 1306267"/>
                <a:gd name="connsiteY15-1044" fmla="*/ 972364 h 1424419"/>
                <a:gd name="connsiteX16-1045" fmla="*/ 2496 w 1306267"/>
                <a:gd name="connsiteY16-1046" fmla="*/ 463106 h 1424419"/>
                <a:gd name="connsiteX17-1047" fmla="*/ 2458 w 1306267"/>
                <a:gd name="connsiteY17-1048" fmla="*/ 429563 h 1424419"/>
                <a:gd name="connsiteX18-1049" fmla="*/ 75248 w 1306267"/>
                <a:gd name="connsiteY18-1050" fmla="*/ 303202 h 1424419"/>
                <a:gd name="connsiteX19-1051" fmla="*/ 106293 w 1306267"/>
                <a:gd name="connsiteY19-1052" fmla="*/ 282597 h 1424419"/>
                <a:gd name="connsiteX20-1053" fmla="*/ 541533 w 1306267"/>
                <a:gd name="connsiteY20-1054" fmla="*/ 38110 h 1424419"/>
                <a:gd name="connsiteX21-1055" fmla="*/ 653528 w 1306267"/>
                <a:gd name="connsiteY21-1056" fmla="*/ 0 h 1424419"/>
                <a:gd name="connsiteX0-1057" fmla="*/ 653528 w 1306267"/>
                <a:gd name="connsiteY0-1058" fmla="*/ 0 h 1424419"/>
                <a:gd name="connsiteX1-1059" fmla="*/ 757287 w 1306267"/>
                <a:gd name="connsiteY1-1060" fmla="*/ 32444 h 1424419"/>
                <a:gd name="connsiteX2-1061" fmla="*/ 1206876 w 1306267"/>
                <a:gd name="connsiteY2-1062" fmla="*/ 284945 h 1424419"/>
                <a:gd name="connsiteX3-1063" fmla="*/ 1237706 w 1306267"/>
                <a:gd name="connsiteY3-1064" fmla="*/ 306775 h 1424419"/>
                <a:gd name="connsiteX4-1065" fmla="*/ 1301712 w 1306267"/>
                <a:gd name="connsiteY4-1066" fmla="*/ 442384 h 1424419"/>
                <a:gd name="connsiteX5-1067" fmla="*/ 1303099 w 1306267"/>
                <a:gd name="connsiteY5-1068" fmla="*/ 495558 h 1424419"/>
                <a:gd name="connsiteX6-1069" fmla="*/ 1303099 w 1306267"/>
                <a:gd name="connsiteY6-1070" fmla="*/ 952393 h 1424419"/>
                <a:gd name="connsiteX7-1071" fmla="*/ 1305306 w 1306267"/>
                <a:gd name="connsiteY7-1072" fmla="*/ 990115 h 1424419"/>
                <a:gd name="connsiteX8-1073" fmla="*/ 1255800 w 1306267"/>
                <a:gd name="connsiteY8-1074" fmla="*/ 1142552 h 1424419"/>
                <a:gd name="connsiteX9-1075" fmla="*/ 1172881 w 1306267"/>
                <a:gd name="connsiteY9-1076" fmla="*/ 1179342 h 1424419"/>
                <a:gd name="connsiteX10-1077" fmla="*/ 792288 w 1306267"/>
                <a:gd name="connsiteY10-1078" fmla="*/ 1385653 h 1424419"/>
                <a:gd name="connsiteX11-1079" fmla="*/ 522686 w 1306267"/>
                <a:gd name="connsiteY11-1080" fmla="*/ 1384922 h 1424419"/>
                <a:gd name="connsiteX12-1081" fmla="*/ 90241 w 1306267"/>
                <a:gd name="connsiteY12-1082" fmla="*/ 1150634 h 1424419"/>
                <a:gd name="connsiteX13-1083" fmla="*/ 55672 w 1306267"/>
                <a:gd name="connsiteY13-1084" fmla="*/ 1124403 h 1424419"/>
                <a:gd name="connsiteX14-1085" fmla="*/ 667 w 1306267"/>
                <a:gd name="connsiteY14-1086" fmla="*/ 999105 h 1424419"/>
                <a:gd name="connsiteX15-1087" fmla="*/ 0 w 1306267"/>
                <a:gd name="connsiteY15-1088" fmla="*/ 972364 h 1424419"/>
                <a:gd name="connsiteX16-1089" fmla="*/ 2496 w 1306267"/>
                <a:gd name="connsiteY16-1090" fmla="*/ 463106 h 1424419"/>
                <a:gd name="connsiteX17-1091" fmla="*/ 2458 w 1306267"/>
                <a:gd name="connsiteY17-1092" fmla="*/ 429563 h 1424419"/>
                <a:gd name="connsiteX18-1093" fmla="*/ 75248 w 1306267"/>
                <a:gd name="connsiteY18-1094" fmla="*/ 303202 h 1424419"/>
                <a:gd name="connsiteX19-1095" fmla="*/ 106293 w 1306267"/>
                <a:gd name="connsiteY19-1096" fmla="*/ 282597 h 1424419"/>
                <a:gd name="connsiteX20-1097" fmla="*/ 541533 w 1306267"/>
                <a:gd name="connsiteY20-1098" fmla="*/ 38110 h 1424419"/>
                <a:gd name="connsiteX21-1099" fmla="*/ 653528 w 1306267"/>
                <a:gd name="connsiteY21-1100" fmla="*/ 0 h 1424419"/>
                <a:gd name="connsiteX0-1101" fmla="*/ 653528 w 1306267"/>
                <a:gd name="connsiteY0-1102" fmla="*/ 0 h 1424419"/>
                <a:gd name="connsiteX1-1103" fmla="*/ 757287 w 1306267"/>
                <a:gd name="connsiteY1-1104" fmla="*/ 32444 h 1424419"/>
                <a:gd name="connsiteX2-1105" fmla="*/ 1206876 w 1306267"/>
                <a:gd name="connsiteY2-1106" fmla="*/ 284945 h 1424419"/>
                <a:gd name="connsiteX3-1107" fmla="*/ 1237706 w 1306267"/>
                <a:gd name="connsiteY3-1108" fmla="*/ 306775 h 1424419"/>
                <a:gd name="connsiteX4-1109" fmla="*/ 1301712 w 1306267"/>
                <a:gd name="connsiteY4-1110" fmla="*/ 442384 h 1424419"/>
                <a:gd name="connsiteX5-1111" fmla="*/ 1303099 w 1306267"/>
                <a:gd name="connsiteY5-1112" fmla="*/ 495558 h 1424419"/>
                <a:gd name="connsiteX6-1113" fmla="*/ 1303099 w 1306267"/>
                <a:gd name="connsiteY6-1114" fmla="*/ 952393 h 1424419"/>
                <a:gd name="connsiteX7-1115" fmla="*/ 1305306 w 1306267"/>
                <a:gd name="connsiteY7-1116" fmla="*/ 990115 h 1424419"/>
                <a:gd name="connsiteX8-1117" fmla="*/ 1255800 w 1306267"/>
                <a:gd name="connsiteY8-1118" fmla="*/ 1142552 h 1424419"/>
                <a:gd name="connsiteX9-1119" fmla="*/ 1172881 w 1306267"/>
                <a:gd name="connsiteY9-1120" fmla="*/ 1179342 h 1424419"/>
                <a:gd name="connsiteX10-1121" fmla="*/ 792288 w 1306267"/>
                <a:gd name="connsiteY10-1122" fmla="*/ 1385653 h 1424419"/>
                <a:gd name="connsiteX11-1123" fmla="*/ 522686 w 1306267"/>
                <a:gd name="connsiteY11-1124" fmla="*/ 1384922 h 1424419"/>
                <a:gd name="connsiteX12-1125" fmla="*/ 90241 w 1306267"/>
                <a:gd name="connsiteY12-1126" fmla="*/ 1150634 h 1424419"/>
                <a:gd name="connsiteX13-1127" fmla="*/ 48904 w 1306267"/>
                <a:gd name="connsiteY13-1128" fmla="*/ 1124403 h 1424419"/>
                <a:gd name="connsiteX14-1129" fmla="*/ 667 w 1306267"/>
                <a:gd name="connsiteY14-1130" fmla="*/ 999105 h 1424419"/>
                <a:gd name="connsiteX15-1131" fmla="*/ 0 w 1306267"/>
                <a:gd name="connsiteY15-1132" fmla="*/ 972364 h 1424419"/>
                <a:gd name="connsiteX16-1133" fmla="*/ 2496 w 1306267"/>
                <a:gd name="connsiteY16-1134" fmla="*/ 463106 h 1424419"/>
                <a:gd name="connsiteX17-1135" fmla="*/ 2458 w 1306267"/>
                <a:gd name="connsiteY17-1136" fmla="*/ 429563 h 1424419"/>
                <a:gd name="connsiteX18-1137" fmla="*/ 75248 w 1306267"/>
                <a:gd name="connsiteY18-1138" fmla="*/ 303202 h 1424419"/>
                <a:gd name="connsiteX19-1139" fmla="*/ 106293 w 1306267"/>
                <a:gd name="connsiteY19-1140" fmla="*/ 282597 h 1424419"/>
                <a:gd name="connsiteX20-1141" fmla="*/ 541533 w 1306267"/>
                <a:gd name="connsiteY20-1142" fmla="*/ 38110 h 1424419"/>
                <a:gd name="connsiteX21-1143" fmla="*/ 653528 w 1306267"/>
                <a:gd name="connsiteY21-1144" fmla="*/ 0 h 1424419"/>
                <a:gd name="connsiteX0-1145" fmla="*/ 653528 w 1306267"/>
                <a:gd name="connsiteY0-1146" fmla="*/ 0 h 1424419"/>
                <a:gd name="connsiteX1-1147" fmla="*/ 757287 w 1306267"/>
                <a:gd name="connsiteY1-1148" fmla="*/ 32444 h 1424419"/>
                <a:gd name="connsiteX2-1149" fmla="*/ 1206876 w 1306267"/>
                <a:gd name="connsiteY2-1150" fmla="*/ 284945 h 1424419"/>
                <a:gd name="connsiteX3-1151" fmla="*/ 1237706 w 1306267"/>
                <a:gd name="connsiteY3-1152" fmla="*/ 306775 h 1424419"/>
                <a:gd name="connsiteX4-1153" fmla="*/ 1301712 w 1306267"/>
                <a:gd name="connsiteY4-1154" fmla="*/ 442384 h 1424419"/>
                <a:gd name="connsiteX5-1155" fmla="*/ 1303099 w 1306267"/>
                <a:gd name="connsiteY5-1156" fmla="*/ 495558 h 1424419"/>
                <a:gd name="connsiteX6-1157" fmla="*/ 1303099 w 1306267"/>
                <a:gd name="connsiteY6-1158" fmla="*/ 952393 h 1424419"/>
                <a:gd name="connsiteX7-1159" fmla="*/ 1305306 w 1306267"/>
                <a:gd name="connsiteY7-1160" fmla="*/ 990115 h 1424419"/>
                <a:gd name="connsiteX8-1161" fmla="*/ 1255800 w 1306267"/>
                <a:gd name="connsiteY8-1162" fmla="*/ 1142552 h 1424419"/>
                <a:gd name="connsiteX9-1163" fmla="*/ 1172881 w 1306267"/>
                <a:gd name="connsiteY9-1164" fmla="*/ 1179342 h 1424419"/>
                <a:gd name="connsiteX10-1165" fmla="*/ 792288 w 1306267"/>
                <a:gd name="connsiteY10-1166" fmla="*/ 1385653 h 1424419"/>
                <a:gd name="connsiteX11-1167" fmla="*/ 522686 w 1306267"/>
                <a:gd name="connsiteY11-1168" fmla="*/ 1384922 h 1424419"/>
                <a:gd name="connsiteX12-1169" fmla="*/ 90241 w 1306267"/>
                <a:gd name="connsiteY12-1170" fmla="*/ 1150634 h 1424419"/>
                <a:gd name="connsiteX13-1171" fmla="*/ 48904 w 1306267"/>
                <a:gd name="connsiteY13-1172" fmla="*/ 1124403 h 1424419"/>
                <a:gd name="connsiteX14-1173" fmla="*/ 667 w 1306267"/>
                <a:gd name="connsiteY14-1174" fmla="*/ 999105 h 1424419"/>
                <a:gd name="connsiteX15-1175" fmla="*/ 0 w 1306267"/>
                <a:gd name="connsiteY15-1176" fmla="*/ 972364 h 1424419"/>
                <a:gd name="connsiteX16-1177" fmla="*/ 2496 w 1306267"/>
                <a:gd name="connsiteY16-1178" fmla="*/ 463106 h 1424419"/>
                <a:gd name="connsiteX17-1179" fmla="*/ 2458 w 1306267"/>
                <a:gd name="connsiteY17-1180" fmla="*/ 429563 h 1424419"/>
                <a:gd name="connsiteX18-1181" fmla="*/ 75248 w 1306267"/>
                <a:gd name="connsiteY18-1182" fmla="*/ 303202 h 1424419"/>
                <a:gd name="connsiteX19-1183" fmla="*/ 106293 w 1306267"/>
                <a:gd name="connsiteY19-1184" fmla="*/ 282597 h 1424419"/>
                <a:gd name="connsiteX20-1185" fmla="*/ 541533 w 1306267"/>
                <a:gd name="connsiteY20-1186" fmla="*/ 38110 h 1424419"/>
                <a:gd name="connsiteX21-1187" fmla="*/ 653528 w 1306267"/>
                <a:gd name="connsiteY21-1188" fmla="*/ 0 h 1424419"/>
                <a:gd name="connsiteX0-1189" fmla="*/ 653528 w 1306267"/>
                <a:gd name="connsiteY0-1190" fmla="*/ 0 h 1424419"/>
                <a:gd name="connsiteX1-1191" fmla="*/ 757287 w 1306267"/>
                <a:gd name="connsiteY1-1192" fmla="*/ 32444 h 1424419"/>
                <a:gd name="connsiteX2-1193" fmla="*/ 1206876 w 1306267"/>
                <a:gd name="connsiteY2-1194" fmla="*/ 284945 h 1424419"/>
                <a:gd name="connsiteX3-1195" fmla="*/ 1237706 w 1306267"/>
                <a:gd name="connsiteY3-1196" fmla="*/ 306775 h 1424419"/>
                <a:gd name="connsiteX4-1197" fmla="*/ 1301712 w 1306267"/>
                <a:gd name="connsiteY4-1198" fmla="*/ 442384 h 1424419"/>
                <a:gd name="connsiteX5-1199" fmla="*/ 1303099 w 1306267"/>
                <a:gd name="connsiteY5-1200" fmla="*/ 495558 h 1424419"/>
                <a:gd name="connsiteX6-1201" fmla="*/ 1303099 w 1306267"/>
                <a:gd name="connsiteY6-1202" fmla="*/ 952393 h 1424419"/>
                <a:gd name="connsiteX7-1203" fmla="*/ 1305306 w 1306267"/>
                <a:gd name="connsiteY7-1204" fmla="*/ 990115 h 1424419"/>
                <a:gd name="connsiteX8-1205" fmla="*/ 1255800 w 1306267"/>
                <a:gd name="connsiteY8-1206" fmla="*/ 1142552 h 1424419"/>
                <a:gd name="connsiteX9-1207" fmla="*/ 1172881 w 1306267"/>
                <a:gd name="connsiteY9-1208" fmla="*/ 1179342 h 1424419"/>
                <a:gd name="connsiteX10-1209" fmla="*/ 792288 w 1306267"/>
                <a:gd name="connsiteY10-1210" fmla="*/ 1385653 h 1424419"/>
                <a:gd name="connsiteX11-1211" fmla="*/ 522686 w 1306267"/>
                <a:gd name="connsiteY11-1212" fmla="*/ 1384922 h 1424419"/>
                <a:gd name="connsiteX12-1213" fmla="*/ 90241 w 1306267"/>
                <a:gd name="connsiteY12-1214" fmla="*/ 1150634 h 1424419"/>
                <a:gd name="connsiteX13-1215" fmla="*/ 48904 w 1306267"/>
                <a:gd name="connsiteY13-1216" fmla="*/ 1124403 h 1424419"/>
                <a:gd name="connsiteX14-1217" fmla="*/ 667 w 1306267"/>
                <a:gd name="connsiteY14-1218" fmla="*/ 999105 h 1424419"/>
                <a:gd name="connsiteX15-1219" fmla="*/ 0 w 1306267"/>
                <a:gd name="connsiteY15-1220" fmla="*/ 972364 h 1424419"/>
                <a:gd name="connsiteX16-1221" fmla="*/ 2496 w 1306267"/>
                <a:gd name="connsiteY16-1222" fmla="*/ 463106 h 1424419"/>
                <a:gd name="connsiteX17-1223" fmla="*/ 2458 w 1306267"/>
                <a:gd name="connsiteY17-1224" fmla="*/ 429563 h 1424419"/>
                <a:gd name="connsiteX18-1225" fmla="*/ 75248 w 1306267"/>
                <a:gd name="connsiteY18-1226" fmla="*/ 303202 h 1424419"/>
                <a:gd name="connsiteX19-1227" fmla="*/ 106293 w 1306267"/>
                <a:gd name="connsiteY19-1228" fmla="*/ 282597 h 1424419"/>
                <a:gd name="connsiteX20-1229" fmla="*/ 541533 w 1306267"/>
                <a:gd name="connsiteY20-1230" fmla="*/ 38110 h 1424419"/>
                <a:gd name="connsiteX21-1231" fmla="*/ 653528 w 1306267"/>
                <a:gd name="connsiteY21-1232" fmla="*/ 0 h 1424419"/>
                <a:gd name="connsiteX0-1233" fmla="*/ 653528 w 1306267"/>
                <a:gd name="connsiteY0-1234" fmla="*/ 0 h 1424419"/>
                <a:gd name="connsiteX1-1235" fmla="*/ 757287 w 1306267"/>
                <a:gd name="connsiteY1-1236" fmla="*/ 32444 h 1424419"/>
                <a:gd name="connsiteX2-1237" fmla="*/ 1206876 w 1306267"/>
                <a:gd name="connsiteY2-1238" fmla="*/ 284945 h 1424419"/>
                <a:gd name="connsiteX3-1239" fmla="*/ 1237706 w 1306267"/>
                <a:gd name="connsiteY3-1240" fmla="*/ 306775 h 1424419"/>
                <a:gd name="connsiteX4-1241" fmla="*/ 1301712 w 1306267"/>
                <a:gd name="connsiteY4-1242" fmla="*/ 442384 h 1424419"/>
                <a:gd name="connsiteX5-1243" fmla="*/ 1303099 w 1306267"/>
                <a:gd name="connsiteY5-1244" fmla="*/ 495558 h 1424419"/>
                <a:gd name="connsiteX6-1245" fmla="*/ 1303099 w 1306267"/>
                <a:gd name="connsiteY6-1246" fmla="*/ 952393 h 1424419"/>
                <a:gd name="connsiteX7-1247" fmla="*/ 1305306 w 1306267"/>
                <a:gd name="connsiteY7-1248" fmla="*/ 990115 h 1424419"/>
                <a:gd name="connsiteX8-1249" fmla="*/ 1255800 w 1306267"/>
                <a:gd name="connsiteY8-1250" fmla="*/ 1142552 h 1424419"/>
                <a:gd name="connsiteX9-1251" fmla="*/ 1172881 w 1306267"/>
                <a:gd name="connsiteY9-1252" fmla="*/ 1179342 h 1424419"/>
                <a:gd name="connsiteX10-1253" fmla="*/ 792288 w 1306267"/>
                <a:gd name="connsiteY10-1254" fmla="*/ 1385653 h 1424419"/>
                <a:gd name="connsiteX11-1255" fmla="*/ 522686 w 1306267"/>
                <a:gd name="connsiteY11-1256" fmla="*/ 1384922 h 1424419"/>
                <a:gd name="connsiteX12-1257" fmla="*/ 90241 w 1306267"/>
                <a:gd name="connsiteY12-1258" fmla="*/ 1150634 h 1424419"/>
                <a:gd name="connsiteX13-1259" fmla="*/ 48904 w 1306267"/>
                <a:gd name="connsiteY13-1260" fmla="*/ 1124403 h 1424419"/>
                <a:gd name="connsiteX14-1261" fmla="*/ 667 w 1306267"/>
                <a:gd name="connsiteY14-1262" fmla="*/ 999105 h 1424419"/>
                <a:gd name="connsiteX15-1263" fmla="*/ 0 w 1306267"/>
                <a:gd name="connsiteY15-1264" fmla="*/ 972364 h 1424419"/>
                <a:gd name="connsiteX16-1265" fmla="*/ 2496 w 1306267"/>
                <a:gd name="connsiteY16-1266" fmla="*/ 463106 h 1424419"/>
                <a:gd name="connsiteX17-1267" fmla="*/ 2458 w 1306267"/>
                <a:gd name="connsiteY17-1268" fmla="*/ 429563 h 1424419"/>
                <a:gd name="connsiteX18-1269" fmla="*/ 75248 w 1306267"/>
                <a:gd name="connsiteY18-1270" fmla="*/ 303202 h 1424419"/>
                <a:gd name="connsiteX19-1271" fmla="*/ 106293 w 1306267"/>
                <a:gd name="connsiteY19-1272" fmla="*/ 282597 h 1424419"/>
                <a:gd name="connsiteX20-1273" fmla="*/ 541533 w 1306267"/>
                <a:gd name="connsiteY20-1274" fmla="*/ 38110 h 1424419"/>
                <a:gd name="connsiteX21-1275" fmla="*/ 653528 w 1306267"/>
                <a:gd name="connsiteY21-1276" fmla="*/ 0 h 1424419"/>
                <a:gd name="connsiteX0-1277" fmla="*/ 653528 w 1306267"/>
                <a:gd name="connsiteY0-1278" fmla="*/ 0 h 1424419"/>
                <a:gd name="connsiteX1-1279" fmla="*/ 757287 w 1306267"/>
                <a:gd name="connsiteY1-1280" fmla="*/ 32444 h 1424419"/>
                <a:gd name="connsiteX2-1281" fmla="*/ 1206876 w 1306267"/>
                <a:gd name="connsiteY2-1282" fmla="*/ 284945 h 1424419"/>
                <a:gd name="connsiteX3-1283" fmla="*/ 1237706 w 1306267"/>
                <a:gd name="connsiteY3-1284" fmla="*/ 306775 h 1424419"/>
                <a:gd name="connsiteX4-1285" fmla="*/ 1301712 w 1306267"/>
                <a:gd name="connsiteY4-1286" fmla="*/ 442384 h 1424419"/>
                <a:gd name="connsiteX5-1287" fmla="*/ 1303099 w 1306267"/>
                <a:gd name="connsiteY5-1288" fmla="*/ 495558 h 1424419"/>
                <a:gd name="connsiteX6-1289" fmla="*/ 1303099 w 1306267"/>
                <a:gd name="connsiteY6-1290" fmla="*/ 952393 h 1424419"/>
                <a:gd name="connsiteX7-1291" fmla="*/ 1305306 w 1306267"/>
                <a:gd name="connsiteY7-1292" fmla="*/ 990115 h 1424419"/>
                <a:gd name="connsiteX8-1293" fmla="*/ 1255800 w 1306267"/>
                <a:gd name="connsiteY8-1294" fmla="*/ 1142552 h 1424419"/>
                <a:gd name="connsiteX9-1295" fmla="*/ 1172881 w 1306267"/>
                <a:gd name="connsiteY9-1296" fmla="*/ 1179342 h 1424419"/>
                <a:gd name="connsiteX10-1297" fmla="*/ 792288 w 1306267"/>
                <a:gd name="connsiteY10-1298" fmla="*/ 1385653 h 1424419"/>
                <a:gd name="connsiteX11-1299" fmla="*/ 522686 w 1306267"/>
                <a:gd name="connsiteY11-1300" fmla="*/ 1384922 h 1424419"/>
                <a:gd name="connsiteX12-1301" fmla="*/ 97009 w 1306267"/>
                <a:gd name="connsiteY12-1302" fmla="*/ 1161462 h 1424419"/>
                <a:gd name="connsiteX13-1303" fmla="*/ 48904 w 1306267"/>
                <a:gd name="connsiteY13-1304" fmla="*/ 1124403 h 1424419"/>
                <a:gd name="connsiteX14-1305" fmla="*/ 667 w 1306267"/>
                <a:gd name="connsiteY14-1306" fmla="*/ 999105 h 1424419"/>
                <a:gd name="connsiteX15-1307" fmla="*/ 0 w 1306267"/>
                <a:gd name="connsiteY15-1308" fmla="*/ 972364 h 1424419"/>
                <a:gd name="connsiteX16-1309" fmla="*/ 2496 w 1306267"/>
                <a:gd name="connsiteY16-1310" fmla="*/ 463106 h 1424419"/>
                <a:gd name="connsiteX17-1311" fmla="*/ 2458 w 1306267"/>
                <a:gd name="connsiteY17-1312" fmla="*/ 429563 h 1424419"/>
                <a:gd name="connsiteX18-1313" fmla="*/ 75248 w 1306267"/>
                <a:gd name="connsiteY18-1314" fmla="*/ 303202 h 1424419"/>
                <a:gd name="connsiteX19-1315" fmla="*/ 106293 w 1306267"/>
                <a:gd name="connsiteY19-1316" fmla="*/ 282597 h 1424419"/>
                <a:gd name="connsiteX20-1317" fmla="*/ 541533 w 1306267"/>
                <a:gd name="connsiteY20-1318" fmla="*/ 38110 h 1424419"/>
                <a:gd name="connsiteX21-1319" fmla="*/ 653528 w 1306267"/>
                <a:gd name="connsiteY21-1320" fmla="*/ 0 h 1424419"/>
                <a:gd name="connsiteX0-1321" fmla="*/ 653528 w 1306267"/>
                <a:gd name="connsiteY0-1322" fmla="*/ 0 h 1424419"/>
                <a:gd name="connsiteX1-1323" fmla="*/ 757287 w 1306267"/>
                <a:gd name="connsiteY1-1324" fmla="*/ 32444 h 1424419"/>
                <a:gd name="connsiteX2-1325" fmla="*/ 1206876 w 1306267"/>
                <a:gd name="connsiteY2-1326" fmla="*/ 284945 h 1424419"/>
                <a:gd name="connsiteX3-1327" fmla="*/ 1237706 w 1306267"/>
                <a:gd name="connsiteY3-1328" fmla="*/ 306775 h 1424419"/>
                <a:gd name="connsiteX4-1329" fmla="*/ 1301712 w 1306267"/>
                <a:gd name="connsiteY4-1330" fmla="*/ 442384 h 1424419"/>
                <a:gd name="connsiteX5-1331" fmla="*/ 1303099 w 1306267"/>
                <a:gd name="connsiteY5-1332" fmla="*/ 495558 h 1424419"/>
                <a:gd name="connsiteX6-1333" fmla="*/ 1303099 w 1306267"/>
                <a:gd name="connsiteY6-1334" fmla="*/ 952393 h 1424419"/>
                <a:gd name="connsiteX7-1335" fmla="*/ 1305306 w 1306267"/>
                <a:gd name="connsiteY7-1336" fmla="*/ 990115 h 1424419"/>
                <a:gd name="connsiteX8-1337" fmla="*/ 1255800 w 1306267"/>
                <a:gd name="connsiteY8-1338" fmla="*/ 1142552 h 1424419"/>
                <a:gd name="connsiteX9-1339" fmla="*/ 1172881 w 1306267"/>
                <a:gd name="connsiteY9-1340" fmla="*/ 1179342 h 1424419"/>
                <a:gd name="connsiteX10-1341" fmla="*/ 792288 w 1306267"/>
                <a:gd name="connsiteY10-1342" fmla="*/ 1385653 h 1424419"/>
                <a:gd name="connsiteX11-1343" fmla="*/ 522686 w 1306267"/>
                <a:gd name="connsiteY11-1344" fmla="*/ 1384922 h 1424419"/>
                <a:gd name="connsiteX12-1345" fmla="*/ 97009 w 1306267"/>
                <a:gd name="connsiteY12-1346" fmla="*/ 1161462 h 1424419"/>
                <a:gd name="connsiteX13-1347" fmla="*/ 48904 w 1306267"/>
                <a:gd name="connsiteY13-1348" fmla="*/ 1124403 h 1424419"/>
                <a:gd name="connsiteX14-1349" fmla="*/ 667 w 1306267"/>
                <a:gd name="connsiteY14-1350" fmla="*/ 999105 h 1424419"/>
                <a:gd name="connsiteX15-1351" fmla="*/ 0 w 1306267"/>
                <a:gd name="connsiteY15-1352" fmla="*/ 972364 h 1424419"/>
                <a:gd name="connsiteX16-1353" fmla="*/ 2496 w 1306267"/>
                <a:gd name="connsiteY16-1354" fmla="*/ 463106 h 1424419"/>
                <a:gd name="connsiteX17-1355" fmla="*/ 2458 w 1306267"/>
                <a:gd name="connsiteY17-1356" fmla="*/ 429563 h 1424419"/>
                <a:gd name="connsiteX18-1357" fmla="*/ 75248 w 1306267"/>
                <a:gd name="connsiteY18-1358" fmla="*/ 303202 h 1424419"/>
                <a:gd name="connsiteX19-1359" fmla="*/ 106293 w 1306267"/>
                <a:gd name="connsiteY19-1360" fmla="*/ 282597 h 1424419"/>
                <a:gd name="connsiteX20-1361" fmla="*/ 541533 w 1306267"/>
                <a:gd name="connsiteY20-1362" fmla="*/ 38110 h 1424419"/>
                <a:gd name="connsiteX21-1363" fmla="*/ 653528 w 1306267"/>
                <a:gd name="connsiteY21-1364" fmla="*/ 0 h 1424419"/>
                <a:gd name="connsiteX0-1365" fmla="*/ 653528 w 1306267"/>
                <a:gd name="connsiteY0-1366" fmla="*/ 0 h 1424419"/>
                <a:gd name="connsiteX1-1367" fmla="*/ 757287 w 1306267"/>
                <a:gd name="connsiteY1-1368" fmla="*/ 32444 h 1424419"/>
                <a:gd name="connsiteX2-1369" fmla="*/ 1206876 w 1306267"/>
                <a:gd name="connsiteY2-1370" fmla="*/ 284945 h 1424419"/>
                <a:gd name="connsiteX3-1371" fmla="*/ 1237706 w 1306267"/>
                <a:gd name="connsiteY3-1372" fmla="*/ 306775 h 1424419"/>
                <a:gd name="connsiteX4-1373" fmla="*/ 1301712 w 1306267"/>
                <a:gd name="connsiteY4-1374" fmla="*/ 442384 h 1424419"/>
                <a:gd name="connsiteX5-1375" fmla="*/ 1303099 w 1306267"/>
                <a:gd name="connsiteY5-1376" fmla="*/ 495558 h 1424419"/>
                <a:gd name="connsiteX6-1377" fmla="*/ 1303099 w 1306267"/>
                <a:gd name="connsiteY6-1378" fmla="*/ 952393 h 1424419"/>
                <a:gd name="connsiteX7-1379" fmla="*/ 1305306 w 1306267"/>
                <a:gd name="connsiteY7-1380" fmla="*/ 990115 h 1424419"/>
                <a:gd name="connsiteX8-1381" fmla="*/ 1255800 w 1306267"/>
                <a:gd name="connsiteY8-1382" fmla="*/ 1142552 h 1424419"/>
                <a:gd name="connsiteX9-1383" fmla="*/ 1172881 w 1306267"/>
                <a:gd name="connsiteY9-1384" fmla="*/ 1179342 h 1424419"/>
                <a:gd name="connsiteX10-1385" fmla="*/ 792288 w 1306267"/>
                <a:gd name="connsiteY10-1386" fmla="*/ 1385653 h 1424419"/>
                <a:gd name="connsiteX11-1387" fmla="*/ 522686 w 1306267"/>
                <a:gd name="connsiteY11-1388" fmla="*/ 1384922 h 1424419"/>
                <a:gd name="connsiteX12-1389" fmla="*/ 97009 w 1306267"/>
                <a:gd name="connsiteY12-1390" fmla="*/ 1161462 h 1424419"/>
                <a:gd name="connsiteX13-1391" fmla="*/ 44843 w 1306267"/>
                <a:gd name="connsiteY13-1392" fmla="*/ 1118989 h 1424419"/>
                <a:gd name="connsiteX14-1393" fmla="*/ 667 w 1306267"/>
                <a:gd name="connsiteY14-1394" fmla="*/ 999105 h 1424419"/>
                <a:gd name="connsiteX15-1395" fmla="*/ 0 w 1306267"/>
                <a:gd name="connsiteY15-1396" fmla="*/ 972364 h 1424419"/>
                <a:gd name="connsiteX16-1397" fmla="*/ 2496 w 1306267"/>
                <a:gd name="connsiteY16-1398" fmla="*/ 463106 h 1424419"/>
                <a:gd name="connsiteX17-1399" fmla="*/ 2458 w 1306267"/>
                <a:gd name="connsiteY17-1400" fmla="*/ 429563 h 1424419"/>
                <a:gd name="connsiteX18-1401" fmla="*/ 75248 w 1306267"/>
                <a:gd name="connsiteY18-1402" fmla="*/ 303202 h 1424419"/>
                <a:gd name="connsiteX19-1403" fmla="*/ 106293 w 1306267"/>
                <a:gd name="connsiteY19-1404" fmla="*/ 282597 h 1424419"/>
                <a:gd name="connsiteX20-1405" fmla="*/ 541533 w 1306267"/>
                <a:gd name="connsiteY20-1406" fmla="*/ 38110 h 1424419"/>
                <a:gd name="connsiteX21-1407" fmla="*/ 653528 w 1306267"/>
                <a:gd name="connsiteY21-1408" fmla="*/ 0 h 1424419"/>
                <a:gd name="connsiteX0-1409" fmla="*/ 653528 w 1306267"/>
                <a:gd name="connsiteY0-1410" fmla="*/ 0 h 1424419"/>
                <a:gd name="connsiteX1-1411" fmla="*/ 757287 w 1306267"/>
                <a:gd name="connsiteY1-1412" fmla="*/ 32444 h 1424419"/>
                <a:gd name="connsiteX2-1413" fmla="*/ 1206876 w 1306267"/>
                <a:gd name="connsiteY2-1414" fmla="*/ 284945 h 1424419"/>
                <a:gd name="connsiteX3-1415" fmla="*/ 1237706 w 1306267"/>
                <a:gd name="connsiteY3-1416" fmla="*/ 306775 h 1424419"/>
                <a:gd name="connsiteX4-1417" fmla="*/ 1301712 w 1306267"/>
                <a:gd name="connsiteY4-1418" fmla="*/ 442384 h 1424419"/>
                <a:gd name="connsiteX5-1419" fmla="*/ 1303099 w 1306267"/>
                <a:gd name="connsiteY5-1420" fmla="*/ 495558 h 1424419"/>
                <a:gd name="connsiteX6-1421" fmla="*/ 1303099 w 1306267"/>
                <a:gd name="connsiteY6-1422" fmla="*/ 952393 h 1424419"/>
                <a:gd name="connsiteX7-1423" fmla="*/ 1305306 w 1306267"/>
                <a:gd name="connsiteY7-1424" fmla="*/ 990115 h 1424419"/>
                <a:gd name="connsiteX8-1425" fmla="*/ 1255800 w 1306267"/>
                <a:gd name="connsiteY8-1426" fmla="*/ 1142552 h 1424419"/>
                <a:gd name="connsiteX9-1427" fmla="*/ 1172881 w 1306267"/>
                <a:gd name="connsiteY9-1428" fmla="*/ 1179342 h 1424419"/>
                <a:gd name="connsiteX10-1429" fmla="*/ 792288 w 1306267"/>
                <a:gd name="connsiteY10-1430" fmla="*/ 1385653 h 1424419"/>
                <a:gd name="connsiteX11-1431" fmla="*/ 522686 w 1306267"/>
                <a:gd name="connsiteY11-1432" fmla="*/ 1384922 h 1424419"/>
                <a:gd name="connsiteX12-1433" fmla="*/ 97009 w 1306267"/>
                <a:gd name="connsiteY12-1434" fmla="*/ 1161462 h 1424419"/>
                <a:gd name="connsiteX13-1435" fmla="*/ 44843 w 1306267"/>
                <a:gd name="connsiteY13-1436" fmla="*/ 1118989 h 1424419"/>
                <a:gd name="connsiteX14-1437" fmla="*/ 667 w 1306267"/>
                <a:gd name="connsiteY14-1438" fmla="*/ 999105 h 1424419"/>
                <a:gd name="connsiteX15-1439" fmla="*/ 0 w 1306267"/>
                <a:gd name="connsiteY15-1440" fmla="*/ 972364 h 1424419"/>
                <a:gd name="connsiteX16-1441" fmla="*/ 2496 w 1306267"/>
                <a:gd name="connsiteY16-1442" fmla="*/ 463106 h 1424419"/>
                <a:gd name="connsiteX17-1443" fmla="*/ 2458 w 1306267"/>
                <a:gd name="connsiteY17-1444" fmla="*/ 429563 h 1424419"/>
                <a:gd name="connsiteX18-1445" fmla="*/ 75248 w 1306267"/>
                <a:gd name="connsiteY18-1446" fmla="*/ 303202 h 1424419"/>
                <a:gd name="connsiteX19-1447" fmla="*/ 106293 w 1306267"/>
                <a:gd name="connsiteY19-1448" fmla="*/ 282597 h 1424419"/>
                <a:gd name="connsiteX20-1449" fmla="*/ 541533 w 1306267"/>
                <a:gd name="connsiteY20-1450" fmla="*/ 38110 h 1424419"/>
                <a:gd name="connsiteX21-1451" fmla="*/ 653528 w 1306267"/>
                <a:gd name="connsiteY21-1452" fmla="*/ 0 h 1424419"/>
                <a:gd name="connsiteX0-1453" fmla="*/ 653528 w 1306267"/>
                <a:gd name="connsiteY0-1454" fmla="*/ 0 h 1424419"/>
                <a:gd name="connsiteX1-1455" fmla="*/ 757287 w 1306267"/>
                <a:gd name="connsiteY1-1456" fmla="*/ 32444 h 1424419"/>
                <a:gd name="connsiteX2-1457" fmla="*/ 1206876 w 1306267"/>
                <a:gd name="connsiteY2-1458" fmla="*/ 284945 h 1424419"/>
                <a:gd name="connsiteX3-1459" fmla="*/ 1237706 w 1306267"/>
                <a:gd name="connsiteY3-1460" fmla="*/ 306775 h 1424419"/>
                <a:gd name="connsiteX4-1461" fmla="*/ 1301712 w 1306267"/>
                <a:gd name="connsiteY4-1462" fmla="*/ 442384 h 1424419"/>
                <a:gd name="connsiteX5-1463" fmla="*/ 1303099 w 1306267"/>
                <a:gd name="connsiteY5-1464" fmla="*/ 495558 h 1424419"/>
                <a:gd name="connsiteX6-1465" fmla="*/ 1303099 w 1306267"/>
                <a:gd name="connsiteY6-1466" fmla="*/ 952393 h 1424419"/>
                <a:gd name="connsiteX7-1467" fmla="*/ 1305306 w 1306267"/>
                <a:gd name="connsiteY7-1468" fmla="*/ 990115 h 1424419"/>
                <a:gd name="connsiteX8-1469" fmla="*/ 1255800 w 1306267"/>
                <a:gd name="connsiteY8-1470" fmla="*/ 1142552 h 1424419"/>
                <a:gd name="connsiteX9-1471" fmla="*/ 1172881 w 1306267"/>
                <a:gd name="connsiteY9-1472" fmla="*/ 1179342 h 1424419"/>
                <a:gd name="connsiteX10-1473" fmla="*/ 792288 w 1306267"/>
                <a:gd name="connsiteY10-1474" fmla="*/ 1385653 h 1424419"/>
                <a:gd name="connsiteX11-1475" fmla="*/ 522686 w 1306267"/>
                <a:gd name="connsiteY11-1476" fmla="*/ 1384922 h 1424419"/>
                <a:gd name="connsiteX12-1477" fmla="*/ 97009 w 1306267"/>
                <a:gd name="connsiteY12-1478" fmla="*/ 1161462 h 1424419"/>
                <a:gd name="connsiteX13-1479" fmla="*/ 44843 w 1306267"/>
                <a:gd name="connsiteY13-1480" fmla="*/ 1118989 h 1424419"/>
                <a:gd name="connsiteX14-1481" fmla="*/ 667 w 1306267"/>
                <a:gd name="connsiteY14-1482" fmla="*/ 999105 h 1424419"/>
                <a:gd name="connsiteX15-1483" fmla="*/ 0 w 1306267"/>
                <a:gd name="connsiteY15-1484" fmla="*/ 972364 h 1424419"/>
                <a:gd name="connsiteX16-1485" fmla="*/ 2496 w 1306267"/>
                <a:gd name="connsiteY16-1486" fmla="*/ 463106 h 1424419"/>
                <a:gd name="connsiteX17-1487" fmla="*/ 2458 w 1306267"/>
                <a:gd name="connsiteY17-1488" fmla="*/ 429563 h 1424419"/>
                <a:gd name="connsiteX18-1489" fmla="*/ 75248 w 1306267"/>
                <a:gd name="connsiteY18-1490" fmla="*/ 303202 h 1424419"/>
                <a:gd name="connsiteX19-1491" fmla="*/ 106293 w 1306267"/>
                <a:gd name="connsiteY19-1492" fmla="*/ 282597 h 1424419"/>
                <a:gd name="connsiteX20-1493" fmla="*/ 541533 w 1306267"/>
                <a:gd name="connsiteY20-1494" fmla="*/ 38110 h 1424419"/>
                <a:gd name="connsiteX21-1495" fmla="*/ 653528 w 1306267"/>
                <a:gd name="connsiteY21-1496" fmla="*/ 0 h 1424419"/>
                <a:gd name="connsiteX0-1497" fmla="*/ 653528 w 1306267"/>
                <a:gd name="connsiteY0-1498" fmla="*/ 0 h 1424419"/>
                <a:gd name="connsiteX1-1499" fmla="*/ 757287 w 1306267"/>
                <a:gd name="connsiteY1-1500" fmla="*/ 32444 h 1424419"/>
                <a:gd name="connsiteX2-1501" fmla="*/ 1206876 w 1306267"/>
                <a:gd name="connsiteY2-1502" fmla="*/ 284945 h 1424419"/>
                <a:gd name="connsiteX3-1503" fmla="*/ 1237706 w 1306267"/>
                <a:gd name="connsiteY3-1504" fmla="*/ 306775 h 1424419"/>
                <a:gd name="connsiteX4-1505" fmla="*/ 1301712 w 1306267"/>
                <a:gd name="connsiteY4-1506" fmla="*/ 442384 h 1424419"/>
                <a:gd name="connsiteX5-1507" fmla="*/ 1303099 w 1306267"/>
                <a:gd name="connsiteY5-1508" fmla="*/ 495558 h 1424419"/>
                <a:gd name="connsiteX6-1509" fmla="*/ 1303099 w 1306267"/>
                <a:gd name="connsiteY6-1510" fmla="*/ 952393 h 1424419"/>
                <a:gd name="connsiteX7-1511" fmla="*/ 1305306 w 1306267"/>
                <a:gd name="connsiteY7-1512" fmla="*/ 990115 h 1424419"/>
                <a:gd name="connsiteX8-1513" fmla="*/ 1255800 w 1306267"/>
                <a:gd name="connsiteY8-1514" fmla="*/ 1142552 h 1424419"/>
                <a:gd name="connsiteX9-1515" fmla="*/ 1172881 w 1306267"/>
                <a:gd name="connsiteY9-1516" fmla="*/ 1179342 h 1424419"/>
                <a:gd name="connsiteX10-1517" fmla="*/ 792288 w 1306267"/>
                <a:gd name="connsiteY10-1518" fmla="*/ 1385653 h 1424419"/>
                <a:gd name="connsiteX11-1519" fmla="*/ 522686 w 1306267"/>
                <a:gd name="connsiteY11-1520" fmla="*/ 1384922 h 1424419"/>
                <a:gd name="connsiteX12-1521" fmla="*/ 94302 w 1306267"/>
                <a:gd name="connsiteY12-1522" fmla="*/ 1158755 h 1424419"/>
                <a:gd name="connsiteX13-1523" fmla="*/ 44843 w 1306267"/>
                <a:gd name="connsiteY13-1524" fmla="*/ 1118989 h 1424419"/>
                <a:gd name="connsiteX14-1525" fmla="*/ 667 w 1306267"/>
                <a:gd name="connsiteY14-1526" fmla="*/ 999105 h 1424419"/>
                <a:gd name="connsiteX15-1527" fmla="*/ 0 w 1306267"/>
                <a:gd name="connsiteY15-1528" fmla="*/ 972364 h 1424419"/>
                <a:gd name="connsiteX16-1529" fmla="*/ 2496 w 1306267"/>
                <a:gd name="connsiteY16-1530" fmla="*/ 463106 h 1424419"/>
                <a:gd name="connsiteX17-1531" fmla="*/ 2458 w 1306267"/>
                <a:gd name="connsiteY17-1532" fmla="*/ 429563 h 1424419"/>
                <a:gd name="connsiteX18-1533" fmla="*/ 75248 w 1306267"/>
                <a:gd name="connsiteY18-1534" fmla="*/ 303202 h 1424419"/>
                <a:gd name="connsiteX19-1535" fmla="*/ 106293 w 1306267"/>
                <a:gd name="connsiteY19-1536" fmla="*/ 282597 h 1424419"/>
                <a:gd name="connsiteX20-1537" fmla="*/ 541533 w 1306267"/>
                <a:gd name="connsiteY20-1538" fmla="*/ 38110 h 1424419"/>
                <a:gd name="connsiteX21-1539" fmla="*/ 653528 w 1306267"/>
                <a:gd name="connsiteY21-1540" fmla="*/ 0 h 1424419"/>
                <a:gd name="connsiteX0-1541" fmla="*/ 653528 w 1306267"/>
                <a:gd name="connsiteY0-1542" fmla="*/ 0 h 1424419"/>
                <a:gd name="connsiteX1-1543" fmla="*/ 757287 w 1306267"/>
                <a:gd name="connsiteY1-1544" fmla="*/ 32444 h 1424419"/>
                <a:gd name="connsiteX2-1545" fmla="*/ 1206876 w 1306267"/>
                <a:gd name="connsiteY2-1546" fmla="*/ 284945 h 1424419"/>
                <a:gd name="connsiteX3-1547" fmla="*/ 1237706 w 1306267"/>
                <a:gd name="connsiteY3-1548" fmla="*/ 306775 h 1424419"/>
                <a:gd name="connsiteX4-1549" fmla="*/ 1301712 w 1306267"/>
                <a:gd name="connsiteY4-1550" fmla="*/ 442384 h 1424419"/>
                <a:gd name="connsiteX5-1551" fmla="*/ 1303099 w 1306267"/>
                <a:gd name="connsiteY5-1552" fmla="*/ 495558 h 1424419"/>
                <a:gd name="connsiteX6-1553" fmla="*/ 1303099 w 1306267"/>
                <a:gd name="connsiteY6-1554" fmla="*/ 952393 h 1424419"/>
                <a:gd name="connsiteX7-1555" fmla="*/ 1305306 w 1306267"/>
                <a:gd name="connsiteY7-1556" fmla="*/ 990115 h 1424419"/>
                <a:gd name="connsiteX8-1557" fmla="*/ 1255800 w 1306267"/>
                <a:gd name="connsiteY8-1558" fmla="*/ 1142552 h 1424419"/>
                <a:gd name="connsiteX9-1559" fmla="*/ 1172881 w 1306267"/>
                <a:gd name="connsiteY9-1560" fmla="*/ 1179342 h 1424419"/>
                <a:gd name="connsiteX10-1561" fmla="*/ 792288 w 1306267"/>
                <a:gd name="connsiteY10-1562" fmla="*/ 1385653 h 1424419"/>
                <a:gd name="connsiteX11-1563" fmla="*/ 522686 w 1306267"/>
                <a:gd name="connsiteY11-1564" fmla="*/ 1384922 h 1424419"/>
                <a:gd name="connsiteX12-1565" fmla="*/ 94302 w 1306267"/>
                <a:gd name="connsiteY12-1566" fmla="*/ 1158755 h 1424419"/>
                <a:gd name="connsiteX13-1567" fmla="*/ 39429 w 1306267"/>
                <a:gd name="connsiteY13-1568" fmla="*/ 1117635 h 1424419"/>
                <a:gd name="connsiteX14-1569" fmla="*/ 667 w 1306267"/>
                <a:gd name="connsiteY14-1570" fmla="*/ 999105 h 1424419"/>
                <a:gd name="connsiteX15-1571" fmla="*/ 0 w 1306267"/>
                <a:gd name="connsiteY15-1572" fmla="*/ 972364 h 1424419"/>
                <a:gd name="connsiteX16-1573" fmla="*/ 2496 w 1306267"/>
                <a:gd name="connsiteY16-1574" fmla="*/ 463106 h 1424419"/>
                <a:gd name="connsiteX17-1575" fmla="*/ 2458 w 1306267"/>
                <a:gd name="connsiteY17-1576" fmla="*/ 429563 h 1424419"/>
                <a:gd name="connsiteX18-1577" fmla="*/ 75248 w 1306267"/>
                <a:gd name="connsiteY18-1578" fmla="*/ 303202 h 1424419"/>
                <a:gd name="connsiteX19-1579" fmla="*/ 106293 w 1306267"/>
                <a:gd name="connsiteY19-1580" fmla="*/ 282597 h 1424419"/>
                <a:gd name="connsiteX20-1581" fmla="*/ 541533 w 1306267"/>
                <a:gd name="connsiteY20-1582" fmla="*/ 38110 h 1424419"/>
                <a:gd name="connsiteX21-1583" fmla="*/ 653528 w 1306267"/>
                <a:gd name="connsiteY21-1584" fmla="*/ 0 h 1424419"/>
                <a:gd name="connsiteX0-1585" fmla="*/ 653528 w 1305333"/>
                <a:gd name="connsiteY0-1586" fmla="*/ 0 h 1424419"/>
                <a:gd name="connsiteX1-1587" fmla="*/ 757287 w 1305333"/>
                <a:gd name="connsiteY1-1588" fmla="*/ 32444 h 1424419"/>
                <a:gd name="connsiteX2-1589" fmla="*/ 1206876 w 1305333"/>
                <a:gd name="connsiteY2-1590" fmla="*/ 284945 h 1424419"/>
                <a:gd name="connsiteX3-1591" fmla="*/ 1237706 w 1305333"/>
                <a:gd name="connsiteY3-1592" fmla="*/ 306775 h 1424419"/>
                <a:gd name="connsiteX4-1593" fmla="*/ 1301712 w 1305333"/>
                <a:gd name="connsiteY4-1594" fmla="*/ 442384 h 1424419"/>
                <a:gd name="connsiteX5-1595" fmla="*/ 1303099 w 1305333"/>
                <a:gd name="connsiteY5-1596" fmla="*/ 495558 h 1424419"/>
                <a:gd name="connsiteX6-1597" fmla="*/ 1303099 w 1305333"/>
                <a:gd name="connsiteY6-1598" fmla="*/ 952393 h 1424419"/>
                <a:gd name="connsiteX7-1599" fmla="*/ 1305306 w 1305333"/>
                <a:gd name="connsiteY7-1600" fmla="*/ 990115 h 1424419"/>
                <a:gd name="connsiteX8-1601" fmla="*/ 1227376 w 1305333"/>
                <a:gd name="connsiteY8-1602" fmla="*/ 1152027 h 1424419"/>
                <a:gd name="connsiteX9-1603" fmla="*/ 1172881 w 1305333"/>
                <a:gd name="connsiteY9-1604" fmla="*/ 1179342 h 1424419"/>
                <a:gd name="connsiteX10-1605" fmla="*/ 792288 w 1305333"/>
                <a:gd name="connsiteY10-1606" fmla="*/ 1385653 h 1424419"/>
                <a:gd name="connsiteX11-1607" fmla="*/ 522686 w 1305333"/>
                <a:gd name="connsiteY11-1608" fmla="*/ 1384922 h 1424419"/>
                <a:gd name="connsiteX12-1609" fmla="*/ 94302 w 1305333"/>
                <a:gd name="connsiteY12-1610" fmla="*/ 1158755 h 1424419"/>
                <a:gd name="connsiteX13-1611" fmla="*/ 39429 w 1305333"/>
                <a:gd name="connsiteY13-1612" fmla="*/ 1117635 h 1424419"/>
                <a:gd name="connsiteX14-1613" fmla="*/ 667 w 1305333"/>
                <a:gd name="connsiteY14-1614" fmla="*/ 999105 h 1424419"/>
                <a:gd name="connsiteX15-1615" fmla="*/ 0 w 1305333"/>
                <a:gd name="connsiteY15-1616" fmla="*/ 972364 h 1424419"/>
                <a:gd name="connsiteX16-1617" fmla="*/ 2496 w 1305333"/>
                <a:gd name="connsiteY16-1618" fmla="*/ 463106 h 1424419"/>
                <a:gd name="connsiteX17-1619" fmla="*/ 2458 w 1305333"/>
                <a:gd name="connsiteY17-1620" fmla="*/ 429563 h 1424419"/>
                <a:gd name="connsiteX18-1621" fmla="*/ 75248 w 1305333"/>
                <a:gd name="connsiteY18-1622" fmla="*/ 303202 h 1424419"/>
                <a:gd name="connsiteX19-1623" fmla="*/ 106293 w 1305333"/>
                <a:gd name="connsiteY19-1624" fmla="*/ 282597 h 1424419"/>
                <a:gd name="connsiteX20-1625" fmla="*/ 541533 w 1305333"/>
                <a:gd name="connsiteY20-1626" fmla="*/ 38110 h 1424419"/>
                <a:gd name="connsiteX21-1627" fmla="*/ 653528 w 1305333"/>
                <a:gd name="connsiteY21-1628" fmla="*/ 0 h 1424419"/>
                <a:gd name="connsiteX0-1629" fmla="*/ 653528 w 1305333"/>
                <a:gd name="connsiteY0-1630" fmla="*/ 0 h 1424419"/>
                <a:gd name="connsiteX1-1631" fmla="*/ 757287 w 1305333"/>
                <a:gd name="connsiteY1-1632" fmla="*/ 32444 h 1424419"/>
                <a:gd name="connsiteX2-1633" fmla="*/ 1206876 w 1305333"/>
                <a:gd name="connsiteY2-1634" fmla="*/ 284945 h 1424419"/>
                <a:gd name="connsiteX3-1635" fmla="*/ 1237706 w 1305333"/>
                <a:gd name="connsiteY3-1636" fmla="*/ 306775 h 1424419"/>
                <a:gd name="connsiteX4-1637" fmla="*/ 1301712 w 1305333"/>
                <a:gd name="connsiteY4-1638" fmla="*/ 442384 h 1424419"/>
                <a:gd name="connsiteX5-1639" fmla="*/ 1303099 w 1305333"/>
                <a:gd name="connsiteY5-1640" fmla="*/ 495558 h 1424419"/>
                <a:gd name="connsiteX6-1641" fmla="*/ 1303099 w 1305333"/>
                <a:gd name="connsiteY6-1642" fmla="*/ 952393 h 1424419"/>
                <a:gd name="connsiteX7-1643" fmla="*/ 1302599 w 1305333"/>
                <a:gd name="connsiteY7-1644" fmla="*/ 1003650 h 1424419"/>
                <a:gd name="connsiteX8-1645" fmla="*/ 1227376 w 1305333"/>
                <a:gd name="connsiteY8-1646" fmla="*/ 1152027 h 1424419"/>
                <a:gd name="connsiteX9-1647" fmla="*/ 1172881 w 1305333"/>
                <a:gd name="connsiteY9-1648" fmla="*/ 1179342 h 1424419"/>
                <a:gd name="connsiteX10-1649" fmla="*/ 792288 w 1305333"/>
                <a:gd name="connsiteY10-1650" fmla="*/ 1385653 h 1424419"/>
                <a:gd name="connsiteX11-1651" fmla="*/ 522686 w 1305333"/>
                <a:gd name="connsiteY11-1652" fmla="*/ 1384922 h 1424419"/>
                <a:gd name="connsiteX12-1653" fmla="*/ 94302 w 1305333"/>
                <a:gd name="connsiteY12-1654" fmla="*/ 1158755 h 1424419"/>
                <a:gd name="connsiteX13-1655" fmla="*/ 39429 w 1305333"/>
                <a:gd name="connsiteY13-1656" fmla="*/ 1117635 h 1424419"/>
                <a:gd name="connsiteX14-1657" fmla="*/ 667 w 1305333"/>
                <a:gd name="connsiteY14-1658" fmla="*/ 999105 h 1424419"/>
                <a:gd name="connsiteX15-1659" fmla="*/ 0 w 1305333"/>
                <a:gd name="connsiteY15-1660" fmla="*/ 972364 h 1424419"/>
                <a:gd name="connsiteX16-1661" fmla="*/ 2496 w 1305333"/>
                <a:gd name="connsiteY16-1662" fmla="*/ 463106 h 1424419"/>
                <a:gd name="connsiteX17-1663" fmla="*/ 2458 w 1305333"/>
                <a:gd name="connsiteY17-1664" fmla="*/ 429563 h 1424419"/>
                <a:gd name="connsiteX18-1665" fmla="*/ 75248 w 1305333"/>
                <a:gd name="connsiteY18-1666" fmla="*/ 303202 h 1424419"/>
                <a:gd name="connsiteX19-1667" fmla="*/ 106293 w 1305333"/>
                <a:gd name="connsiteY19-1668" fmla="*/ 282597 h 1424419"/>
                <a:gd name="connsiteX20-1669" fmla="*/ 541533 w 1305333"/>
                <a:gd name="connsiteY20-1670" fmla="*/ 38110 h 1424419"/>
                <a:gd name="connsiteX21-1671" fmla="*/ 653528 w 1305333"/>
                <a:gd name="connsiteY21-1672" fmla="*/ 0 h 1424419"/>
                <a:gd name="connsiteX0-1673" fmla="*/ 653528 w 1305080"/>
                <a:gd name="connsiteY0-1674" fmla="*/ 0 h 1424419"/>
                <a:gd name="connsiteX1-1675" fmla="*/ 757287 w 1305080"/>
                <a:gd name="connsiteY1-1676" fmla="*/ 32444 h 1424419"/>
                <a:gd name="connsiteX2-1677" fmla="*/ 1206876 w 1305080"/>
                <a:gd name="connsiteY2-1678" fmla="*/ 284945 h 1424419"/>
                <a:gd name="connsiteX3-1679" fmla="*/ 1237706 w 1305080"/>
                <a:gd name="connsiteY3-1680" fmla="*/ 306775 h 1424419"/>
                <a:gd name="connsiteX4-1681" fmla="*/ 1301712 w 1305080"/>
                <a:gd name="connsiteY4-1682" fmla="*/ 442384 h 1424419"/>
                <a:gd name="connsiteX5-1683" fmla="*/ 1303099 w 1305080"/>
                <a:gd name="connsiteY5-1684" fmla="*/ 495558 h 1424419"/>
                <a:gd name="connsiteX6-1685" fmla="*/ 1301746 w 1305080"/>
                <a:gd name="connsiteY6-1686" fmla="*/ 953747 h 1424419"/>
                <a:gd name="connsiteX7-1687" fmla="*/ 1302599 w 1305080"/>
                <a:gd name="connsiteY7-1688" fmla="*/ 1003650 h 1424419"/>
                <a:gd name="connsiteX8-1689" fmla="*/ 1227376 w 1305080"/>
                <a:gd name="connsiteY8-1690" fmla="*/ 1152027 h 1424419"/>
                <a:gd name="connsiteX9-1691" fmla="*/ 1172881 w 1305080"/>
                <a:gd name="connsiteY9-1692" fmla="*/ 1179342 h 1424419"/>
                <a:gd name="connsiteX10-1693" fmla="*/ 792288 w 1305080"/>
                <a:gd name="connsiteY10-1694" fmla="*/ 1385653 h 1424419"/>
                <a:gd name="connsiteX11-1695" fmla="*/ 522686 w 1305080"/>
                <a:gd name="connsiteY11-1696" fmla="*/ 1384922 h 1424419"/>
                <a:gd name="connsiteX12-1697" fmla="*/ 94302 w 1305080"/>
                <a:gd name="connsiteY12-1698" fmla="*/ 1158755 h 1424419"/>
                <a:gd name="connsiteX13-1699" fmla="*/ 39429 w 1305080"/>
                <a:gd name="connsiteY13-1700" fmla="*/ 1117635 h 1424419"/>
                <a:gd name="connsiteX14-1701" fmla="*/ 667 w 1305080"/>
                <a:gd name="connsiteY14-1702" fmla="*/ 999105 h 1424419"/>
                <a:gd name="connsiteX15-1703" fmla="*/ 0 w 1305080"/>
                <a:gd name="connsiteY15-1704" fmla="*/ 972364 h 1424419"/>
                <a:gd name="connsiteX16-1705" fmla="*/ 2496 w 1305080"/>
                <a:gd name="connsiteY16-1706" fmla="*/ 463106 h 1424419"/>
                <a:gd name="connsiteX17-1707" fmla="*/ 2458 w 1305080"/>
                <a:gd name="connsiteY17-1708" fmla="*/ 429563 h 1424419"/>
                <a:gd name="connsiteX18-1709" fmla="*/ 75248 w 1305080"/>
                <a:gd name="connsiteY18-1710" fmla="*/ 303202 h 1424419"/>
                <a:gd name="connsiteX19-1711" fmla="*/ 106293 w 1305080"/>
                <a:gd name="connsiteY19-1712" fmla="*/ 282597 h 1424419"/>
                <a:gd name="connsiteX20-1713" fmla="*/ 541533 w 1305080"/>
                <a:gd name="connsiteY20-1714" fmla="*/ 38110 h 1424419"/>
                <a:gd name="connsiteX21-1715" fmla="*/ 653528 w 1305080"/>
                <a:gd name="connsiteY21-1716" fmla="*/ 0 h 1424419"/>
                <a:gd name="connsiteX0-1717" fmla="*/ 653528 w 1305299"/>
                <a:gd name="connsiteY0-1718" fmla="*/ 0 h 1424419"/>
                <a:gd name="connsiteX1-1719" fmla="*/ 757287 w 1305299"/>
                <a:gd name="connsiteY1-1720" fmla="*/ 32444 h 1424419"/>
                <a:gd name="connsiteX2-1721" fmla="*/ 1206876 w 1305299"/>
                <a:gd name="connsiteY2-1722" fmla="*/ 284945 h 1424419"/>
                <a:gd name="connsiteX3-1723" fmla="*/ 1237706 w 1305299"/>
                <a:gd name="connsiteY3-1724" fmla="*/ 306775 h 1424419"/>
                <a:gd name="connsiteX4-1725" fmla="*/ 1301712 w 1305299"/>
                <a:gd name="connsiteY4-1726" fmla="*/ 442384 h 1424419"/>
                <a:gd name="connsiteX5-1727" fmla="*/ 1303099 w 1305299"/>
                <a:gd name="connsiteY5-1728" fmla="*/ 495558 h 1424419"/>
                <a:gd name="connsiteX6-1729" fmla="*/ 1301746 w 1305299"/>
                <a:gd name="connsiteY6-1730" fmla="*/ 953747 h 1424419"/>
                <a:gd name="connsiteX7-1731" fmla="*/ 1302599 w 1305299"/>
                <a:gd name="connsiteY7-1732" fmla="*/ 1003650 h 1424419"/>
                <a:gd name="connsiteX8-1733" fmla="*/ 1227376 w 1305299"/>
                <a:gd name="connsiteY8-1734" fmla="*/ 1152027 h 1424419"/>
                <a:gd name="connsiteX9-1735" fmla="*/ 1172881 w 1305299"/>
                <a:gd name="connsiteY9-1736" fmla="*/ 1179342 h 1424419"/>
                <a:gd name="connsiteX10-1737" fmla="*/ 792288 w 1305299"/>
                <a:gd name="connsiteY10-1738" fmla="*/ 1385653 h 1424419"/>
                <a:gd name="connsiteX11-1739" fmla="*/ 522686 w 1305299"/>
                <a:gd name="connsiteY11-1740" fmla="*/ 1384922 h 1424419"/>
                <a:gd name="connsiteX12-1741" fmla="*/ 94302 w 1305299"/>
                <a:gd name="connsiteY12-1742" fmla="*/ 1158755 h 1424419"/>
                <a:gd name="connsiteX13-1743" fmla="*/ 39429 w 1305299"/>
                <a:gd name="connsiteY13-1744" fmla="*/ 1117635 h 1424419"/>
                <a:gd name="connsiteX14-1745" fmla="*/ 667 w 1305299"/>
                <a:gd name="connsiteY14-1746" fmla="*/ 999105 h 1424419"/>
                <a:gd name="connsiteX15-1747" fmla="*/ 0 w 1305299"/>
                <a:gd name="connsiteY15-1748" fmla="*/ 972364 h 1424419"/>
                <a:gd name="connsiteX16-1749" fmla="*/ 2496 w 1305299"/>
                <a:gd name="connsiteY16-1750" fmla="*/ 463106 h 1424419"/>
                <a:gd name="connsiteX17-1751" fmla="*/ 2458 w 1305299"/>
                <a:gd name="connsiteY17-1752" fmla="*/ 429563 h 1424419"/>
                <a:gd name="connsiteX18-1753" fmla="*/ 75248 w 1305299"/>
                <a:gd name="connsiteY18-1754" fmla="*/ 303202 h 1424419"/>
                <a:gd name="connsiteX19-1755" fmla="*/ 106293 w 1305299"/>
                <a:gd name="connsiteY19-1756" fmla="*/ 282597 h 1424419"/>
                <a:gd name="connsiteX20-1757" fmla="*/ 541533 w 1305299"/>
                <a:gd name="connsiteY20-1758" fmla="*/ 38110 h 1424419"/>
                <a:gd name="connsiteX21-1759" fmla="*/ 653528 w 1305299"/>
                <a:gd name="connsiteY21-1760" fmla="*/ 0 h 1424419"/>
                <a:gd name="connsiteX0-1761" fmla="*/ 653528 w 1306646"/>
                <a:gd name="connsiteY0-1762" fmla="*/ 0 h 1424419"/>
                <a:gd name="connsiteX1-1763" fmla="*/ 757287 w 1306646"/>
                <a:gd name="connsiteY1-1764" fmla="*/ 32444 h 1424419"/>
                <a:gd name="connsiteX2-1765" fmla="*/ 1206876 w 1306646"/>
                <a:gd name="connsiteY2-1766" fmla="*/ 284945 h 1424419"/>
                <a:gd name="connsiteX3-1767" fmla="*/ 1237706 w 1306646"/>
                <a:gd name="connsiteY3-1768" fmla="*/ 306775 h 1424419"/>
                <a:gd name="connsiteX4-1769" fmla="*/ 1301712 w 1306646"/>
                <a:gd name="connsiteY4-1770" fmla="*/ 442384 h 1424419"/>
                <a:gd name="connsiteX5-1771" fmla="*/ 1303099 w 1306646"/>
                <a:gd name="connsiteY5-1772" fmla="*/ 495558 h 1424419"/>
                <a:gd name="connsiteX6-1773" fmla="*/ 1301746 w 1306646"/>
                <a:gd name="connsiteY6-1774" fmla="*/ 953747 h 1424419"/>
                <a:gd name="connsiteX7-1775" fmla="*/ 1302599 w 1306646"/>
                <a:gd name="connsiteY7-1776" fmla="*/ 1003650 h 1424419"/>
                <a:gd name="connsiteX8-1777" fmla="*/ 1227376 w 1306646"/>
                <a:gd name="connsiteY8-1778" fmla="*/ 1152027 h 1424419"/>
                <a:gd name="connsiteX9-1779" fmla="*/ 1172881 w 1306646"/>
                <a:gd name="connsiteY9-1780" fmla="*/ 1179342 h 1424419"/>
                <a:gd name="connsiteX10-1781" fmla="*/ 792288 w 1306646"/>
                <a:gd name="connsiteY10-1782" fmla="*/ 1385653 h 1424419"/>
                <a:gd name="connsiteX11-1783" fmla="*/ 522686 w 1306646"/>
                <a:gd name="connsiteY11-1784" fmla="*/ 1384922 h 1424419"/>
                <a:gd name="connsiteX12-1785" fmla="*/ 94302 w 1306646"/>
                <a:gd name="connsiteY12-1786" fmla="*/ 1158755 h 1424419"/>
                <a:gd name="connsiteX13-1787" fmla="*/ 39429 w 1306646"/>
                <a:gd name="connsiteY13-1788" fmla="*/ 1117635 h 1424419"/>
                <a:gd name="connsiteX14-1789" fmla="*/ 667 w 1306646"/>
                <a:gd name="connsiteY14-1790" fmla="*/ 999105 h 1424419"/>
                <a:gd name="connsiteX15-1791" fmla="*/ 0 w 1306646"/>
                <a:gd name="connsiteY15-1792" fmla="*/ 972364 h 1424419"/>
                <a:gd name="connsiteX16-1793" fmla="*/ 2496 w 1306646"/>
                <a:gd name="connsiteY16-1794" fmla="*/ 463106 h 1424419"/>
                <a:gd name="connsiteX17-1795" fmla="*/ 2458 w 1306646"/>
                <a:gd name="connsiteY17-1796" fmla="*/ 429563 h 1424419"/>
                <a:gd name="connsiteX18-1797" fmla="*/ 75248 w 1306646"/>
                <a:gd name="connsiteY18-1798" fmla="*/ 303202 h 1424419"/>
                <a:gd name="connsiteX19-1799" fmla="*/ 106293 w 1306646"/>
                <a:gd name="connsiteY19-1800" fmla="*/ 282597 h 1424419"/>
                <a:gd name="connsiteX20-1801" fmla="*/ 541533 w 1306646"/>
                <a:gd name="connsiteY20-1802" fmla="*/ 38110 h 1424419"/>
                <a:gd name="connsiteX21-1803" fmla="*/ 653528 w 1306646"/>
                <a:gd name="connsiteY21-1804" fmla="*/ 0 h 1424419"/>
                <a:gd name="connsiteX0-1805" fmla="*/ 653528 w 1305299"/>
                <a:gd name="connsiteY0-1806" fmla="*/ 0 h 1424419"/>
                <a:gd name="connsiteX1-1807" fmla="*/ 757287 w 1305299"/>
                <a:gd name="connsiteY1-1808" fmla="*/ 32444 h 1424419"/>
                <a:gd name="connsiteX2-1809" fmla="*/ 1206876 w 1305299"/>
                <a:gd name="connsiteY2-1810" fmla="*/ 284945 h 1424419"/>
                <a:gd name="connsiteX3-1811" fmla="*/ 1237706 w 1305299"/>
                <a:gd name="connsiteY3-1812" fmla="*/ 306775 h 1424419"/>
                <a:gd name="connsiteX4-1813" fmla="*/ 1301712 w 1305299"/>
                <a:gd name="connsiteY4-1814" fmla="*/ 442384 h 1424419"/>
                <a:gd name="connsiteX5-1815" fmla="*/ 1303099 w 1305299"/>
                <a:gd name="connsiteY5-1816" fmla="*/ 495558 h 1424419"/>
                <a:gd name="connsiteX6-1817" fmla="*/ 1301746 w 1305299"/>
                <a:gd name="connsiteY6-1818" fmla="*/ 953747 h 1424419"/>
                <a:gd name="connsiteX7-1819" fmla="*/ 1302599 w 1305299"/>
                <a:gd name="connsiteY7-1820" fmla="*/ 1003650 h 1424419"/>
                <a:gd name="connsiteX8-1821" fmla="*/ 1227376 w 1305299"/>
                <a:gd name="connsiteY8-1822" fmla="*/ 1152027 h 1424419"/>
                <a:gd name="connsiteX9-1823" fmla="*/ 1172881 w 1305299"/>
                <a:gd name="connsiteY9-1824" fmla="*/ 1179342 h 1424419"/>
                <a:gd name="connsiteX10-1825" fmla="*/ 792288 w 1305299"/>
                <a:gd name="connsiteY10-1826" fmla="*/ 1385653 h 1424419"/>
                <a:gd name="connsiteX11-1827" fmla="*/ 522686 w 1305299"/>
                <a:gd name="connsiteY11-1828" fmla="*/ 1384922 h 1424419"/>
                <a:gd name="connsiteX12-1829" fmla="*/ 94302 w 1305299"/>
                <a:gd name="connsiteY12-1830" fmla="*/ 1158755 h 1424419"/>
                <a:gd name="connsiteX13-1831" fmla="*/ 39429 w 1305299"/>
                <a:gd name="connsiteY13-1832" fmla="*/ 1117635 h 1424419"/>
                <a:gd name="connsiteX14-1833" fmla="*/ 667 w 1305299"/>
                <a:gd name="connsiteY14-1834" fmla="*/ 999105 h 1424419"/>
                <a:gd name="connsiteX15-1835" fmla="*/ 0 w 1305299"/>
                <a:gd name="connsiteY15-1836" fmla="*/ 972364 h 1424419"/>
                <a:gd name="connsiteX16-1837" fmla="*/ 2496 w 1305299"/>
                <a:gd name="connsiteY16-1838" fmla="*/ 463106 h 1424419"/>
                <a:gd name="connsiteX17-1839" fmla="*/ 2458 w 1305299"/>
                <a:gd name="connsiteY17-1840" fmla="*/ 429563 h 1424419"/>
                <a:gd name="connsiteX18-1841" fmla="*/ 75248 w 1305299"/>
                <a:gd name="connsiteY18-1842" fmla="*/ 303202 h 1424419"/>
                <a:gd name="connsiteX19-1843" fmla="*/ 106293 w 1305299"/>
                <a:gd name="connsiteY19-1844" fmla="*/ 282597 h 1424419"/>
                <a:gd name="connsiteX20-1845" fmla="*/ 541533 w 1305299"/>
                <a:gd name="connsiteY20-1846" fmla="*/ 38110 h 1424419"/>
                <a:gd name="connsiteX21-1847" fmla="*/ 653528 w 1305299"/>
                <a:gd name="connsiteY21-1848" fmla="*/ 0 h 1424419"/>
                <a:gd name="connsiteX0-1849" fmla="*/ 653528 w 1304127"/>
                <a:gd name="connsiteY0-1850" fmla="*/ 0 h 1424419"/>
                <a:gd name="connsiteX1-1851" fmla="*/ 757287 w 1304127"/>
                <a:gd name="connsiteY1-1852" fmla="*/ 32444 h 1424419"/>
                <a:gd name="connsiteX2-1853" fmla="*/ 1206876 w 1304127"/>
                <a:gd name="connsiteY2-1854" fmla="*/ 284945 h 1424419"/>
                <a:gd name="connsiteX3-1855" fmla="*/ 1237706 w 1304127"/>
                <a:gd name="connsiteY3-1856" fmla="*/ 306775 h 1424419"/>
                <a:gd name="connsiteX4-1857" fmla="*/ 1301712 w 1304127"/>
                <a:gd name="connsiteY4-1858" fmla="*/ 442384 h 1424419"/>
                <a:gd name="connsiteX5-1859" fmla="*/ 1303099 w 1304127"/>
                <a:gd name="connsiteY5-1860" fmla="*/ 495558 h 1424419"/>
                <a:gd name="connsiteX6-1861" fmla="*/ 1301746 w 1304127"/>
                <a:gd name="connsiteY6-1862" fmla="*/ 953747 h 1424419"/>
                <a:gd name="connsiteX7-1863" fmla="*/ 1302599 w 1304127"/>
                <a:gd name="connsiteY7-1864" fmla="*/ 1003650 h 1424419"/>
                <a:gd name="connsiteX8-1865" fmla="*/ 1227376 w 1304127"/>
                <a:gd name="connsiteY8-1866" fmla="*/ 1152027 h 1424419"/>
                <a:gd name="connsiteX9-1867" fmla="*/ 1172881 w 1304127"/>
                <a:gd name="connsiteY9-1868" fmla="*/ 1179342 h 1424419"/>
                <a:gd name="connsiteX10-1869" fmla="*/ 792288 w 1304127"/>
                <a:gd name="connsiteY10-1870" fmla="*/ 1385653 h 1424419"/>
                <a:gd name="connsiteX11-1871" fmla="*/ 522686 w 1304127"/>
                <a:gd name="connsiteY11-1872" fmla="*/ 1384922 h 1424419"/>
                <a:gd name="connsiteX12-1873" fmla="*/ 94302 w 1304127"/>
                <a:gd name="connsiteY12-1874" fmla="*/ 1158755 h 1424419"/>
                <a:gd name="connsiteX13-1875" fmla="*/ 39429 w 1304127"/>
                <a:gd name="connsiteY13-1876" fmla="*/ 1117635 h 1424419"/>
                <a:gd name="connsiteX14-1877" fmla="*/ 667 w 1304127"/>
                <a:gd name="connsiteY14-1878" fmla="*/ 999105 h 1424419"/>
                <a:gd name="connsiteX15-1879" fmla="*/ 0 w 1304127"/>
                <a:gd name="connsiteY15-1880" fmla="*/ 972364 h 1424419"/>
                <a:gd name="connsiteX16-1881" fmla="*/ 2496 w 1304127"/>
                <a:gd name="connsiteY16-1882" fmla="*/ 463106 h 1424419"/>
                <a:gd name="connsiteX17-1883" fmla="*/ 2458 w 1304127"/>
                <a:gd name="connsiteY17-1884" fmla="*/ 429563 h 1424419"/>
                <a:gd name="connsiteX18-1885" fmla="*/ 75248 w 1304127"/>
                <a:gd name="connsiteY18-1886" fmla="*/ 303202 h 1424419"/>
                <a:gd name="connsiteX19-1887" fmla="*/ 106293 w 1304127"/>
                <a:gd name="connsiteY19-1888" fmla="*/ 282597 h 1424419"/>
                <a:gd name="connsiteX20-1889" fmla="*/ 541533 w 1304127"/>
                <a:gd name="connsiteY20-1890" fmla="*/ 38110 h 1424419"/>
                <a:gd name="connsiteX21-1891" fmla="*/ 653528 w 1304127"/>
                <a:gd name="connsiteY21-1892" fmla="*/ 0 h 1424419"/>
                <a:gd name="connsiteX0-1893" fmla="*/ 653528 w 1306101"/>
                <a:gd name="connsiteY0-1894" fmla="*/ 0 h 1424419"/>
                <a:gd name="connsiteX1-1895" fmla="*/ 757287 w 1306101"/>
                <a:gd name="connsiteY1-1896" fmla="*/ 32444 h 1424419"/>
                <a:gd name="connsiteX2-1897" fmla="*/ 1206876 w 1306101"/>
                <a:gd name="connsiteY2-1898" fmla="*/ 284945 h 1424419"/>
                <a:gd name="connsiteX3-1899" fmla="*/ 1237706 w 1306101"/>
                <a:gd name="connsiteY3-1900" fmla="*/ 306775 h 1424419"/>
                <a:gd name="connsiteX4-1901" fmla="*/ 1305773 w 1306101"/>
                <a:gd name="connsiteY4-1902" fmla="*/ 442384 h 1424419"/>
                <a:gd name="connsiteX5-1903" fmla="*/ 1303099 w 1306101"/>
                <a:gd name="connsiteY5-1904" fmla="*/ 495558 h 1424419"/>
                <a:gd name="connsiteX6-1905" fmla="*/ 1301746 w 1306101"/>
                <a:gd name="connsiteY6-1906" fmla="*/ 953747 h 1424419"/>
                <a:gd name="connsiteX7-1907" fmla="*/ 1302599 w 1306101"/>
                <a:gd name="connsiteY7-1908" fmla="*/ 1003650 h 1424419"/>
                <a:gd name="connsiteX8-1909" fmla="*/ 1227376 w 1306101"/>
                <a:gd name="connsiteY8-1910" fmla="*/ 1152027 h 1424419"/>
                <a:gd name="connsiteX9-1911" fmla="*/ 1172881 w 1306101"/>
                <a:gd name="connsiteY9-1912" fmla="*/ 1179342 h 1424419"/>
                <a:gd name="connsiteX10-1913" fmla="*/ 792288 w 1306101"/>
                <a:gd name="connsiteY10-1914" fmla="*/ 1385653 h 1424419"/>
                <a:gd name="connsiteX11-1915" fmla="*/ 522686 w 1306101"/>
                <a:gd name="connsiteY11-1916" fmla="*/ 1384922 h 1424419"/>
                <a:gd name="connsiteX12-1917" fmla="*/ 94302 w 1306101"/>
                <a:gd name="connsiteY12-1918" fmla="*/ 1158755 h 1424419"/>
                <a:gd name="connsiteX13-1919" fmla="*/ 39429 w 1306101"/>
                <a:gd name="connsiteY13-1920" fmla="*/ 1117635 h 1424419"/>
                <a:gd name="connsiteX14-1921" fmla="*/ 667 w 1306101"/>
                <a:gd name="connsiteY14-1922" fmla="*/ 999105 h 1424419"/>
                <a:gd name="connsiteX15-1923" fmla="*/ 0 w 1306101"/>
                <a:gd name="connsiteY15-1924" fmla="*/ 972364 h 1424419"/>
                <a:gd name="connsiteX16-1925" fmla="*/ 2496 w 1306101"/>
                <a:gd name="connsiteY16-1926" fmla="*/ 463106 h 1424419"/>
                <a:gd name="connsiteX17-1927" fmla="*/ 2458 w 1306101"/>
                <a:gd name="connsiteY17-1928" fmla="*/ 429563 h 1424419"/>
                <a:gd name="connsiteX18-1929" fmla="*/ 75248 w 1306101"/>
                <a:gd name="connsiteY18-1930" fmla="*/ 303202 h 1424419"/>
                <a:gd name="connsiteX19-1931" fmla="*/ 106293 w 1306101"/>
                <a:gd name="connsiteY19-1932" fmla="*/ 282597 h 1424419"/>
                <a:gd name="connsiteX20-1933" fmla="*/ 541533 w 1306101"/>
                <a:gd name="connsiteY20-1934" fmla="*/ 38110 h 1424419"/>
                <a:gd name="connsiteX21-1935" fmla="*/ 653528 w 1306101"/>
                <a:gd name="connsiteY21-1936" fmla="*/ 0 h 1424419"/>
                <a:gd name="connsiteX0-1937" fmla="*/ 653528 w 1304819"/>
                <a:gd name="connsiteY0-1938" fmla="*/ 0 h 1424419"/>
                <a:gd name="connsiteX1-1939" fmla="*/ 757287 w 1304819"/>
                <a:gd name="connsiteY1-1940" fmla="*/ 32444 h 1424419"/>
                <a:gd name="connsiteX2-1941" fmla="*/ 1206876 w 1304819"/>
                <a:gd name="connsiteY2-1942" fmla="*/ 284945 h 1424419"/>
                <a:gd name="connsiteX3-1943" fmla="*/ 1237706 w 1304819"/>
                <a:gd name="connsiteY3-1944" fmla="*/ 306775 h 1424419"/>
                <a:gd name="connsiteX4-1945" fmla="*/ 1304420 w 1304819"/>
                <a:gd name="connsiteY4-1946" fmla="*/ 434263 h 1424419"/>
                <a:gd name="connsiteX5-1947" fmla="*/ 1303099 w 1304819"/>
                <a:gd name="connsiteY5-1948" fmla="*/ 495558 h 1424419"/>
                <a:gd name="connsiteX6-1949" fmla="*/ 1301746 w 1304819"/>
                <a:gd name="connsiteY6-1950" fmla="*/ 953747 h 1424419"/>
                <a:gd name="connsiteX7-1951" fmla="*/ 1302599 w 1304819"/>
                <a:gd name="connsiteY7-1952" fmla="*/ 1003650 h 1424419"/>
                <a:gd name="connsiteX8-1953" fmla="*/ 1227376 w 1304819"/>
                <a:gd name="connsiteY8-1954" fmla="*/ 1152027 h 1424419"/>
                <a:gd name="connsiteX9-1955" fmla="*/ 1172881 w 1304819"/>
                <a:gd name="connsiteY9-1956" fmla="*/ 1179342 h 1424419"/>
                <a:gd name="connsiteX10-1957" fmla="*/ 792288 w 1304819"/>
                <a:gd name="connsiteY10-1958" fmla="*/ 1385653 h 1424419"/>
                <a:gd name="connsiteX11-1959" fmla="*/ 522686 w 1304819"/>
                <a:gd name="connsiteY11-1960" fmla="*/ 1384922 h 1424419"/>
                <a:gd name="connsiteX12-1961" fmla="*/ 94302 w 1304819"/>
                <a:gd name="connsiteY12-1962" fmla="*/ 1158755 h 1424419"/>
                <a:gd name="connsiteX13-1963" fmla="*/ 39429 w 1304819"/>
                <a:gd name="connsiteY13-1964" fmla="*/ 1117635 h 1424419"/>
                <a:gd name="connsiteX14-1965" fmla="*/ 667 w 1304819"/>
                <a:gd name="connsiteY14-1966" fmla="*/ 999105 h 1424419"/>
                <a:gd name="connsiteX15-1967" fmla="*/ 0 w 1304819"/>
                <a:gd name="connsiteY15-1968" fmla="*/ 972364 h 1424419"/>
                <a:gd name="connsiteX16-1969" fmla="*/ 2496 w 1304819"/>
                <a:gd name="connsiteY16-1970" fmla="*/ 463106 h 1424419"/>
                <a:gd name="connsiteX17-1971" fmla="*/ 2458 w 1304819"/>
                <a:gd name="connsiteY17-1972" fmla="*/ 429563 h 1424419"/>
                <a:gd name="connsiteX18-1973" fmla="*/ 75248 w 1304819"/>
                <a:gd name="connsiteY18-1974" fmla="*/ 303202 h 1424419"/>
                <a:gd name="connsiteX19-1975" fmla="*/ 106293 w 1304819"/>
                <a:gd name="connsiteY19-1976" fmla="*/ 282597 h 1424419"/>
                <a:gd name="connsiteX20-1977" fmla="*/ 541533 w 1304819"/>
                <a:gd name="connsiteY20-1978" fmla="*/ 38110 h 1424419"/>
                <a:gd name="connsiteX21-1979" fmla="*/ 653528 w 1304819"/>
                <a:gd name="connsiteY21-1980" fmla="*/ 0 h 1424419"/>
                <a:gd name="connsiteX0-1981" fmla="*/ 653528 w 1306525"/>
                <a:gd name="connsiteY0-1982" fmla="*/ 0 h 1424419"/>
                <a:gd name="connsiteX1-1983" fmla="*/ 757287 w 1306525"/>
                <a:gd name="connsiteY1-1984" fmla="*/ 32444 h 1424419"/>
                <a:gd name="connsiteX2-1985" fmla="*/ 1206876 w 1306525"/>
                <a:gd name="connsiteY2-1986" fmla="*/ 284945 h 1424419"/>
                <a:gd name="connsiteX3-1987" fmla="*/ 1237706 w 1306525"/>
                <a:gd name="connsiteY3-1988" fmla="*/ 306775 h 1424419"/>
                <a:gd name="connsiteX4-1989" fmla="*/ 1304420 w 1306525"/>
                <a:gd name="connsiteY4-1990" fmla="*/ 434263 h 1424419"/>
                <a:gd name="connsiteX5-1991" fmla="*/ 1305806 w 1306525"/>
                <a:gd name="connsiteY5-1992" fmla="*/ 519922 h 1424419"/>
                <a:gd name="connsiteX6-1993" fmla="*/ 1301746 w 1306525"/>
                <a:gd name="connsiteY6-1994" fmla="*/ 953747 h 1424419"/>
                <a:gd name="connsiteX7-1995" fmla="*/ 1302599 w 1306525"/>
                <a:gd name="connsiteY7-1996" fmla="*/ 1003650 h 1424419"/>
                <a:gd name="connsiteX8-1997" fmla="*/ 1227376 w 1306525"/>
                <a:gd name="connsiteY8-1998" fmla="*/ 1152027 h 1424419"/>
                <a:gd name="connsiteX9-1999" fmla="*/ 1172881 w 1306525"/>
                <a:gd name="connsiteY9-2000" fmla="*/ 1179342 h 1424419"/>
                <a:gd name="connsiteX10-2001" fmla="*/ 792288 w 1306525"/>
                <a:gd name="connsiteY10-2002" fmla="*/ 1385653 h 1424419"/>
                <a:gd name="connsiteX11-2003" fmla="*/ 522686 w 1306525"/>
                <a:gd name="connsiteY11-2004" fmla="*/ 1384922 h 1424419"/>
                <a:gd name="connsiteX12-2005" fmla="*/ 94302 w 1306525"/>
                <a:gd name="connsiteY12-2006" fmla="*/ 1158755 h 1424419"/>
                <a:gd name="connsiteX13-2007" fmla="*/ 39429 w 1306525"/>
                <a:gd name="connsiteY13-2008" fmla="*/ 1117635 h 1424419"/>
                <a:gd name="connsiteX14-2009" fmla="*/ 667 w 1306525"/>
                <a:gd name="connsiteY14-2010" fmla="*/ 999105 h 1424419"/>
                <a:gd name="connsiteX15-2011" fmla="*/ 0 w 1306525"/>
                <a:gd name="connsiteY15-2012" fmla="*/ 972364 h 1424419"/>
                <a:gd name="connsiteX16-2013" fmla="*/ 2496 w 1306525"/>
                <a:gd name="connsiteY16-2014" fmla="*/ 463106 h 1424419"/>
                <a:gd name="connsiteX17-2015" fmla="*/ 2458 w 1306525"/>
                <a:gd name="connsiteY17-2016" fmla="*/ 429563 h 1424419"/>
                <a:gd name="connsiteX18-2017" fmla="*/ 75248 w 1306525"/>
                <a:gd name="connsiteY18-2018" fmla="*/ 303202 h 1424419"/>
                <a:gd name="connsiteX19-2019" fmla="*/ 106293 w 1306525"/>
                <a:gd name="connsiteY19-2020" fmla="*/ 282597 h 1424419"/>
                <a:gd name="connsiteX20-2021" fmla="*/ 541533 w 1306525"/>
                <a:gd name="connsiteY20-2022" fmla="*/ 38110 h 1424419"/>
                <a:gd name="connsiteX21-2023" fmla="*/ 653528 w 1306525"/>
                <a:gd name="connsiteY21-2024" fmla="*/ 0 h 1424419"/>
                <a:gd name="connsiteX0-2025" fmla="*/ 653528 w 1305814"/>
                <a:gd name="connsiteY0-2026" fmla="*/ 0 h 1424419"/>
                <a:gd name="connsiteX1-2027" fmla="*/ 757287 w 1305814"/>
                <a:gd name="connsiteY1-2028" fmla="*/ 32444 h 1424419"/>
                <a:gd name="connsiteX2-2029" fmla="*/ 1206876 w 1305814"/>
                <a:gd name="connsiteY2-2030" fmla="*/ 284945 h 1424419"/>
                <a:gd name="connsiteX3-2031" fmla="*/ 1237706 w 1305814"/>
                <a:gd name="connsiteY3-2032" fmla="*/ 306775 h 1424419"/>
                <a:gd name="connsiteX4-2033" fmla="*/ 1304420 w 1305814"/>
                <a:gd name="connsiteY4-2034" fmla="*/ 434263 h 1424419"/>
                <a:gd name="connsiteX5-2035" fmla="*/ 1305806 w 1305814"/>
                <a:gd name="connsiteY5-2036" fmla="*/ 519922 h 1424419"/>
                <a:gd name="connsiteX6-2037" fmla="*/ 1301746 w 1305814"/>
                <a:gd name="connsiteY6-2038" fmla="*/ 953747 h 1424419"/>
                <a:gd name="connsiteX7-2039" fmla="*/ 1302599 w 1305814"/>
                <a:gd name="connsiteY7-2040" fmla="*/ 1003650 h 1424419"/>
                <a:gd name="connsiteX8-2041" fmla="*/ 1227376 w 1305814"/>
                <a:gd name="connsiteY8-2042" fmla="*/ 1152027 h 1424419"/>
                <a:gd name="connsiteX9-2043" fmla="*/ 1172881 w 1305814"/>
                <a:gd name="connsiteY9-2044" fmla="*/ 1179342 h 1424419"/>
                <a:gd name="connsiteX10-2045" fmla="*/ 792288 w 1305814"/>
                <a:gd name="connsiteY10-2046" fmla="*/ 1385653 h 1424419"/>
                <a:gd name="connsiteX11-2047" fmla="*/ 522686 w 1305814"/>
                <a:gd name="connsiteY11-2048" fmla="*/ 1384922 h 1424419"/>
                <a:gd name="connsiteX12-2049" fmla="*/ 94302 w 1305814"/>
                <a:gd name="connsiteY12-2050" fmla="*/ 1158755 h 1424419"/>
                <a:gd name="connsiteX13-2051" fmla="*/ 39429 w 1305814"/>
                <a:gd name="connsiteY13-2052" fmla="*/ 1117635 h 1424419"/>
                <a:gd name="connsiteX14-2053" fmla="*/ 667 w 1305814"/>
                <a:gd name="connsiteY14-2054" fmla="*/ 999105 h 1424419"/>
                <a:gd name="connsiteX15-2055" fmla="*/ 0 w 1305814"/>
                <a:gd name="connsiteY15-2056" fmla="*/ 972364 h 1424419"/>
                <a:gd name="connsiteX16-2057" fmla="*/ 2496 w 1305814"/>
                <a:gd name="connsiteY16-2058" fmla="*/ 463106 h 1424419"/>
                <a:gd name="connsiteX17-2059" fmla="*/ 2458 w 1305814"/>
                <a:gd name="connsiteY17-2060" fmla="*/ 429563 h 1424419"/>
                <a:gd name="connsiteX18-2061" fmla="*/ 75248 w 1305814"/>
                <a:gd name="connsiteY18-2062" fmla="*/ 303202 h 1424419"/>
                <a:gd name="connsiteX19-2063" fmla="*/ 106293 w 1305814"/>
                <a:gd name="connsiteY19-2064" fmla="*/ 282597 h 1424419"/>
                <a:gd name="connsiteX20-2065" fmla="*/ 541533 w 1305814"/>
                <a:gd name="connsiteY20-2066" fmla="*/ 38110 h 1424419"/>
                <a:gd name="connsiteX21-2067" fmla="*/ 653528 w 1305814"/>
                <a:gd name="connsiteY21-2068" fmla="*/ 0 h 1424419"/>
                <a:gd name="connsiteX0-2069" fmla="*/ 653528 w 1305814"/>
                <a:gd name="connsiteY0-2070" fmla="*/ 0 h 1424419"/>
                <a:gd name="connsiteX1-2071" fmla="*/ 757287 w 1305814"/>
                <a:gd name="connsiteY1-2072" fmla="*/ 32444 h 1424419"/>
                <a:gd name="connsiteX2-2073" fmla="*/ 1206876 w 1305814"/>
                <a:gd name="connsiteY2-2074" fmla="*/ 284945 h 1424419"/>
                <a:gd name="connsiteX3-2075" fmla="*/ 1237706 w 1305814"/>
                <a:gd name="connsiteY3-2076" fmla="*/ 306775 h 1424419"/>
                <a:gd name="connsiteX4-2077" fmla="*/ 1304420 w 1305814"/>
                <a:gd name="connsiteY4-2078" fmla="*/ 434263 h 1424419"/>
                <a:gd name="connsiteX5-2079" fmla="*/ 1305806 w 1305814"/>
                <a:gd name="connsiteY5-2080" fmla="*/ 519922 h 1424419"/>
                <a:gd name="connsiteX6-2081" fmla="*/ 1301746 w 1305814"/>
                <a:gd name="connsiteY6-2082" fmla="*/ 953747 h 1424419"/>
                <a:gd name="connsiteX7-2083" fmla="*/ 1302599 w 1305814"/>
                <a:gd name="connsiteY7-2084" fmla="*/ 1003650 h 1424419"/>
                <a:gd name="connsiteX8-2085" fmla="*/ 1227376 w 1305814"/>
                <a:gd name="connsiteY8-2086" fmla="*/ 1152027 h 1424419"/>
                <a:gd name="connsiteX9-2087" fmla="*/ 1172881 w 1305814"/>
                <a:gd name="connsiteY9-2088" fmla="*/ 1179342 h 1424419"/>
                <a:gd name="connsiteX10-2089" fmla="*/ 792288 w 1305814"/>
                <a:gd name="connsiteY10-2090" fmla="*/ 1385653 h 1424419"/>
                <a:gd name="connsiteX11-2091" fmla="*/ 522686 w 1305814"/>
                <a:gd name="connsiteY11-2092" fmla="*/ 1384922 h 1424419"/>
                <a:gd name="connsiteX12-2093" fmla="*/ 94302 w 1305814"/>
                <a:gd name="connsiteY12-2094" fmla="*/ 1158755 h 1424419"/>
                <a:gd name="connsiteX13-2095" fmla="*/ 39429 w 1305814"/>
                <a:gd name="connsiteY13-2096" fmla="*/ 1117635 h 1424419"/>
                <a:gd name="connsiteX14-2097" fmla="*/ 667 w 1305814"/>
                <a:gd name="connsiteY14-2098" fmla="*/ 999105 h 1424419"/>
                <a:gd name="connsiteX15-2099" fmla="*/ 0 w 1305814"/>
                <a:gd name="connsiteY15-2100" fmla="*/ 972364 h 1424419"/>
                <a:gd name="connsiteX16-2101" fmla="*/ 2496 w 1305814"/>
                <a:gd name="connsiteY16-2102" fmla="*/ 463106 h 1424419"/>
                <a:gd name="connsiteX17-2103" fmla="*/ 2458 w 1305814"/>
                <a:gd name="connsiteY17-2104" fmla="*/ 429563 h 1424419"/>
                <a:gd name="connsiteX18-2105" fmla="*/ 75248 w 1305814"/>
                <a:gd name="connsiteY18-2106" fmla="*/ 303202 h 1424419"/>
                <a:gd name="connsiteX19-2107" fmla="*/ 106293 w 1305814"/>
                <a:gd name="connsiteY19-2108" fmla="*/ 282597 h 1424419"/>
                <a:gd name="connsiteX20-2109" fmla="*/ 541533 w 1305814"/>
                <a:gd name="connsiteY20-2110" fmla="*/ 38110 h 1424419"/>
                <a:gd name="connsiteX21-2111" fmla="*/ 653528 w 1305814"/>
                <a:gd name="connsiteY21-2112" fmla="*/ 0 h 1424419"/>
                <a:gd name="connsiteX0-2113" fmla="*/ 653528 w 1305814"/>
                <a:gd name="connsiteY0-2114" fmla="*/ 0 h 1424419"/>
                <a:gd name="connsiteX1-2115" fmla="*/ 757287 w 1305814"/>
                <a:gd name="connsiteY1-2116" fmla="*/ 32444 h 1424419"/>
                <a:gd name="connsiteX2-2117" fmla="*/ 1206876 w 1305814"/>
                <a:gd name="connsiteY2-2118" fmla="*/ 284945 h 1424419"/>
                <a:gd name="connsiteX3-2119" fmla="*/ 1237706 w 1305814"/>
                <a:gd name="connsiteY3-2120" fmla="*/ 306775 h 1424419"/>
                <a:gd name="connsiteX4-2121" fmla="*/ 1304420 w 1305814"/>
                <a:gd name="connsiteY4-2122" fmla="*/ 434263 h 1424419"/>
                <a:gd name="connsiteX5-2123" fmla="*/ 1305806 w 1305814"/>
                <a:gd name="connsiteY5-2124" fmla="*/ 519922 h 1424419"/>
                <a:gd name="connsiteX6-2125" fmla="*/ 1301746 w 1305814"/>
                <a:gd name="connsiteY6-2126" fmla="*/ 953747 h 1424419"/>
                <a:gd name="connsiteX7-2127" fmla="*/ 1302599 w 1305814"/>
                <a:gd name="connsiteY7-2128" fmla="*/ 1003650 h 1424419"/>
                <a:gd name="connsiteX8-2129" fmla="*/ 1227376 w 1305814"/>
                <a:gd name="connsiteY8-2130" fmla="*/ 1152027 h 1424419"/>
                <a:gd name="connsiteX9-2131" fmla="*/ 1174235 w 1305814"/>
                <a:gd name="connsiteY9-2132" fmla="*/ 1184756 h 1424419"/>
                <a:gd name="connsiteX10-2133" fmla="*/ 792288 w 1305814"/>
                <a:gd name="connsiteY10-2134" fmla="*/ 1385653 h 1424419"/>
                <a:gd name="connsiteX11-2135" fmla="*/ 522686 w 1305814"/>
                <a:gd name="connsiteY11-2136" fmla="*/ 1384922 h 1424419"/>
                <a:gd name="connsiteX12-2137" fmla="*/ 94302 w 1305814"/>
                <a:gd name="connsiteY12-2138" fmla="*/ 1158755 h 1424419"/>
                <a:gd name="connsiteX13-2139" fmla="*/ 39429 w 1305814"/>
                <a:gd name="connsiteY13-2140" fmla="*/ 1117635 h 1424419"/>
                <a:gd name="connsiteX14-2141" fmla="*/ 667 w 1305814"/>
                <a:gd name="connsiteY14-2142" fmla="*/ 999105 h 1424419"/>
                <a:gd name="connsiteX15-2143" fmla="*/ 0 w 1305814"/>
                <a:gd name="connsiteY15-2144" fmla="*/ 972364 h 1424419"/>
                <a:gd name="connsiteX16-2145" fmla="*/ 2496 w 1305814"/>
                <a:gd name="connsiteY16-2146" fmla="*/ 463106 h 1424419"/>
                <a:gd name="connsiteX17-2147" fmla="*/ 2458 w 1305814"/>
                <a:gd name="connsiteY17-2148" fmla="*/ 429563 h 1424419"/>
                <a:gd name="connsiteX18-2149" fmla="*/ 75248 w 1305814"/>
                <a:gd name="connsiteY18-2150" fmla="*/ 303202 h 1424419"/>
                <a:gd name="connsiteX19-2151" fmla="*/ 106293 w 1305814"/>
                <a:gd name="connsiteY19-2152" fmla="*/ 282597 h 1424419"/>
                <a:gd name="connsiteX20-2153" fmla="*/ 541533 w 1305814"/>
                <a:gd name="connsiteY20-2154" fmla="*/ 38110 h 1424419"/>
                <a:gd name="connsiteX21-2155" fmla="*/ 653528 w 1305814"/>
                <a:gd name="connsiteY21-2156" fmla="*/ 0 h 1424419"/>
                <a:gd name="connsiteX0-2157" fmla="*/ 653528 w 1305814"/>
                <a:gd name="connsiteY0-2158" fmla="*/ 0 h 1424419"/>
                <a:gd name="connsiteX1-2159" fmla="*/ 757287 w 1305814"/>
                <a:gd name="connsiteY1-2160" fmla="*/ 32444 h 1424419"/>
                <a:gd name="connsiteX2-2161" fmla="*/ 1206876 w 1305814"/>
                <a:gd name="connsiteY2-2162" fmla="*/ 284945 h 1424419"/>
                <a:gd name="connsiteX3-2163" fmla="*/ 1237706 w 1305814"/>
                <a:gd name="connsiteY3-2164" fmla="*/ 306775 h 1424419"/>
                <a:gd name="connsiteX4-2165" fmla="*/ 1304420 w 1305814"/>
                <a:gd name="connsiteY4-2166" fmla="*/ 434263 h 1424419"/>
                <a:gd name="connsiteX5-2167" fmla="*/ 1305806 w 1305814"/>
                <a:gd name="connsiteY5-2168" fmla="*/ 519922 h 1424419"/>
                <a:gd name="connsiteX6-2169" fmla="*/ 1301746 w 1305814"/>
                <a:gd name="connsiteY6-2170" fmla="*/ 953747 h 1424419"/>
                <a:gd name="connsiteX7-2171" fmla="*/ 1302599 w 1305814"/>
                <a:gd name="connsiteY7-2172" fmla="*/ 1003650 h 1424419"/>
                <a:gd name="connsiteX8-2173" fmla="*/ 1227376 w 1305814"/>
                <a:gd name="connsiteY8-2174" fmla="*/ 1152027 h 1424419"/>
                <a:gd name="connsiteX9-2175" fmla="*/ 1174235 w 1305814"/>
                <a:gd name="connsiteY9-2176" fmla="*/ 1184756 h 1424419"/>
                <a:gd name="connsiteX10-2177" fmla="*/ 792288 w 1305814"/>
                <a:gd name="connsiteY10-2178" fmla="*/ 1385653 h 1424419"/>
                <a:gd name="connsiteX11-2179" fmla="*/ 522686 w 1305814"/>
                <a:gd name="connsiteY11-2180" fmla="*/ 1384922 h 1424419"/>
                <a:gd name="connsiteX12-2181" fmla="*/ 94302 w 1305814"/>
                <a:gd name="connsiteY12-2182" fmla="*/ 1158755 h 1424419"/>
                <a:gd name="connsiteX13-2183" fmla="*/ 39429 w 1305814"/>
                <a:gd name="connsiteY13-2184" fmla="*/ 1117635 h 1424419"/>
                <a:gd name="connsiteX14-2185" fmla="*/ 667 w 1305814"/>
                <a:gd name="connsiteY14-2186" fmla="*/ 999105 h 1424419"/>
                <a:gd name="connsiteX15-2187" fmla="*/ 0 w 1305814"/>
                <a:gd name="connsiteY15-2188" fmla="*/ 972364 h 1424419"/>
                <a:gd name="connsiteX16-2189" fmla="*/ 2496 w 1305814"/>
                <a:gd name="connsiteY16-2190" fmla="*/ 463106 h 1424419"/>
                <a:gd name="connsiteX17-2191" fmla="*/ 2458 w 1305814"/>
                <a:gd name="connsiteY17-2192" fmla="*/ 429563 h 1424419"/>
                <a:gd name="connsiteX18-2193" fmla="*/ 75248 w 1305814"/>
                <a:gd name="connsiteY18-2194" fmla="*/ 303202 h 1424419"/>
                <a:gd name="connsiteX19-2195" fmla="*/ 106293 w 1305814"/>
                <a:gd name="connsiteY19-2196" fmla="*/ 282597 h 1424419"/>
                <a:gd name="connsiteX20-2197" fmla="*/ 541533 w 1305814"/>
                <a:gd name="connsiteY20-2198" fmla="*/ 38110 h 1424419"/>
                <a:gd name="connsiteX21-2199" fmla="*/ 653528 w 1305814"/>
                <a:gd name="connsiteY21-2200" fmla="*/ 0 h 1424419"/>
                <a:gd name="connsiteX0-2201" fmla="*/ 653528 w 1305814"/>
                <a:gd name="connsiteY0-2202" fmla="*/ 0 h 1427408"/>
                <a:gd name="connsiteX1-2203" fmla="*/ 757287 w 1305814"/>
                <a:gd name="connsiteY1-2204" fmla="*/ 32444 h 1427408"/>
                <a:gd name="connsiteX2-2205" fmla="*/ 1206876 w 1305814"/>
                <a:gd name="connsiteY2-2206" fmla="*/ 284945 h 1427408"/>
                <a:gd name="connsiteX3-2207" fmla="*/ 1237706 w 1305814"/>
                <a:gd name="connsiteY3-2208" fmla="*/ 306775 h 1427408"/>
                <a:gd name="connsiteX4-2209" fmla="*/ 1304420 w 1305814"/>
                <a:gd name="connsiteY4-2210" fmla="*/ 434263 h 1427408"/>
                <a:gd name="connsiteX5-2211" fmla="*/ 1305806 w 1305814"/>
                <a:gd name="connsiteY5-2212" fmla="*/ 519922 h 1427408"/>
                <a:gd name="connsiteX6-2213" fmla="*/ 1301746 w 1305814"/>
                <a:gd name="connsiteY6-2214" fmla="*/ 953747 h 1427408"/>
                <a:gd name="connsiteX7-2215" fmla="*/ 1302599 w 1305814"/>
                <a:gd name="connsiteY7-2216" fmla="*/ 1003650 h 1427408"/>
                <a:gd name="connsiteX8-2217" fmla="*/ 1227376 w 1305814"/>
                <a:gd name="connsiteY8-2218" fmla="*/ 1152027 h 1427408"/>
                <a:gd name="connsiteX9-2219" fmla="*/ 1174235 w 1305814"/>
                <a:gd name="connsiteY9-2220" fmla="*/ 1184756 h 1427408"/>
                <a:gd name="connsiteX10-2221" fmla="*/ 792288 w 1305814"/>
                <a:gd name="connsiteY10-2222" fmla="*/ 1385653 h 1427408"/>
                <a:gd name="connsiteX11-2223" fmla="*/ 517719 w 1305814"/>
                <a:gd name="connsiteY11-2224" fmla="*/ 1389889 h 1427408"/>
                <a:gd name="connsiteX12-2225" fmla="*/ 94302 w 1305814"/>
                <a:gd name="connsiteY12-2226" fmla="*/ 1158755 h 1427408"/>
                <a:gd name="connsiteX13-2227" fmla="*/ 39429 w 1305814"/>
                <a:gd name="connsiteY13-2228" fmla="*/ 1117635 h 1427408"/>
                <a:gd name="connsiteX14-2229" fmla="*/ 667 w 1305814"/>
                <a:gd name="connsiteY14-2230" fmla="*/ 999105 h 1427408"/>
                <a:gd name="connsiteX15-2231" fmla="*/ 0 w 1305814"/>
                <a:gd name="connsiteY15-2232" fmla="*/ 972364 h 1427408"/>
                <a:gd name="connsiteX16-2233" fmla="*/ 2496 w 1305814"/>
                <a:gd name="connsiteY16-2234" fmla="*/ 463106 h 1427408"/>
                <a:gd name="connsiteX17-2235" fmla="*/ 2458 w 1305814"/>
                <a:gd name="connsiteY17-2236" fmla="*/ 429563 h 1427408"/>
                <a:gd name="connsiteX18-2237" fmla="*/ 75248 w 1305814"/>
                <a:gd name="connsiteY18-2238" fmla="*/ 303202 h 1427408"/>
                <a:gd name="connsiteX19-2239" fmla="*/ 106293 w 1305814"/>
                <a:gd name="connsiteY19-2240" fmla="*/ 282597 h 1427408"/>
                <a:gd name="connsiteX20-2241" fmla="*/ 541533 w 1305814"/>
                <a:gd name="connsiteY20-2242" fmla="*/ 38110 h 1427408"/>
                <a:gd name="connsiteX21-2243" fmla="*/ 653528 w 1305814"/>
                <a:gd name="connsiteY21-2244" fmla="*/ 0 h 1427408"/>
                <a:gd name="connsiteX0-2245" fmla="*/ 653528 w 1305814"/>
                <a:gd name="connsiteY0-2246" fmla="*/ 0 h 1427408"/>
                <a:gd name="connsiteX1-2247" fmla="*/ 757287 w 1305814"/>
                <a:gd name="connsiteY1-2248" fmla="*/ 32444 h 1427408"/>
                <a:gd name="connsiteX2-2249" fmla="*/ 1206876 w 1305814"/>
                <a:gd name="connsiteY2-2250" fmla="*/ 284945 h 1427408"/>
                <a:gd name="connsiteX3-2251" fmla="*/ 1237706 w 1305814"/>
                <a:gd name="connsiteY3-2252" fmla="*/ 306775 h 1427408"/>
                <a:gd name="connsiteX4-2253" fmla="*/ 1304420 w 1305814"/>
                <a:gd name="connsiteY4-2254" fmla="*/ 434263 h 1427408"/>
                <a:gd name="connsiteX5-2255" fmla="*/ 1305806 w 1305814"/>
                <a:gd name="connsiteY5-2256" fmla="*/ 519922 h 1427408"/>
                <a:gd name="connsiteX6-2257" fmla="*/ 1301746 w 1305814"/>
                <a:gd name="connsiteY6-2258" fmla="*/ 953747 h 1427408"/>
                <a:gd name="connsiteX7-2259" fmla="*/ 1302599 w 1305814"/>
                <a:gd name="connsiteY7-2260" fmla="*/ 1003650 h 1427408"/>
                <a:gd name="connsiteX8-2261" fmla="*/ 1227376 w 1305814"/>
                <a:gd name="connsiteY8-2262" fmla="*/ 1152027 h 1427408"/>
                <a:gd name="connsiteX9-2263" fmla="*/ 1174235 w 1305814"/>
                <a:gd name="connsiteY9-2264" fmla="*/ 1184756 h 1427408"/>
                <a:gd name="connsiteX10-2265" fmla="*/ 792288 w 1305814"/>
                <a:gd name="connsiteY10-2266" fmla="*/ 1385653 h 1427408"/>
                <a:gd name="connsiteX11-2267" fmla="*/ 517719 w 1305814"/>
                <a:gd name="connsiteY11-2268" fmla="*/ 1389889 h 1427408"/>
                <a:gd name="connsiteX12-2269" fmla="*/ 94302 w 1305814"/>
                <a:gd name="connsiteY12-2270" fmla="*/ 1158755 h 1427408"/>
                <a:gd name="connsiteX13-2271" fmla="*/ 39429 w 1305814"/>
                <a:gd name="connsiteY13-2272" fmla="*/ 1117635 h 1427408"/>
                <a:gd name="connsiteX14-2273" fmla="*/ 667 w 1305814"/>
                <a:gd name="connsiteY14-2274" fmla="*/ 999105 h 1427408"/>
                <a:gd name="connsiteX15-2275" fmla="*/ 0 w 1305814"/>
                <a:gd name="connsiteY15-2276" fmla="*/ 972364 h 1427408"/>
                <a:gd name="connsiteX16-2277" fmla="*/ 2496 w 1305814"/>
                <a:gd name="connsiteY16-2278" fmla="*/ 463106 h 1427408"/>
                <a:gd name="connsiteX17-2279" fmla="*/ 2458 w 1305814"/>
                <a:gd name="connsiteY17-2280" fmla="*/ 429563 h 1427408"/>
                <a:gd name="connsiteX18-2281" fmla="*/ 75248 w 1305814"/>
                <a:gd name="connsiteY18-2282" fmla="*/ 303202 h 1427408"/>
                <a:gd name="connsiteX19-2283" fmla="*/ 106293 w 1305814"/>
                <a:gd name="connsiteY19-2284" fmla="*/ 282597 h 1427408"/>
                <a:gd name="connsiteX20-2285" fmla="*/ 541533 w 1305814"/>
                <a:gd name="connsiteY20-2286" fmla="*/ 38110 h 1427408"/>
                <a:gd name="connsiteX21-2287" fmla="*/ 653528 w 1305814"/>
                <a:gd name="connsiteY21-2288" fmla="*/ 0 h 1427408"/>
                <a:gd name="connsiteX0-2289" fmla="*/ 653528 w 1305814"/>
                <a:gd name="connsiteY0-2290" fmla="*/ 0 h 1421591"/>
                <a:gd name="connsiteX1-2291" fmla="*/ 757287 w 1305814"/>
                <a:gd name="connsiteY1-2292" fmla="*/ 32444 h 1421591"/>
                <a:gd name="connsiteX2-2293" fmla="*/ 1206876 w 1305814"/>
                <a:gd name="connsiteY2-2294" fmla="*/ 284945 h 1421591"/>
                <a:gd name="connsiteX3-2295" fmla="*/ 1237706 w 1305814"/>
                <a:gd name="connsiteY3-2296" fmla="*/ 306775 h 1421591"/>
                <a:gd name="connsiteX4-2297" fmla="*/ 1304420 w 1305814"/>
                <a:gd name="connsiteY4-2298" fmla="*/ 434263 h 1421591"/>
                <a:gd name="connsiteX5-2299" fmla="*/ 1305806 w 1305814"/>
                <a:gd name="connsiteY5-2300" fmla="*/ 519922 h 1421591"/>
                <a:gd name="connsiteX6-2301" fmla="*/ 1301746 w 1305814"/>
                <a:gd name="connsiteY6-2302" fmla="*/ 953747 h 1421591"/>
                <a:gd name="connsiteX7-2303" fmla="*/ 1302599 w 1305814"/>
                <a:gd name="connsiteY7-2304" fmla="*/ 1003650 h 1421591"/>
                <a:gd name="connsiteX8-2305" fmla="*/ 1227376 w 1305814"/>
                <a:gd name="connsiteY8-2306" fmla="*/ 1152027 h 1421591"/>
                <a:gd name="connsiteX9-2307" fmla="*/ 1174235 w 1305814"/>
                <a:gd name="connsiteY9-2308" fmla="*/ 1184756 h 1421591"/>
                <a:gd name="connsiteX10-2309" fmla="*/ 792288 w 1305814"/>
                <a:gd name="connsiteY10-2310" fmla="*/ 1385653 h 1421591"/>
                <a:gd name="connsiteX11-2311" fmla="*/ 502818 w 1305814"/>
                <a:gd name="connsiteY11-2312" fmla="*/ 1379955 h 1421591"/>
                <a:gd name="connsiteX12-2313" fmla="*/ 94302 w 1305814"/>
                <a:gd name="connsiteY12-2314" fmla="*/ 1158755 h 1421591"/>
                <a:gd name="connsiteX13-2315" fmla="*/ 39429 w 1305814"/>
                <a:gd name="connsiteY13-2316" fmla="*/ 1117635 h 1421591"/>
                <a:gd name="connsiteX14-2317" fmla="*/ 667 w 1305814"/>
                <a:gd name="connsiteY14-2318" fmla="*/ 999105 h 1421591"/>
                <a:gd name="connsiteX15-2319" fmla="*/ 0 w 1305814"/>
                <a:gd name="connsiteY15-2320" fmla="*/ 972364 h 1421591"/>
                <a:gd name="connsiteX16-2321" fmla="*/ 2496 w 1305814"/>
                <a:gd name="connsiteY16-2322" fmla="*/ 463106 h 1421591"/>
                <a:gd name="connsiteX17-2323" fmla="*/ 2458 w 1305814"/>
                <a:gd name="connsiteY17-2324" fmla="*/ 429563 h 1421591"/>
                <a:gd name="connsiteX18-2325" fmla="*/ 75248 w 1305814"/>
                <a:gd name="connsiteY18-2326" fmla="*/ 303202 h 1421591"/>
                <a:gd name="connsiteX19-2327" fmla="*/ 106293 w 1305814"/>
                <a:gd name="connsiteY19-2328" fmla="*/ 282597 h 1421591"/>
                <a:gd name="connsiteX20-2329" fmla="*/ 541533 w 1305814"/>
                <a:gd name="connsiteY20-2330" fmla="*/ 38110 h 1421591"/>
                <a:gd name="connsiteX21-2331" fmla="*/ 653528 w 1305814"/>
                <a:gd name="connsiteY21-2332" fmla="*/ 0 h 1421591"/>
                <a:gd name="connsiteX0-2333" fmla="*/ 653528 w 1305814"/>
                <a:gd name="connsiteY0-2334" fmla="*/ 0 h 1423589"/>
                <a:gd name="connsiteX1-2335" fmla="*/ 757287 w 1305814"/>
                <a:gd name="connsiteY1-2336" fmla="*/ 32444 h 1423589"/>
                <a:gd name="connsiteX2-2337" fmla="*/ 1206876 w 1305814"/>
                <a:gd name="connsiteY2-2338" fmla="*/ 284945 h 1423589"/>
                <a:gd name="connsiteX3-2339" fmla="*/ 1237706 w 1305814"/>
                <a:gd name="connsiteY3-2340" fmla="*/ 306775 h 1423589"/>
                <a:gd name="connsiteX4-2341" fmla="*/ 1304420 w 1305814"/>
                <a:gd name="connsiteY4-2342" fmla="*/ 434263 h 1423589"/>
                <a:gd name="connsiteX5-2343" fmla="*/ 1305806 w 1305814"/>
                <a:gd name="connsiteY5-2344" fmla="*/ 519922 h 1423589"/>
                <a:gd name="connsiteX6-2345" fmla="*/ 1301746 w 1305814"/>
                <a:gd name="connsiteY6-2346" fmla="*/ 953747 h 1423589"/>
                <a:gd name="connsiteX7-2347" fmla="*/ 1302599 w 1305814"/>
                <a:gd name="connsiteY7-2348" fmla="*/ 1003650 h 1423589"/>
                <a:gd name="connsiteX8-2349" fmla="*/ 1227376 w 1305814"/>
                <a:gd name="connsiteY8-2350" fmla="*/ 1152027 h 1423589"/>
                <a:gd name="connsiteX9-2351" fmla="*/ 1174235 w 1305814"/>
                <a:gd name="connsiteY9-2352" fmla="*/ 1184756 h 1423589"/>
                <a:gd name="connsiteX10-2353" fmla="*/ 792288 w 1305814"/>
                <a:gd name="connsiteY10-2354" fmla="*/ 1385653 h 1423589"/>
                <a:gd name="connsiteX11-2355" fmla="*/ 502818 w 1305814"/>
                <a:gd name="connsiteY11-2356" fmla="*/ 1379955 h 1423589"/>
                <a:gd name="connsiteX12-2357" fmla="*/ 94302 w 1305814"/>
                <a:gd name="connsiteY12-2358" fmla="*/ 1158755 h 1423589"/>
                <a:gd name="connsiteX13-2359" fmla="*/ 39429 w 1305814"/>
                <a:gd name="connsiteY13-2360" fmla="*/ 1117635 h 1423589"/>
                <a:gd name="connsiteX14-2361" fmla="*/ 667 w 1305814"/>
                <a:gd name="connsiteY14-2362" fmla="*/ 999105 h 1423589"/>
                <a:gd name="connsiteX15-2363" fmla="*/ 0 w 1305814"/>
                <a:gd name="connsiteY15-2364" fmla="*/ 972364 h 1423589"/>
                <a:gd name="connsiteX16-2365" fmla="*/ 2496 w 1305814"/>
                <a:gd name="connsiteY16-2366" fmla="*/ 463106 h 1423589"/>
                <a:gd name="connsiteX17-2367" fmla="*/ 2458 w 1305814"/>
                <a:gd name="connsiteY17-2368" fmla="*/ 429563 h 1423589"/>
                <a:gd name="connsiteX18-2369" fmla="*/ 75248 w 1305814"/>
                <a:gd name="connsiteY18-2370" fmla="*/ 303202 h 1423589"/>
                <a:gd name="connsiteX19-2371" fmla="*/ 106293 w 1305814"/>
                <a:gd name="connsiteY19-2372" fmla="*/ 282597 h 1423589"/>
                <a:gd name="connsiteX20-2373" fmla="*/ 541533 w 1305814"/>
                <a:gd name="connsiteY20-2374" fmla="*/ 38110 h 1423589"/>
                <a:gd name="connsiteX21-2375" fmla="*/ 653528 w 1305814"/>
                <a:gd name="connsiteY21-2376" fmla="*/ 0 h 142358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chemeClr val="bg1">
                <a:alpha val="30000"/>
              </a:schemeClr>
            </a:solidFill>
            <a:ln w="15875">
              <a:noFill/>
            </a:ln>
            <a:effectLst>
              <a:outerShdw blurRad="254000" dist="508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5" name="矩形 84"/>
            <p:cNvSpPr/>
            <p:nvPr/>
          </p:nvSpPr>
          <p:spPr>
            <a:xfrm>
              <a:off x="3486494" y="4701785"/>
              <a:ext cx="1160881" cy="1558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dirty="0">
                <a:ln>
                  <a:noFill/>
                </a:ln>
                <a:solidFill>
                  <a:srgbClr val="FDFDFD"/>
                </a:solidFill>
                <a:effectLst/>
                <a:uLnTx/>
                <a:uFillTx/>
                <a:latin typeface="微软雅黑" panose="020B0503020204020204" pitchFamily="34" charset="-122"/>
                <a:ea typeface="微软雅黑" panose="020B0503020204020204" pitchFamily="34" charset="-122"/>
                <a:cs typeface="+mn-cs"/>
              </a:endParaRPr>
            </a:p>
          </p:txBody>
        </p:sp>
      </p:gr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364799">
            <a:off x="7611202" y="2843916"/>
            <a:ext cx="1743075" cy="2286000"/>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82738" y="2673749"/>
            <a:ext cx="1807351" cy="2383321"/>
          </a:xfrm>
          <a:prstGeom prst="rect">
            <a:avLst/>
          </a:prstGeom>
        </p:spPr>
      </p:pic>
      <p:sp>
        <p:nvSpPr>
          <p:cNvPr id="18" name="TextBox 39">
            <a:extLst>
              <a:ext uri="{FF2B5EF4-FFF2-40B4-BE49-F238E27FC236}">
                <a16:creationId xmlns:a16="http://schemas.microsoft.com/office/drawing/2014/main" id="{92F8D573-C7C6-4AE0-9270-A507B370CF67}"/>
              </a:ext>
            </a:extLst>
          </p:cNvPr>
          <p:cNvSpPr txBox="1"/>
          <p:nvPr/>
        </p:nvSpPr>
        <p:spPr>
          <a:xfrm>
            <a:off x="319378" y="344615"/>
            <a:ext cx="3057247" cy="584775"/>
          </a:xfrm>
          <a:prstGeom prst="rect">
            <a:avLst/>
          </a:prstGeom>
          <a:noFill/>
        </p:spPr>
        <p:txBody>
          <a:bodyPr wrap="non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区块链解决方案</a:t>
            </a:r>
          </a:p>
        </p:txBody>
      </p:sp>
      <p:sp>
        <p:nvSpPr>
          <p:cNvPr id="15" name="菱形 14">
            <a:extLst>
              <a:ext uri="{FF2B5EF4-FFF2-40B4-BE49-F238E27FC236}">
                <a16:creationId xmlns:a16="http://schemas.microsoft.com/office/drawing/2014/main" id="{DB9E9F71-E33F-4E9C-88FF-7015295F863F}"/>
              </a:ext>
            </a:extLst>
          </p:cNvPr>
          <p:cNvSpPr/>
          <p:nvPr/>
        </p:nvSpPr>
        <p:spPr>
          <a:xfrm>
            <a:off x="1479995" y="425694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16" name="菱形 15">
            <a:extLst>
              <a:ext uri="{FF2B5EF4-FFF2-40B4-BE49-F238E27FC236}">
                <a16:creationId xmlns:a16="http://schemas.microsoft.com/office/drawing/2014/main" id="{9D5E64AD-12ED-40E6-A7CA-4BF5F52078C5}"/>
              </a:ext>
            </a:extLst>
          </p:cNvPr>
          <p:cNvSpPr/>
          <p:nvPr/>
        </p:nvSpPr>
        <p:spPr>
          <a:xfrm>
            <a:off x="1469271" y="525895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60924789"/>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Effect transition="in" filter="fade">
                                      <p:cBhvr>
                                        <p:cTn id="9" dur="500"/>
                                        <p:tgtEl>
                                          <p:spTgt spid="53"/>
                                        </p:tgtEl>
                                      </p:cBhvr>
                                    </p:animEffect>
                                    <p:anim calcmode="lin" valueType="num">
                                      <p:cBhvr>
                                        <p:cTn id="10" dur="500" fill="hold"/>
                                        <p:tgtEl>
                                          <p:spTgt spid="53"/>
                                        </p:tgtEl>
                                        <p:attrNameLst>
                                          <p:attrName>ppt_x</p:attrName>
                                        </p:attrNameLst>
                                      </p:cBhvr>
                                      <p:tavLst>
                                        <p:tav tm="0">
                                          <p:val>
                                            <p:fltVal val="0.5"/>
                                          </p:val>
                                        </p:tav>
                                        <p:tav tm="100000">
                                          <p:val>
                                            <p:strVal val="#ppt_x"/>
                                          </p:val>
                                        </p:tav>
                                      </p:tavLst>
                                    </p:anim>
                                    <p:anim calcmode="lin" valueType="num">
                                      <p:cBhvr>
                                        <p:cTn id="11" dur="500" fill="hold"/>
                                        <p:tgtEl>
                                          <p:spTgt spid="5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
                                          </p:val>
                                        </p:tav>
                                        <p:tav tm="100000">
                                          <p:val>
                                            <p:strVal val="#ppt_w"/>
                                          </p:val>
                                        </p:tav>
                                      </p:tavLst>
                                    </p:anim>
                                    <p:anim calcmode="lin" valueType="num">
                                      <p:cBhvr>
                                        <p:cTn id="15" dur="500" fill="hold"/>
                                        <p:tgtEl>
                                          <p:spTgt spid="54"/>
                                        </p:tgtEl>
                                        <p:attrNameLst>
                                          <p:attrName>ppt_h</p:attrName>
                                        </p:attrNameLst>
                                      </p:cBhvr>
                                      <p:tavLst>
                                        <p:tav tm="0">
                                          <p:val>
                                            <p:fltVal val="0"/>
                                          </p:val>
                                        </p:tav>
                                        <p:tav tm="100000">
                                          <p:val>
                                            <p:strVal val="#ppt_h"/>
                                          </p:val>
                                        </p:tav>
                                      </p:tavLst>
                                    </p:anim>
                                    <p:animEffect transition="in" filter="fade">
                                      <p:cBhvr>
                                        <p:cTn id="16" dur="500"/>
                                        <p:tgtEl>
                                          <p:spTgt spid="54"/>
                                        </p:tgtEl>
                                      </p:cBhvr>
                                    </p:animEffect>
                                    <p:anim calcmode="lin" valueType="num">
                                      <p:cBhvr>
                                        <p:cTn id="17" dur="500" fill="hold"/>
                                        <p:tgtEl>
                                          <p:spTgt spid="54"/>
                                        </p:tgtEl>
                                        <p:attrNameLst>
                                          <p:attrName>ppt_x</p:attrName>
                                        </p:attrNameLst>
                                      </p:cBhvr>
                                      <p:tavLst>
                                        <p:tav tm="0">
                                          <p:val>
                                            <p:fltVal val="0.5"/>
                                          </p:val>
                                        </p:tav>
                                        <p:tav tm="100000">
                                          <p:val>
                                            <p:strVal val="#ppt_x"/>
                                          </p:val>
                                        </p:tav>
                                      </p:tavLst>
                                    </p:anim>
                                    <p:anim calcmode="lin" valueType="num">
                                      <p:cBhvr>
                                        <p:cTn id="18" dur="500" fill="hold"/>
                                        <p:tgtEl>
                                          <p:spTgt spid="5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up)">
                                      <p:cBhvr>
                                        <p:cTn id="22" dur="500"/>
                                        <p:tgtEl>
                                          <p:spTgt spid="52"/>
                                        </p:tgtEl>
                                      </p:cBhvr>
                                    </p:animEffect>
                                  </p:childTnLst>
                                </p:cTn>
                              </p:par>
                            </p:childTnLst>
                          </p:cTn>
                        </p:par>
                        <p:par>
                          <p:cTn id="23" fill="hold">
                            <p:stCondLst>
                              <p:cond delay="1000"/>
                            </p:stCondLst>
                            <p:childTnLst>
                              <p:par>
                                <p:cTn id="24" presetID="49" presetClass="entr" presetSubtype="0" decel="100000" fill="hold" grpId="0" nodeType="afterEffect">
                                  <p:stCondLst>
                                    <p:cond delay="0"/>
                                  </p:stCondLst>
                                  <p:childTnLst>
                                    <p:set>
                                      <p:cBhvr>
                                        <p:cTn id="25" dur="1" fill="hold">
                                          <p:stCondLst>
                                            <p:cond delay="0"/>
                                          </p:stCondLst>
                                        </p:cTn>
                                        <p:tgtEl>
                                          <p:spTgt spid="55"/>
                                        </p:tgtEl>
                                        <p:attrNameLst>
                                          <p:attrName>style.visibility</p:attrName>
                                        </p:attrNameLst>
                                      </p:cBhvr>
                                      <p:to>
                                        <p:strVal val="visible"/>
                                      </p:to>
                                    </p:set>
                                    <p:anim calcmode="lin" valueType="num">
                                      <p:cBhvr>
                                        <p:cTn id="26" dur="500" fill="hold"/>
                                        <p:tgtEl>
                                          <p:spTgt spid="55"/>
                                        </p:tgtEl>
                                        <p:attrNameLst>
                                          <p:attrName>ppt_w</p:attrName>
                                        </p:attrNameLst>
                                      </p:cBhvr>
                                      <p:tavLst>
                                        <p:tav tm="0">
                                          <p:val>
                                            <p:fltVal val="0"/>
                                          </p:val>
                                        </p:tav>
                                        <p:tav tm="100000">
                                          <p:val>
                                            <p:strVal val="#ppt_w"/>
                                          </p:val>
                                        </p:tav>
                                      </p:tavLst>
                                    </p:anim>
                                    <p:anim calcmode="lin" valueType="num">
                                      <p:cBhvr>
                                        <p:cTn id="27" dur="500" fill="hold"/>
                                        <p:tgtEl>
                                          <p:spTgt spid="55"/>
                                        </p:tgtEl>
                                        <p:attrNameLst>
                                          <p:attrName>ppt_h</p:attrName>
                                        </p:attrNameLst>
                                      </p:cBhvr>
                                      <p:tavLst>
                                        <p:tav tm="0">
                                          <p:val>
                                            <p:fltVal val="0"/>
                                          </p:val>
                                        </p:tav>
                                        <p:tav tm="100000">
                                          <p:val>
                                            <p:strVal val="#ppt_h"/>
                                          </p:val>
                                        </p:tav>
                                      </p:tavLst>
                                    </p:anim>
                                    <p:anim calcmode="lin" valueType="num">
                                      <p:cBhvr>
                                        <p:cTn id="28" dur="500" fill="hold"/>
                                        <p:tgtEl>
                                          <p:spTgt spid="55"/>
                                        </p:tgtEl>
                                        <p:attrNameLst>
                                          <p:attrName>style.rotation</p:attrName>
                                        </p:attrNameLst>
                                      </p:cBhvr>
                                      <p:tavLst>
                                        <p:tav tm="0">
                                          <p:val>
                                            <p:fltVal val="360"/>
                                          </p:val>
                                        </p:tav>
                                        <p:tav tm="100000">
                                          <p:val>
                                            <p:fltVal val="0"/>
                                          </p:val>
                                        </p:tav>
                                      </p:tavLst>
                                    </p:anim>
                                    <p:animEffect transition="in" filter="fade">
                                      <p:cBhvr>
                                        <p:cTn id="29" dur="500"/>
                                        <p:tgtEl>
                                          <p:spTgt spid="55"/>
                                        </p:tgtEl>
                                      </p:cBhvr>
                                    </p:animEffect>
                                  </p:childTnLst>
                                </p:cTn>
                              </p:par>
                            </p:childTnLst>
                          </p:cTn>
                        </p:par>
                        <p:par>
                          <p:cTn id="30" fill="hold">
                            <p:stCondLst>
                              <p:cond delay="1500"/>
                            </p:stCondLst>
                            <p:childTnLst>
                              <p:par>
                                <p:cTn id="31" presetID="49" presetClass="entr" presetSubtype="0" decel="100000" fill="hold" grpId="0" nodeType="afterEffect">
                                  <p:stCondLst>
                                    <p:cond delay="0"/>
                                  </p:stCondLst>
                                  <p:childTnLst>
                                    <p:set>
                                      <p:cBhvr>
                                        <p:cTn id="32" dur="1" fill="hold">
                                          <p:stCondLst>
                                            <p:cond delay="0"/>
                                          </p:stCondLst>
                                        </p:cTn>
                                        <p:tgtEl>
                                          <p:spTgt spid="82"/>
                                        </p:tgtEl>
                                        <p:attrNameLst>
                                          <p:attrName>style.visibility</p:attrName>
                                        </p:attrNameLst>
                                      </p:cBhvr>
                                      <p:to>
                                        <p:strVal val="visible"/>
                                      </p:to>
                                    </p:set>
                                    <p:anim calcmode="lin" valueType="num">
                                      <p:cBhvr>
                                        <p:cTn id="33" dur="500" fill="hold"/>
                                        <p:tgtEl>
                                          <p:spTgt spid="82"/>
                                        </p:tgtEl>
                                        <p:attrNameLst>
                                          <p:attrName>ppt_w</p:attrName>
                                        </p:attrNameLst>
                                      </p:cBhvr>
                                      <p:tavLst>
                                        <p:tav tm="0">
                                          <p:val>
                                            <p:fltVal val="0"/>
                                          </p:val>
                                        </p:tav>
                                        <p:tav tm="100000">
                                          <p:val>
                                            <p:strVal val="#ppt_w"/>
                                          </p:val>
                                        </p:tav>
                                      </p:tavLst>
                                    </p:anim>
                                    <p:anim calcmode="lin" valueType="num">
                                      <p:cBhvr>
                                        <p:cTn id="34" dur="500" fill="hold"/>
                                        <p:tgtEl>
                                          <p:spTgt spid="82"/>
                                        </p:tgtEl>
                                        <p:attrNameLst>
                                          <p:attrName>ppt_h</p:attrName>
                                        </p:attrNameLst>
                                      </p:cBhvr>
                                      <p:tavLst>
                                        <p:tav tm="0">
                                          <p:val>
                                            <p:fltVal val="0"/>
                                          </p:val>
                                        </p:tav>
                                        <p:tav tm="100000">
                                          <p:val>
                                            <p:strVal val="#ppt_h"/>
                                          </p:val>
                                        </p:tav>
                                      </p:tavLst>
                                    </p:anim>
                                    <p:anim calcmode="lin" valueType="num">
                                      <p:cBhvr>
                                        <p:cTn id="35" dur="500" fill="hold"/>
                                        <p:tgtEl>
                                          <p:spTgt spid="82"/>
                                        </p:tgtEl>
                                        <p:attrNameLst>
                                          <p:attrName>style.rotation</p:attrName>
                                        </p:attrNameLst>
                                      </p:cBhvr>
                                      <p:tavLst>
                                        <p:tav tm="0">
                                          <p:val>
                                            <p:fltVal val="360"/>
                                          </p:val>
                                        </p:tav>
                                        <p:tav tm="100000">
                                          <p:val>
                                            <p:fltVal val="0"/>
                                          </p:val>
                                        </p:tav>
                                      </p:tavLst>
                                    </p:anim>
                                    <p:animEffect transition="in" filter="fade">
                                      <p:cBhvr>
                                        <p:cTn id="36" dur="500"/>
                                        <p:tgtEl>
                                          <p:spTgt spid="82"/>
                                        </p:tgtEl>
                                      </p:cBhvr>
                                    </p:animEffect>
                                  </p:childTnLst>
                                </p:cTn>
                              </p:par>
                            </p:childTnLst>
                          </p:cTn>
                        </p:par>
                        <p:par>
                          <p:cTn id="37" fill="hold">
                            <p:stCondLst>
                              <p:cond delay="2000"/>
                            </p:stCondLst>
                            <p:childTnLst>
                              <p:par>
                                <p:cTn id="38" presetID="49" presetClass="entr" presetSubtype="0" decel="10000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500" fill="hold"/>
                                        <p:tgtEl>
                                          <p:spTgt spid="15"/>
                                        </p:tgtEl>
                                        <p:attrNameLst>
                                          <p:attrName>ppt_w</p:attrName>
                                        </p:attrNameLst>
                                      </p:cBhvr>
                                      <p:tavLst>
                                        <p:tav tm="0">
                                          <p:val>
                                            <p:fltVal val="0"/>
                                          </p:val>
                                        </p:tav>
                                        <p:tav tm="100000">
                                          <p:val>
                                            <p:strVal val="#ppt_w"/>
                                          </p:val>
                                        </p:tav>
                                      </p:tavLst>
                                    </p:anim>
                                    <p:anim calcmode="lin" valueType="num">
                                      <p:cBhvr>
                                        <p:cTn id="41" dur="500" fill="hold"/>
                                        <p:tgtEl>
                                          <p:spTgt spid="15"/>
                                        </p:tgtEl>
                                        <p:attrNameLst>
                                          <p:attrName>ppt_h</p:attrName>
                                        </p:attrNameLst>
                                      </p:cBhvr>
                                      <p:tavLst>
                                        <p:tav tm="0">
                                          <p:val>
                                            <p:fltVal val="0"/>
                                          </p:val>
                                        </p:tav>
                                        <p:tav tm="100000">
                                          <p:val>
                                            <p:strVal val="#ppt_h"/>
                                          </p:val>
                                        </p:tav>
                                      </p:tavLst>
                                    </p:anim>
                                    <p:anim calcmode="lin" valueType="num">
                                      <p:cBhvr>
                                        <p:cTn id="42" dur="500" fill="hold"/>
                                        <p:tgtEl>
                                          <p:spTgt spid="15"/>
                                        </p:tgtEl>
                                        <p:attrNameLst>
                                          <p:attrName>style.rotation</p:attrName>
                                        </p:attrNameLst>
                                      </p:cBhvr>
                                      <p:tavLst>
                                        <p:tav tm="0">
                                          <p:val>
                                            <p:fltVal val="360"/>
                                          </p:val>
                                        </p:tav>
                                        <p:tav tm="100000">
                                          <p:val>
                                            <p:fltVal val="0"/>
                                          </p:val>
                                        </p:tav>
                                      </p:tavLst>
                                    </p:anim>
                                    <p:animEffect transition="in" filter="fade">
                                      <p:cBhvr>
                                        <p:cTn id="43" dur="500"/>
                                        <p:tgtEl>
                                          <p:spTgt spid="15"/>
                                        </p:tgtEl>
                                      </p:cBhvr>
                                    </p:animEffect>
                                  </p:childTnLst>
                                </p:cTn>
                              </p:par>
                            </p:childTnLst>
                          </p:cTn>
                        </p:par>
                        <p:par>
                          <p:cTn id="44" fill="hold">
                            <p:stCondLst>
                              <p:cond delay="2500"/>
                            </p:stCondLst>
                            <p:childTnLst>
                              <p:par>
                                <p:cTn id="45" presetID="8" presetClass="emph" presetSubtype="0" fill="hold" grpId="1" nodeType="afterEffect">
                                  <p:stCondLst>
                                    <p:cond delay="0"/>
                                  </p:stCondLst>
                                  <p:childTnLst>
                                    <p:animRot by="21600000">
                                      <p:cBhvr>
                                        <p:cTn id="46" dur="2000" fill="hold"/>
                                        <p:tgtEl>
                                          <p:spTgt spid="15"/>
                                        </p:tgtEl>
                                        <p:attrNameLst>
                                          <p:attrName>r</p:attrName>
                                        </p:attrNameLst>
                                      </p:cBhvr>
                                    </p:animRot>
                                  </p:childTnLst>
                                </p:cTn>
                              </p:par>
                            </p:childTnLst>
                          </p:cTn>
                        </p:par>
                        <p:par>
                          <p:cTn id="47" fill="hold">
                            <p:stCondLst>
                              <p:cond delay="4500"/>
                            </p:stCondLst>
                            <p:childTnLst>
                              <p:par>
                                <p:cTn id="48" presetID="49" presetClass="entr" presetSubtype="0" decel="100000"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 calcmode="lin" valueType="num">
                                      <p:cBhvr>
                                        <p:cTn id="52" dur="500" fill="hold"/>
                                        <p:tgtEl>
                                          <p:spTgt spid="16"/>
                                        </p:tgtEl>
                                        <p:attrNameLst>
                                          <p:attrName>style.rotation</p:attrName>
                                        </p:attrNameLst>
                                      </p:cBhvr>
                                      <p:tavLst>
                                        <p:tav tm="0">
                                          <p:val>
                                            <p:fltVal val="360"/>
                                          </p:val>
                                        </p:tav>
                                        <p:tav tm="100000">
                                          <p:val>
                                            <p:fltVal val="0"/>
                                          </p:val>
                                        </p:tav>
                                      </p:tavLst>
                                    </p:anim>
                                    <p:animEffect transition="in" filter="fade">
                                      <p:cBhvr>
                                        <p:cTn id="53" dur="500"/>
                                        <p:tgtEl>
                                          <p:spTgt spid="16"/>
                                        </p:tgtEl>
                                      </p:cBhvr>
                                    </p:animEffect>
                                  </p:childTnLst>
                                </p:cTn>
                              </p:par>
                            </p:childTnLst>
                          </p:cTn>
                        </p:par>
                        <p:par>
                          <p:cTn id="54" fill="hold">
                            <p:stCondLst>
                              <p:cond delay="5000"/>
                            </p:stCondLst>
                            <p:childTnLst>
                              <p:par>
                                <p:cTn id="55" presetID="8" presetClass="emph" presetSubtype="0" fill="hold" grpId="1" nodeType="afterEffect">
                                  <p:stCondLst>
                                    <p:cond delay="0"/>
                                  </p:stCondLst>
                                  <p:childTnLst>
                                    <p:animRot by="21600000">
                                      <p:cBhvr>
                                        <p:cTn id="56" dur="2000" fill="hold"/>
                                        <p:tgtEl>
                                          <p:spTgt spid="16"/>
                                        </p:tgtEl>
                                        <p:attrNameLst>
                                          <p:attrName>r</p:attrName>
                                        </p:attrNameLst>
                                      </p:cBhvr>
                                    </p:animRot>
                                  </p:childTnLst>
                                </p:cTn>
                              </p:par>
                            </p:childTnLst>
                          </p:cTn>
                        </p:par>
                        <p:par>
                          <p:cTn id="57" fill="hold">
                            <p:stCondLst>
                              <p:cond delay="7000"/>
                            </p:stCondLst>
                            <p:childTnLst>
                              <p:par>
                                <p:cTn id="58" presetID="8" presetClass="emph" presetSubtype="0" fill="hold" grpId="1" nodeType="afterEffect">
                                  <p:stCondLst>
                                    <p:cond delay="0"/>
                                  </p:stCondLst>
                                  <p:childTnLst>
                                    <p:animRot by="21600000">
                                      <p:cBhvr>
                                        <p:cTn id="59" dur="2000" fill="hold"/>
                                        <p:tgtEl>
                                          <p:spTgt spid="55"/>
                                        </p:tgtEl>
                                        <p:attrNameLst>
                                          <p:attrName>r</p:attrName>
                                        </p:attrNameLst>
                                      </p:cBhvr>
                                    </p:animRot>
                                  </p:childTnLst>
                                </p:cTn>
                              </p:par>
                            </p:childTnLst>
                          </p:cTn>
                        </p:par>
                        <p:par>
                          <p:cTn id="60" fill="hold">
                            <p:stCondLst>
                              <p:cond delay="9000"/>
                            </p:stCondLst>
                            <p:childTnLst>
                              <p:par>
                                <p:cTn id="61" presetID="8" presetClass="emph" presetSubtype="0" fill="hold" grpId="1" nodeType="afterEffect">
                                  <p:stCondLst>
                                    <p:cond delay="0"/>
                                  </p:stCondLst>
                                  <p:childTnLst>
                                    <p:animRot by="21600000">
                                      <p:cBhvr>
                                        <p:cTn id="62" dur="2000" fill="hold"/>
                                        <p:tgtEl>
                                          <p:spTgt spid="82"/>
                                        </p:tgtEl>
                                        <p:attrNameLst>
                                          <p:attrName>r</p:attrName>
                                        </p:attrNameLst>
                                      </p:cBhvr>
                                    </p:animRot>
                                  </p:childTnLst>
                                </p:cTn>
                              </p:par>
                            </p:childTnLst>
                          </p:cTn>
                        </p:par>
                        <p:par>
                          <p:cTn id="63" fill="hold">
                            <p:stCondLst>
                              <p:cond delay="11000"/>
                            </p:stCondLst>
                            <p:childTnLst>
                              <p:par>
                                <p:cTn id="64" presetID="25" presetClass="entr" presetSubtype="0" fill="hold" nodeType="afterEffect">
                                  <p:stCondLst>
                                    <p:cond delay="0"/>
                                  </p:stCondLst>
                                  <p:childTnLst>
                                    <p:set>
                                      <p:cBhvr>
                                        <p:cTn id="65" dur="1" fill="hold">
                                          <p:stCondLst>
                                            <p:cond delay="0"/>
                                          </p:stCondLst>
                                        </p:cTn>
                                        <p:tgtEl>
                                          <p:spTgt spid="83"/>
                                        </p:tgtEl>
                                        <p:attrNameLst>
                                          <p:attrName>style.visibility</p:attrName>
                                        </p:attrNameLst>
                                      </p:cBhvr>
                                      <p:to>
                                        <p:strVal val="visible"/>
                                      </p:to>
                                    </p:set>
                                    <p:anim calcmode="lin" valueType="num">
                                      <p:cBhvr>
                                        <p:cTn id="66" dur="500" decel="50000" fill="hold">
                                          <p:stCondLst>
                                            <p:cond delay="0"/>
                                          </p:stCondLst>
                                        </p:cTn>
                                        <p:tgtEl>
                                          <p:spTgt spid="83"/>
                                        </p:tgtEl>
                                        <p:attrNameLst>
                                          <p:attrName>style.rotation</p:attrName>
                                        </p:attrNameLst>
                                      </p:cBhvr>
                                      <p:tavLst>
                                        <p:tav tm="0">
                                          <p:val>
                                            <p:fltVal val="-90"/>
                                          </p:val>
                                        </p:tav>
                                        <p:tav tm="100000">
                                          <p:val>
                                            <p:fltVal val="0"/>
                                          </p:val>
                                        </p:tav>
                                      </p:tavLst>
                                    </p:anim>
                                    <p:anim calcmode="lin" valueType="num">
                                      <p:cBhvr>
                                        <p:cTn id="67" dur="500" decel="50000" fill="hold">
                                          <p:stCondLst>
                                            <p:cond delay="0"/>
                                          </p:stCondLst>
                                        </p:cTn>
                                        <p:tgtEl>
                                          <p:spTgt spid="83"/>
                                        </p:tgtEl>
                                        <p:attrNameLst>
                                          <p:attrName>ppt_w</p:attrName>
                                        </p:attrNameLst>
                                      </p:cBhvr>
                                      <p:tavLst>
                                        <p:tav tm="0">
                                          <p:val>
                                            <p:strVal val="#ppt_w"/>
                                          </p:val>
                                        </p:tav>
                                        <p:tav tm="100000">
                                          <p:val>
                                            <p:strVal val="#ppt_w*.05"/>
                                          </p:val>
                                        </p:tav>
                                      </p:tavLst>
                                    </p:anim>
                                    <p:anim calcmode="lin" valueType="num">
                                      <p:cBhvr>
                                        <p:cTn id="68" dur="500" accel="50000" fill="hold">
                                          <p:stCondLst>
                                            <p:cond delay="500"/>
                                          </p:stCondLst>
                                        </p:cTn>
                                        <p:tgtEl>
                                          <p:spTgt spid="83"/>
                                        </p:tgtEl>
                                        <p:attrNameLst>
                                          <p:attrName>ppt_w</p:attrName>
                                        </p:attrNameLst>
                                      </p:cBhvr>
                                      <p:tavLst>
                                        <p:tav tm="0">
                                          <p:val>
                                            <p:strVal val="#ppt_w*.05"/>
                                          </p:val>
                                        </p:tav>
                                        <p:tav tm="100000">
                                          <p:val>
                                            <p:strVal val="#ppt_w"/>
                                          </p:val>
                                        </p:tav>
                                      </p:tavLst>
                                    </p:anim>
                                    <p:anim calcmode="lin" valueType="num">
                                      <p:cBhvr>
                                        <p:cTn id="69" dur="1000" fill="hold"/>
                                        <p:tgtEl>
                                          <p:spTgt spid="83"/>
                                        </p:tgtEl>
                                        <p:attrNameLst>
                                          <p:attrName>ppt_h</p:attrName>
                                        </p:attrNameLst>
                                      </p:cBhvr>
                                      <p:tavLst>
                                        <p:tav tm="0">
                                          <p:val>
                                            <p:strVal val="#ppt_h"/>
                                          </p:val>
                                        </p:tav>
                                        <p:tav tm="100000">
                                          <p:val>
                                            <p:strVal val="#ppt_h"/>
                                          </p:val>
                                        </p:tav>
                                      </p:tavLst>
                                    </p:anim>
                                    <p:anim calcmode="lin" valueType="num">
                                      <p:cBhvr>
                                        <p:cTn id="70" dur="500" decel="50000" fill="hold">
                                          <p:stCondLst>
                                            <p:cond delay="0"/>
                                          </p:stCondLst>
                                        </p:cTn>
                                        <p:tgtEl>
                                          <p:spTgt spid="83"/>
                                        </p:tgtEl>
                                        <p:attrNameLst>
                                          <p:attrName>ppt_x</p:attrName>
                                        </p:attrNameLst>
                                      </p:cBhvr>
                                      <p:tavLst>
                                        <p:tav tm="0">
                                          <p:val>
                                            <p:strVal val="#ppt_x+.4"/>
                                          </p:val>
                                        </p:tav>
                                        <p:tav tm="100000">
                                          <p:val>
                                            <p:strVal val="#ppt_x"/>
                                          </p:val>
                                        </p:tav>
                                      </p:tavLst>
                                    </p:anim>
                                    <p:anim calcmode="lin" valueType="num">
                                      <p:cBhvr>
                                        <p:cTn id="71" dur="500" decel="50000" fill="hold">
                                          <p:stCondLst>
                                            <p:cond delay="0"/>
                                          </p:stCondLst>
                                        </p:cTn>
                                        <p:tgtEl>
                                          <p:spTgt spid="83"/>
                                        </p:tgtEl>
                                        <p:attrNameLst>
                                          <p:attrName>ppt_y</p:attrName>
                                        </p:attrNameLst>
                                      </p:cBhvr>
                                      <p:tavLst>
                                        <p:tav tm="0">
                                          <p:val>
                                            <p:strVal val="#ppt_y-.2"/>
                                          </p:val>
                                        </p:tav>
                                        <p:tav tm="100000">
                                          <p:val>
                                            <p:strVal val="#ppt_y+.1"/>
                                          </p:val>
                                        </p:tav>
                                      </p:tavLst>
                                    </p:anim>
                                    <p:anim calcmode="lin" valueType="num">
                                      <p:cBhvr>
                                        <p:cTn id="72" dur="500" accel="50000" fill="hold">
                                          <p:stCondLst>
                                            <p:cond delay="500"/>
                                          </p:stCondLst>
                                        </p:cTn>
                                        <p:tgtEl>
                                          <p:spTgt spid="83"/>
                                        </p:tgtEl>
                                        <p:attrNameLst>
                                          <p:attrName>ppt_y</p:attrName>
                                        </p:attrNameLst>
                                      </p:cBhvr>
                                      <p:tavLst>
                                        <p:tav tm="0">
                                          <p:val>
                                            <p:strVal val="#ppt_y+.1"/>
                                          </p:val>
                                        </p:tav>
                                        <p:tav tm="100000">
                                          <p:val>
                                            <p:strVal val="#ppt_y"/>
                                          </p:val>
                                        </p:tav>
                                      </p:tavLst>
                                    </p:anim>
                                    <p:animEffect transition="in" filter="fade">
                                      <p:cBhvr>
                                        <p:cTn id="73" dur="1000" decel="50000">
                                          <p:stCondLst>
                                            <p:cond delay="0"/>
                                          </p:stCondLst>
                                        </p:cTn>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5" grpId="0" animBg="1"/>
      <p:bldP spid="55" grpId="1" animBg="1"/>
      <p:bldP spid="82" grpId="0" animBg="1"/>
      <p:bldP spid="82" grpId="1" animBg="1"/>
      <p:bldP spid="15" grpId="0" animBg="1"/>
      <p:bldP spid="15" grpId="1" animBg="1"/>
      <p:bldP spid="16" grpId="0" animBg="1"/>
      <p:bldP spid="1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02</a:t>
            </a: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架构</a:t>
            </a: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Block chain is introduced</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188559042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05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5"/>
          <p:cNvSpPr/>
          <p:nvPr/>
        </p:nvSpPr>
        <p:spPr bwMode="auto">
          <a:xfrm>
            <a:off x="6057106" y="2837299"/>
            <a:ext cx="1655763" cy="2333625"/>
          </a:xfrm>
          <a:custGeom>
            <a:avLst/>
            <a:gdLst>
              <a:gd name="T0" fmla="*/ 1467 w 1467"/>
              <a:gd name="T1" fmla="*/ 571 h 2068"/>
              <a:gd name="T2" fmla="*/ 1467 w 1467"/>
              <a:gd name="T3" fmla="*/ 1909 h 2068"/>
              <a:gd name="T4" fmla="*/ 1309 w 1467"/>
              <a:gd name="T5" fmla="*/ 2068 h 2068"/>
              <a:gd name="T6" fmla="*/ 724 w 1467"/>
              <a:gd name="T7" fmla="*/ 2068 h 2068"/>
              <a:gd name="T8" fmla="*/ 566 w 1467"/>
              <a:gd name="T9" fmla="*/ 1909 h 2068"/>
              <a:gd name="T10" fmla="*/ 566 w 1467"/>
              <a:gd name="T11" fmla="*/ 571 h 2068"/>
              <a:gd name="T12" fmla="*/ 566 w 1467"/>
              <a:gd name="T13" fmla="*/ 562 h 2068"/>
              <a:gd name="T14" fmla="*/ 3 w 1467"/>
              <a:gd name="T15" fmla="*/ 1 h 2068"/>
              <a:gd name="T16" fmla="*/ 0 w 1467"/>
              <a:gd name="T17" fmla="*/ 0 h 2068"/>
              <a:gd name="T18" fmla="*/ 896 w 1467"/>
              <a:gd name="T19" fmla="*/ 0 h 2068"/>
              <a:gd name="T20" fmla="*/ 1467 w 1467"/>
              <a:gd name="T21" fmla="*/ 571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1467" y="571"/>
                </a:moveTo>
                <a:cubicBezTo>
                  <a:pt x="1467" y="1909"/>
                  <a:pt x="1467" y="1909"/>
                  <a:pt x="1467" y="1909"/>
                </a:cubicBezTo>
                <a:cubicBezTo>
                  <a:pt x="1467" y="1996"/>
                  <a:pt x="1396" y="2068"/>
                  <a:pt x="1309" y="2068"/>
                </a:cubicBezTo>
                <a:cubicBezTo>
                  <a:pt x="724" y="2068"/>
                  <a:pt x="724" y="2068"/>
                  <a:pt x="724" y="2068"/>
                </a:cubicBezTo>
                <a:cubicBezTo>
                  <a:pt x="637" y="2068"/>
                  <a:pt x="566" y="1996"/>
                  <a:pt x="566" y="1909"/>
                </a:cubicBezTo>
                <a:cubicBezTo>
                  <a:pt x="566" y="571"/>
                  <a:pt x="566" y="571"/>
                  <a:pt x="566" y="571"/>
                </a:cubicBezTo>
                <a:cubicBezTo>
                  <a:pt x="566" y="568"/>
                  <a:pt x="566" y="565"/>
                  <a:pt x="566" y="562"/>
                </a:cubicBezTo>
                <a:cubicBezTo>
                  <a:pt x="556" y="262"/>
                  <a:pt x="311" y="19"/>
                  <a:pt x="3" y="1"/>
                </a:cubicBezTo>
                <a:cubicBezTo>
                  <a:pt x="2" y="1"/>
                  <a:pt x="1" y="0"/>
                  <a:pt x="0" y="0"/>
                </a:cubicBezTo>
                <a:cubicBezTo>
                  <a:pt x="896" y="0"/>
                  <a:pt x="896" y="0"/>
                  <a:pt x="896" y="0"/>
                </a:cubicBezTo>
                <a:cubicBezTo>
                  <a:pt x="1211" y="0"/>
                  <a:pt x="1467" y="256"/>
                  <a:pt x="1467" y="571"/>
                </a:cubicBez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19" name="Freeform 6"/>
          <p:cNvSpPr/>
          <p:nvPr/>
        </p:nvSpPr>
        <p:spPr bwMode="auto">
          <a:xfrm>
            <a:off x="5366544" y="1799074"/>
            <a:ext cx="2332038" cy="1655763"/>
          </a:xfrm>
          <a:custGeom>
            <a:avLst/>
            <a:gdLst>
              <a:gd name="T0" fmla="*/ 571 w 2067"/>
              <a:gd name="T1" fmla="*/ 0 h 1468"/>
              <a:gd name="T2" fmla="*/ 1909 w 2067"/>
              <a:gd name="T3" fmla="*/ 0 h 1468"/>
              <a:gd name="T4" fmla="*/ 2067 w 2067"/>
              <a:gd name="T5" fmla="*/ 159 h 1468"/>
              <a:gd name="T6" fmla="*/ 2067 w 2067"/>
              <a:gd name="T7" fmla="*/ 743 h 1468"/>
              <a:gd name="T8" fmla="*/ 1909 w 2067"/>
              <a:gd name="T9" fmla="*/ 902 h 1468"/>
              <a:gd name="T10" fmla="*/ 571 w 2067"/>
              <a:gd name="T11" fmla="*/ 902 h 1468"/>
              <a:gd name="T12" fmla="*/ 562 w 2067"/>
              <a:gd name="T13" fmla="*/ 902 h 1468"/>
              <a:gd name="T14" fmla="*/ 1 w 2067"/>
              <a:gd name="T15" fmla="*/ 1464 h 1468"/>
              <a:gd name="T16" fmla="*/ 0 w 2067"/>
              <a:gd name="T17" fmla="*/ 1468 h 1468"/>
              <a:gd name="T18" fmla="*/ 0 w 2067"/>
              <a:gd name="T19" fmla="*/ 571 h 1468"/>
              <a:gd name="T20" fmla="*/ 571 w 2067"/>
              <a:gd name="T21" fmla="*/ 0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7" h="1468">
                <a:moveTo>
                  <a:pt x="571" y="0"/>
                </a:moveTo>
                <a:cubicBezTo>
                  <a:pt x="1909" y="0"/>
                  <a:pt x="1909" y="0"/>
                  <a:pt x="1909" y="0"/>
                </a:cubicBezTo>
                <a:cubicBezTo>
                  <a:pt x="1996" y="0"/>
                  <a:pt x="2067" y="71"/>
                  <a:pt x="2067" y="159"/>
                </a:cubicBezTo>
                <a:cubicBezTo>
                  <a:pt x="2067" y="743"/>
                  <a:pt x="2067" y="743"/>
                  <a:pt x="2067" y="743"/>
                </a:cubicBezTo>
                <a:cubicBezTo>
                  <a:pt x="2067" y="831"/>
                  <a:pt x="1996" y="902"/>
                  <a:pt x="1909" y="902"/>
                </a:cubicBezTo>
                <a:cubicBezTo>
                  <a:pt x="571" y="902"/>
                  <a:pt x="571" y="902"/>
                  <a:pt x="571" y="902"/>
                </a:cubicBezTo>
                <a:cubicBezTo>
                  <a:pt x="568" y="902"/>
                  <a:pt x="565" y="902"/>
                  <a:pt x="562" y="902"/>
                </a:cubicBezTo>
                <a:cubicBezTo>
                  <a:pt x="261" y="911"/>
                  <a:pt x="19" y="1156"/>
                  <a:pt x="1" y="1464"/>
                </a:cubicBezTo>
                <a:cubicBezTo>
                  <a:pt x="0" y="1465"/>
                  <a:pt x="0" y="1467"/>
                  <a:pt x="0" y="1468"/>
                </a:cubicBezTo>
                <a:cubicBezTo>
                  <a:pt x="0" y="571"/>
                  <a:pt x="0" y="571"/>
                  <a:pt x="0" y="571"/>
                </a:cubicBezTo>
                <a:cubicBezTo>
                  <a:pt x="0" y="256"/>
                  <a:pt x="256" y="0"/>
                  <a:pt x="5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20" name="Freeform 7"/>
          <p:cNvSpPr/>
          <p:nvPr/>
        </p:nvSpPr>
        <p:spPr bwMode="auto">
          <a:xfrm>
            <a:off x="4326731" y="1813362"/>
            <a:ext cx="1655763" cy="2332038"/>
          </a:xfrm>
          <a:custGeom>
            <a:avLst/>
            <a:gdLst>
              <a:gd name="T0" fmla="*/ 0 w 1467"/>
              <a:gd name="T1" fmla="*/ 1497 h 2068"/>
              <a:gd name="T2" fmla="*/ 0 w 1467"/>
              <a:gd name="T3" fmla="*/ 159 h 2068"/>
              <a:gd name="T4" fmla="*/ 158 w 1467"/>
              <a:gd name="T5" fmla="*/ 0 h 2068"/>
              <a:gd name="T6" fmla="*/ 743 w 1467"/>
              <a:gd name="T7" fmla="*/ 0 h 2068"/>
              <a:gd name="T8" fmla="*/ 901 w 1467"/>
              <a:gd name="T9" fmla="*/ 159 h 2068"/>
              <a:gd name="T10" fmla="*/ 901 w 1467"/>
              <a:gd name="T11" fmla="*/ 1497 h 2068"/>
              <a:gd name="T12" fmla="*/ 902 w 1467"/>
              <a:gd name="T13" fmla="*/ 1506 h 2068"/>
              <a:gd name="T14" fmla="*/ 1464 w 1467"/>
              <a:gd name="T15" fmla="*/ 2067 h 2068"/>
              <a:gd name="T16" fmla="*/ 1467 w 1467"/>
              <a:gd name="T17" fmla="*/ 2068 h 2068"/>
              <a:gd name="T18" fmla="*/ 571 w 1467"/>
              <a:gd name="T19" fmla="*/ 2068 h 2068"/>
              <a:gd name="T20" fmla="*/ 0 w 1467"/>
              <a:gd name="T21" fmla="*/ 1497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0" y="1497"/>
                </a:moveTo>
                <a:cubicBezTo>
                  <a:pt x="0" y="159"/>
                  <a:pt x="0" y="159"/>
                  <a:pt x="0" y="159"/>
                </a:cubicBezTo>
                <a:cubicBezTo>
                  <a:pt x="0" y="72"/>
                  <a:pt x="71" y="0"/>
                  <a:pt x="158" y="0"/>
                </a:cubicBezTo>
                <a:cubicBezTo>
                  <a:pt x="743" y="0"/>
                  <a:pt x="743" y="0"/>
                  <a:pt x="743" y="0"/>
                </a:cubicBezTo>
                <a:cubicBezTo>
                  <a:pt x="830" y="0"/>
                  <a:pt x="901" y="72"/>
                  <a:pt x="901" y="159"/>
                </a:cubicBezTo>
                <a:cubicBezTo>
                  <a:pt x="901" y="1497"/>
                  <a:pt x="901" y="1497"/>
                  <a:pt x="901" y="1497"/>
                </a:cubicBezTo>
                <a:cubicBezTo>
                  <a:pt x="901" y="1500"/>
                  <a:pt x="901" y="1503"/>
                  <a:pt x="902" y="1506"/>
                </a:cubicBezTo>
                <a:cubicBezTo>
                  <a:pt x="911" y="1806"/>
                  <a:pt x="1156" y="2049"/>
                  <a:pt x="1464" y="2067"/>
                </a:cubicBezTo>
                <a:cubicBezTo>
                  <a:pt x="1465" y="2067"/>
                  <a:pt x="1466" y="2068"/>
                  <a:pt x="1467" y="2068"/>
                </a:cubicBezTo>
                <a:cubicBezTo>
                  <a:pt x="571" y="2068"/>
                  <a:pt x="571" y="2068"/>
                  <a:pt x="571" y="2068"/>
                </a:cubicBezTo>
                <a:cubicBezTo>
                  <a:pt x="256" y="2068"/>
                  <a:pt x="0" y="1812"/>
                  <a:pt x="0" y="1497"/>
                </a:cubicBez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sp>
        <p:nvSpPr>
          <p:cNvPr id="21" name="Freeform 8"/>
          <p:cNvSpPr/>
          <p:nvPr/>
        </p:nvSpPr>
        <p:spPr bwMode="auto">
          <a:xfrm>
            <a:off x="4342606" y="3529449"/>
            <a:ext cx="2332038" cy="1655763"/>
          </a:xfrm>
          <a:custGeom>
            <a:avLst/>
            <a:gdLst>
              <a:gd name="T0" fmla="*/ 1497 w 2068"/>
              <a:gd name="T1" fmla="*/ 1468 h 1468"/>
              <a:gd name="T2" fmla="*/ 158 w 2068"/>
              <a:gd name="T3" fmla="*/ 1468 h 1468"/>
              <a:gd name="T4" fmla="*/ 0 w 2068"/>
              <a:gd name="T5" fmla="*/ 1309 h 1468"/>
              <a:gd name="T6" fmla="*/ 0 w 2068"/>
              <a:gd name="T7" fmla="*/ 725 h 1468"/>
              <a:gd name="T8" fmla="*/ 158 w 2068"/>
              <a:gd name="T9" fmla="*/ 566 h 1468"/>
              <a:gd name="T10" fmla="*/ 1497 w 2068"/>
              <a:gd name="T11" fmla="*/ 566 h 1468"/>
              <a:gd name="T12" fmla="*/ 1506 w 2068"/>
              <a:gd name="T13" fmla="*/ 566 h 1468"/>
              <a:gd name="T14" fmla="*/ 2067 w 2068"/>
              <a:gd name="T15" fmla="*/ 4 h 1468"/>
              <a:gd name="T16" fmla="*/ 2068 w 2068"/>
              <a:gd name="T17" fmla="*/ 0 h 1468"/>
              <a:gd name="T18" fmla="*/ 2068 w 2068"/>
              <a:gd name="T19" fmla="*/ 897 h 1468"/>
              <a:gd name="T20" fmla="*/ 1497 w 2068"/>
              <a:gd name="T21" fmla="*/ 1468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8" h="1468">
                <a:moveTo>
                  <a:pt x="1497" y="1468"/>
                </a:moveTo>
                <a:cubicBezTo>
                  <a:pt x="158" y="1468"/>
                  <a:pt x="158" y="1468"/>
                  <a:pt x="158" y="1468"/>
                </a:cubicBezTo>
                <a:cubicBezTo>
                  <a:pt x="71" y="1468"/>
                  <a:pt x="0" y="1397"/>
                  <a:pt x="0" y="1309"/>
                </a:cubicBezTo>
                <a:cubicBezTo>
                  <a:pt x="0" y="725"/>
                  <a:pt x="0" y="725"/>
                  <a:pt x="0" y="725"/>
                </a:cubicBezTo>
                <a:cubicBezTo>
                  <a:pt x="0" y="637"/>
                  <a:pt x="71" y="566"/>
                  <a:pt x="158" y="566"/>
                </a:cubicBezTo>
                <a:cubicBezTo>
                  <a:pt x="1497" y="566"/>
                  <a:pt x="1497" y="566"/>
                  <a:pt x="1497" y="566"/>
                </a:cubicBezTo>
                <a:cubicBezTo>
                  <a:pt x="1500" y="566"/>
                  <a:pt x="1503" y="566"/>
                  <a:pt x="1506" y="566"/>
                </a:cubicBezTo>
                <a:cubicBezTo>
                  <a:pt x="1806" y="557"/>
                  <a:pt x="2049" y="312"/>
                  <a:pt x="2067" y="4"/>
                </a:cubicBezTo>
                <a:cubicBezTo>
                  <a:pt x="2067" y="3"/>
                  <a:pt x="2067" y="1"/>
                  <a:pt x="2068" y="0"/>
                </a:cubicBezTo>
                <a:cubicBezTo>
                  <a:pt x="2068" y="897"/>
                  <a:pt x="2068" y="897"/>
                  <a:pt x="2068" y="897"/>
                </a:cubicBezTo>
                <a:cubicBezTo>
                  <a:pt x="2068" y="1212"/>
                  <a:pt x="1811" y="1468"/>
                  <a:pt x="1497" y="14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lumMod val="95000"/>
                </a:prstClr>
              </a:solidFill>
              <a:effectLst/>
              <a:uLnTx/>
              <a:uFillTx/>
              <a:latin typeface="Calibri"/>
              <a:ea typeface="宋体" panose="02010600030101010101" pitchFamily="2" charset="-122"/>
              <a:cs typeface="+mn-cs"/>
            </a:endParaRPr>
          </a:p>
        </p:txBody>
      </p:sp>
      <p:grpSp>
        <p:nvGrpSpPr>
          <p:cNvPr id="22" name="组合 21"/>
          <p:cNvGrpSpPr/>
          <p:nvPr/>
        </p:nvGrpSpPr>
        <p:grpSpPr>
          <a:xfrm>
            <a:off x="4682331" y="2047174"/>
            <a:ext cx="328613" cy="431800"/>
            <a:chOff x="10712451" y="2055813"/>
            <a:chExt cx="328613" cy="431800"/>
          </a:xfrm>
          <a:solidFill>
            <a:schemeClr val="bg1"/>
          </a:solidFill>
        </p:grpSpPr>
        <p:sp>
          <p:nvSpPr>
            <p:cNvPr id="23" name="Freeform 255"/>
            <p:cNvSpPr>
              <a:spLocks noEditPoints="1"/>
            </p:cNvSpPr>
            <p:nvPr/>
          </p:nvSpPr>
          <p:spPr bwMode="auto">
            <a:xfrm>
              <a:off x="10712451" y="2055813"/>
              <a:ext cx="328613" cy="431800"/>
            </a:xfrm>
            <a:custGeom>
              <a:avLst/>
              <a:gdLst>
                <a:gd name="T0" fmla="*/ 6 w 104"/>
                <a:gd name="T1" fmla="*/ 0 h 136"/>
                <a:gd name="T2" fmla="*/ 0 w 104"/>
                <a:gd name="T3" fmla="*/ 130 h 136"/>
                <a:gd name="T4" fmla="*/ 98 w 104"/>
                <a:gd name="T5" fmla="*/ 136 h 136"/>
                <a:gd name="T6" fmla="*/ 104 w 104"/>
                <a:gd name="T7" fmla="*/ 6 h 136"/>
                <a:gd name="T8" fmla="*/ 35 w 104"/>
                <a:gd name="T9" fmla="*/ 112 h 136"/>
                <a:gd name="T10" fmla="*/ 21 w 104"/>
                <a:gd name="T11" fmla="*/ 115 h 136"/>
                <a:gd name="T12" fmla="*/ 18 w 104"/>
                <a:gd name="T13" fmla="*/ 105 h 136"/>
                <a:gd name="T14" fmla="*/ 32 w 104"/>
                <a:gd name="T15" fmla="*/ 102 h 136"/>
                <a:gd name="T16" fmla="*/ 35 w 104"/>
                <a:gd name="T17" fmla="*/ 112 h 136"/>
                <a:gd name="T18" fmla="*/ 32 w 104"/>
                <a:gd name="T19" fmla="*/ 95 h 136"/>
                <a:gd name="T20" fmla="*/ 18 w 104"/>
                <a:gd name="T21" fmla="*/ 92 h 136"/>
                <a:gd name="T22" fmla="*/ 21 w 104"/>
                <a:gd name="T23" fmla="*/ 82 h 136"/>
                <a:gd name="T24" fmla="*/ 35 w 104"/>
                <a:gd name="T25" fmla="*/ 85 h 136"/>
                <a:gd name="T26" fmla="*/ 35 w 104"/>
                <a:gd name="T27" fmla="*/ 72 h 136"/>
                <a:gd name="T28" fmla="*/ 21 w 104"/>
                <a:gd name="T29" fmla="*/ 74 h 136"/>
                <a:gd name="T30" fmla="*/ 18 w 104"/>
                <a:gd name="T31" fmla="*/ 64 h 136"/>
                <a:gd name="T32" fmla="*/ 32 w 104"/>
                <a:gd name="T33" fmla="*/ 61 h 136"/>
                <a:gd name="T34" fmla="*/ 35 w 104"/>
                <a:gd name="T35" fmla="*/ 72 h 136"/>
                <a:gd name="T36" fmla="*/ 58 w 104"/>
                <a:gd name="T37" fmla="*/ 115 h 136"/>
                <a:gd name="T38" fmla="*/ 43 w 104"/>
                <a:gd name="T39" fmla="*/ 112 h 136"/>
                <a:gd name="T40" fmla="*/ 47 w 104"/>
                <a:gd name="T41" fmla="*/ 102 h 136"/>
                <a:gd name="T42" fmla="*/ 61 w 104"/>
                <a:gd name="T43" fmla="*/ 105 h 136"/>
                <a:gd name="T44" fmla="*/ 61 w 104"/>
                <a:gd name="T45" fmla="*/ 92 h 136"/>
                <a:gd name="T46" fmla="*/ 47 w 104"/>
                <a:gd name="T47" fmla="*/ 95 h 136"/>
                <a:gd name="T48" fmla="*/ 43 w 104"/>
                <a:gd name="T49" fmla="*/ 85 h 136"/>
                <a:gd name="T50" fmla="*/ 58 w 104"/>
                <a:gd name="T51" fmla="*/ 82 h 136"/>
                <a:gd name="T52" fmla="*/ 61 w 104"/>
                <a:gd name="T53" fmla="*/ 92 h 136"/>
                <a:gd name="T54" fmla="*/ 58 w 104"/>
                <a:gd name="T55" fmla="*/ 74 h 136"/>
                <a:gd name="T56" fmla="*/ 43 w 104"/>
                <a:gd name="T57" fmla="*/ 72 h 136"/>
                <a:gd name="T58" fmla="*/ 47 w 104"/>
                <a:gd name="T59" fmla="*/ 61 h 136"/>
                <a:gd name="T60" fmla="*/ 61 w 104"/>
                <a:gd name="T61" fmla="*/ 64 h 136"/>
                <a:gd name="T62" fmla="*/ 86 w 104"/>
                <a:gd name="T63" fmla="*/ 112 h 136"/>
                <a:gd name="T64" fmla="*/ 72 w 104"/>
                <a:gd name="T65" fmla="*/ 115 h 136"/>
                <a:gd name="T66" fmla="*/ 69 w 104"/>
                <a:gd name="T67" fmla="*/ 104 h 136"/>
                <a:gd name="T68" fmla="*/ 83 w 104"/>
                <a:gd name="T69" fmla="*/ 102 h 136"/>
                <a:gd name="T70" fmla="*/ 86 w 104"/>
                <a:gd name="T71" fmla="*/ 112 h 136"/>
                <a:gd name="T72" fmla="*/ 83 w 104"/>
                <a:gd name="T73" fmla="*/ 95 h 136"/>
                <a:gd name="T74" fmla="*/ 69 w 104"/>
                <a:gd name="T75" fmla="*/ 92 h 136"/>
                <a:gd name="T76" fmla="*/ 72 w 104"/>
                <a:gd name="T77" fmla="*/ 82 h 136"/>
                <a:gd name="T78" fmla="*/ 86 w 104"/>
                <a:gd name="T79" fmla="*/ 84 h 136"/>
                <a:gd name="T80" fmla="*/ 86 w 104"/>
                <a:gd name="T81" fmla="*/ 72 h 136"/>
                <a:gd name="T82" fmla="*/ 72 w 104"/>
                <a:gd name="T83" fmla="*/ 74 h 136"/>
                <a:gd name="T84" fmla="*/ 69 w 104"/>
                <a:gd name="T85" fmla="*/ 64 h 136"/>
                <a:gd name="T86" fmla="*/ 83 w 104"/>
                <a:gd name="T87" fmla="*/ 61 h 136"/>
                <a:gd name="T88" fmla="*/ 86 w 104"/>
                <a:gd name="T89" fmla="*/ 72 h 136"/>
                <a:gd name="T90" fmla="*/ 71 w 104"/>
                <a:gd name="T91" fmla="*/ 48 h 136"/>
                <a:gd name="T92" fmla="*/ 71 w 104"/>
                <a:gd name="T93" fmla="*/ 39 h 136"/>
                <a:gd name="T94" fmla="*/ 90 w 104"/>
                <a:gd name="T95" fmla="*/ 43 h 136"/>
                <a:gd name="T96" fmla="*/ 94 w 104"/>
                <a:gd name="T97" fmla="*/ 27 h 136"/>
                <a:gd name="T98" fmla="*/ 14 w 104"/>
                <a:gd name="T99" fmla="*/ 32 h 136"/>
                <a:gd name="T100" fmla="*/ 10 w 104"/>
                <a:gd name="T101" fmla="*/ 16 h 136"/>
                <a:gd name="T102" fmla="*/ 90 w 104"/>
                <a:gd name="T103" fmla="*/ 12 h 136"/>
                <a:gd name="T104" fmla="*/ 94 w 104"/>
                <a:gd name="T105" fmla="*/ 2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36">
                  <a:moveTo>
                    <a:pt x="98" y="0"/>
                  </a:moveTo>
                  <a:cubicBezTo>
                    <a:pt x="6" y="0"/>
                    <a:pt x="6" y="0"/>
                    <a:pt x="6" y="0"/>
                  </a:cubicBezTo>
                  <a:cubicBezTo>
                    <a:pt x="3" y="0"/>
                    <a:pt x="0" y="3"/>
                    <a:pt x="0" y="6"/>
                  </a:cubicBezTo>
                  <a:cubicBezTo>
                    <a:pt x="0" y="130"/>
                    <a:pt x="0" y="130"/>
                    <a:pt x="0" y="130"/>
                  </a:cubicBezTo>
                  <a:cubicBezTo>
                    <a:pt x="0" y="133"/>
                    <a:pt x="3" y="136"/>
                    <a:pt x="6" y="136"/>
                  </a:cubicBezTo>
                  <a:cubicBezTo>
                    <a:pt x="98" y="136"/>
                    <a:pt x="98" y="136"/>
                    <a:pt x="98" y="136"/>
                  </a:cubicBezTo>
                  <a:cubicBezTo>
                    <a:pt x="101" y="136"/>
                    <a:pt x="104" y="133"/>
                    <a:pt x="104" y="130"/>
                  </a:cubicBezTo>
                  <a:cubicBezTo>
                    <a:pt x="104" y="6"/>
                    <a:pt x="104" y="6"/>
                    <a:pt x="104" y="6"/>
                  </a:cubicBezTo>
                  <a:cubicBezTo>
                    <a:pt x="104" y="3"/>
                    <a:pt x="101" y="0"/>
                    <a:pt x="98" y="0"/>
                  </a:cubicBezTo>
                  <a:close/>
                  <a:moveTo>
                    <a:pt x="35" y="112"/>
                  </a:moveTo>
                  <a:cubicBezTo>
                    <a:pt x="35" y="114"/>
                    <a:pt x="34" y="115"/>
                    <a:pt x="32" y="115"/>
                  </a:cubicBezTo>
                  <a:cubicBezTo>
                    <a:pt x="21" y="115"/>
                    <a:pt x="21" y="115"/>
                    <a:pt x="21" y="115"/>
                  </a:cubicBezTo>
                  <a:cubicBezTo>
                    <a:pt x="19" y="115"/>
                    <a:pt x="18" y="114"/>
                    <a:pt x="18" y="112"/>
                  </a:cubicBezTo>
                  <a:cubicBezTo>
                    <a:pt x="18" y="105"/>
                    <a:pt x="18" y="105"/>
                    <a:pt x="18" y="105"/>
                  </a:cubicBezTo>
                  <a:cubicBezTo>
                    <a:pt x="18" y="103"/>
                    <a:pt x="19" y="102"/>
                    <a:pt x="21" y="102"/>
                  </a:cubicBezTo>
                  <a:cubicBezTo>
                    <a:pt x="32" y="102"/>
                    <a:pt x="32" y="102"/>
                    <a:pt x="32" y="102"/>
                  </a:cubicBezTo>
                  <a:cubicBezTo>
                    <a:pt x="34" y="102"/>
                    <a:pt x="35" y="103"/>
                    <a:pt x="35" y="105"/>
                  </a:cubicBezTo>
                  <a:lnTo>
                    <a:pt x="35" y="112"/>
                  </a:lnTo>
                  <a:close/>
                  <a:moveTo>
                    <a:pt x="35" y="92"/>
                  </a:moveTo>
                  <a:cubicBezTo>
                    <a:pt x="35" y="94"/>
                    <a:pt x="34" y="95"/>
                    <a:pt x="32" y="95"/>
                  </a:cubicBezTo>
                  <a:cubicBezTo>
                    <a:pt x="21" y="95"/>
                    <a:pt x="21" y="95"/>
                    <a:pt x="21" y="95"/>
                  </a:cubicBezTo>
                  <a:cubicBezTo>
                    <a:pt x="19" y="95"/>
                    <a:pt x="18" y="94"/>
                    <a:pt x="18" y="92"/>
                  </a:cubicBezTo>
                  <a:cubicBezTo>
                    <a:pt x="18" y="85"/>
                    <a:pt x="18" y="85"/>
                    <a:pt x="18" y="85"/>
                  </a:cubicBezTo>
                  <a:cubicBezTo>
                    <a:pt x="18" y="83"/>
                    <a:pt x="19" y="82"/>
                    <a:pt x="21" y="82"/>
                  </a:cubicBezTo>
                  <a:cubicBezTo>
                    <a:pt x="32" y="82"/>
                    <a:pt x="32" y="82"/>
                    <a:pt x="32" y="82"/>
                  </a:cubicBezTo>
                  <a:cubicBezTo>
                    <a:pt x="34" y="82"/>
                    <a:pt x="35" y="83"/>
                    <a:pt x="35" y="85"/>
                  </a:cubicBezTo>
                  <a:lnTo>
                    <a:pt x="35" y="92"/>
                  </a:lnTo>
                  <a:close/>
                  <a:moveTo>
                    <a:pt x="35" y="72"/>
                  </a:moveTo>
                  <a:cubicBezTo>
                    <a:pt x="35" y="73"/>
                    <a:pt x="34" y="74"/>
                    <a:pt x="32" y="74"/>
                  </a:cubicBezTo>
                  <a:cubicBezTo>
                    <a:pt x="21" y="74"/>
                    <a:pt x="21" y="74"/>
                    <a:pt x="21" y="74"/>
                  </a:cubicBezTo>
                  <a:cubicBezTo>
                    <a:pt x="19" y="74"/>
                    <a:pt x="18" y="73"/>
                    <a:pt x="18" y="72"/>
                  </a:cubicBezTo>
                  <a:cubicBezTo>
                    <a:pt x="18" y="64"/>
                    <a:pt x="18" y="64"/>
                    <a:pt x="18" y="64"/>
                  </a:cubicBezTo>
                  <a:cubicBezTo>
                    <a:pt x="18" y="62"/>
                    <a:pt x="19" y="61"/>
                    <a:pt x="21" y="61"/>
                  </a:cubicBezTo>
                  <a:cubicBezTo>
                    <a:pt x="32" y="61"/>
                    <a:pt x="32" y="61"/>
                    <a:pt x="32" y="61"/>
                  </a:cubicBezTo>
                  <a:cubicBezTo>
                    <a:pt x="34" y="61"/>
                    <a:pt x="35" y="62"/>
                    <a:pt x="35" y="64"/>
                  </a:cubicBezTo>
                  <a:lnTo>
                    <a:pt x="35" y="72"/>
                  </a:lnTo>
                  <a:close/>
                  <a:moveTo>
                    <a:pt x="61" y="112"/>
                  </a:moveTo>
                  <a:cubicBezTo>
                    <a:pt x="61" y="114"/>
                    <a:pt x="59" y="115"/>
                    <a:pt x="58" y="115"/>
                  </a:cubicBezTo>
                  <a:cubicBezTo>
                    <a:pt x="47" y="115"/>
                    <a:pt x="47" y="115"/>
                    <a:pt x="47" y="115"/>
                  </a:cubicBezTo>
                  <a:cubicBezTo>
                    <a:pt x="45" y="115"/>
                    <a:pt x="43" y="114"/>
                    <a:pt x="43" y="112"/>
                  </a:cubicBezTo>
                  <a:cubicBezTo>
                    <a:pt x="43" y="105"/>
                    <a:pt x="43" y="105"/>
                    <a:pt x="43" y="105"/>
                  </a:cubicBezTo>
                  <a:cubicBezTo>
                    <a:pt x="43" y="103"/>
                    <a:pt x="45" y="102"/>
                    <a:pt x="47" y="102"/>
                  </a:cubicBezTo>
                  <a:cubicBezTo>
                    <a:pt x="58" y="102"/>
                    <a:pt x="58" y="102"/>
                    <a:pt x="58" y="102"/>
                  </a:cubicBezTo>
                  <a:cubicBezTo>
                    <a:pt x="59" y="102"/>
                    <a:pt x="61" y="103"/>
                    <a:pt x="61" y="105"/>
                  </a:cubicBezTo>
                  <a:lnTo>
                    <a:pt x="61" y="112"/>
                  </a:lnTo>
                  <a:close/>
                  <a:moveTo>
                    <a:pt x="61" y="92"/>
                  </a:moveTo>
                  <a:cubicBezTo>
                    <a:pt x="61" y="94"/>
                    <a:pt x="59" y="95"/>
                    <a:pt x="58" y="95"/>
                  </a:cubicBezTo>
                  <a:cubicBezTo>
                    <a:pt x="47" y="95"/>
                    <a:pt x="47" y="95"/>
                    <a:pt x="47" y="95"/>
                  </a:cubicBezTo>
                  <a:cubicBezTo>
                    <a:pt x="45" y="95"/>
                    <a:pt x="43" y="94"/>
                    <a:pt x="43" y="92"/>
                  </a:cubicBezTo>
                  <a:cubicBezTo>
                    <a:pt x="43" y="85"/>
                    <a:pt x="43" y="85"/>
                    <a:pt x="43" y="85"/>
                  </a:cubicBezTo>
                  <a:cubicBezTo>
                    <a:pt x="43" y="83"/>
                    <a:pt x="45" y="82"/>
                    <a:pt x="47" y="82"/>
                  </a:cubicBezTo>
                  <a:cubicBezTo>
                    <a:pt x="58" y="82"/>
                    <a:pt x="58" y="82"/>
                    <a:pt x="58" y="82"/>
                  </a:cubicBezTo>
                  <a:cubicBezTo>
                    <a:pt x="59" y="82"/>
                    <a:pt x="61" y="83"/>
                    <a:pt x="61" y="85"/>
                  </a:cubicBezTo>
                  <a:lnTo>
                    <a:pt x="61" y="92"/>
                  </a:lnTo>
                  <a:close/>
                  <a:moveTo>
                    <a:pt x="61" y="72"/>
                  </a:moveTo>
                  <a:cubicBezTo>
                    <a:pt x="61" y="73"/>
                    <a:pt x="59" y="74"/>
                    <a:pt x="58" y="74"/>
                  </a:cubicBezTo>
                  <a:cubicBezTo>
                    <a:pt x="47" y="74"/>
                    <a:pt x="47" y="74"/>
                    <a:pt x="47" y="74"/>
                  </a:cubicBezTo>
                  <a:cubicBezTo>
                    <a:pt x="45" y="74"/>
                    <a:pt x="43" y="73"/>
                    <a:pt x="43" y="72"/>
                  </a:cubicBezTo>
                  <a:cubicBezTo>
                    <a:pt x="43" y="64"/>
                    <a:pt x="43" y="64"/>
                    <a:pt x="43" y="64"/>
                  </a:cubicBezTo>
                  <a:cubicBezTo>
                    <a:pt x="43" y="62"/>
                    <a:pt x="45" y="61"/>
                    <a:pt x="47" y="61"/>
                  </a:cubicBezTo>
                  <a:cubicBezTo>
                    <a:pt x="58" y="61"/>
                    <a:pt x="58" y="61"/>
                    <a:pt x="58" y="61"/>
                  </a:cubicBezTo>
                  <a:cubicBezTo>
                    <a:pt x="59" y="61"/>
                    <a:pt x="61" y="62"/>
                    <a:pt x="61" y="64"/>
                  </a:cubicBezTo>
                  <a:lnTo>
                    <a:pt x="61" y="72"/>
                  </a:lnTo>
                  <a:close/>
                  <a:moveTo>
                    <a:pt x="86" y="112"/>
                  </a:moveTo>
                  <a:cubicBezTo>
                    <a:pt x="86" y="114"/>
                    <a:pt x="85" y="115"/>
                    <a:pt x="83" y="115"/>
                  </a:cubicBezTo>
                  <a:cubicBezTo>
                    <a:pt x="72" y="115"/>
                    <a:pt x="72" y="115"/>
                    <a:pt x="72" y="115"/>
                  </a:cubicBezTo>
                  <a:cubicBezTo>
                    <a:pt x="70" y="115"/>
                    <a:pt x="69" y="114"/>
                    <a:pt x="69" y="112"/>
                  </a:cubicBezTo>
                  <a:cubicBezTo>
                    <a:pt x="69" y="104"/>
                    <a:pt x="69" y="104"/>
                    <a:pt x="69" y="104"/>
                  </a:cubicBezTo>
                  <a:cubicBezTo>
                    <a:pt x="69" y="103"/>
                    <a:pt x="70" y="102"/>
                    <a:pt x="72" y="102"/>
                  </a:cubicBezTo>
                  <a:cubicBezTo>
                    <a:pt x="83" y="102"/>
                    <a:pt x="83" y="102"/>
                    <a:pt x="83" y="102"/>
                  </a:cubicBezTo>
                  <a:cubicBezTo>
                    <a:pt x="85" y="102"/>
                    <a:pt x="86" y="103"/>
                    <a:pt x="86" y="104"/>
                  </a:cubicBezTo>
                  <a:lnTo>
                    <a:pt x="86" y="112"/>
                  </a:lnTo>
                  <a:close/>
                  <a:moveTo>
                    <a:pt x="86" y="92"/>
                  </a:moveTo>
                  <a:cubicBezTo>
                    <a:pt x="86" y="94"/>
                    <a:pt x="85" y="95"/>
                    <a:pt x="83" y="95"/>
                  </a:cubicBezTo>
                  <a:cubicBezTo>
                    <a:pt x="72" y="95"/>
                    <a:pt x="72" y="95"/>
                    <a:pt x="72" y="95"/>
                  </a:cubicBezTo>
                  <a:cubicBezTo>
                    <a:pt x="70" y="95"/>
                    <a:pt x="69" y="94"/>
                    <a:pt x="69" y="92"/>
                  </a:cubicBezTo>
                  <a:cubicBezTo>
                    <a:pt x="69" y="84"/>
                    <a:pt x="69" y="84"/>
                    <a:pt x="69" y="84"/>
                  </a:cubicBezTo>
                  <a:cubicBezTo>
                    <a:pt x="69" y="83"/>
                    <a:pt x="70" y="82"/>
                    <a:pt x="72" y="82"/>
                  </a:cubicBezTo>
                  <a:cubicBezTo>
                    <a:pt x="83" y="82"/>
                    <a:pt x="83" y="82"/>
                    <a:pt x="83" y="82"/>
                  </a:cubicBezTo>
                  <a:cubicBezTo>
                    <a:pt x="85" y="82"/>
                    <a:pt x="86" y="83"/>
                    <a:pt x="86" y="84"/>
                  </a:cubicBezTo>
                  <a:lnTo>
                    <a:pt x="86" y="92"/>
                  </a:lnTo>
                  <a:close/>
                  <a:moveTo>
                    <a:pt x="86" y="72"/>
                  </a:moveTo>
                  <a:cubicBezTo>
                    <a:pt x="86" y="73"/>
                    <a:pt x="85" y="74"/>
                    <a:pt x="83" y="74"/>
                  </a:cubicBezTo>
                  <a:cubicBezTo>
                    <a:pt x="72" y="74"/>
                    <a:pt x="72" y="74"/>
                    <a:pt x="72" y="74"/>
                  </a:cubicBezTo>
                  <a:cubicBezTo>
                    <a:pt x="70" y="74"/>
                    <a:pt x="69" y="73"/>
                    <a:pt x="69" y="72"/>
                  </a:cubicBezTo>
                  <a:cubicBezTo>
                    <a:pt x="69" y="64"/>
                    <a:pt x="69" y="64"/>
                    <a:pt x="69" y="64"/>
                  </a:cubicBezTo>
                  <a:cubicBezTo>
                    <a:pt x="69" y="62"/>
                    <a:pt x="70" y="61"/>
                    <a:pt x="72" y="61"/>
                  </a:cubicBezTo>
                  <a:cubicBezTo>
                    <a:pt x="83" y="61"/>
                    <a:pt x="83" y="61"/>
                    <a:pt x="83" y="61"/>
                  </a:cubicBezTo>
                  <a:cubicBezTo>
                    <a:pt x="85" y="61"/>
                    <a:pt x="86" y="62"/>
                    <a:pt x="86" y="64"/>
                  </a:cubicBezTo>
                  <a:lnTo>
                    <a:pt x="86" y="72"/>
                  </a:lnTo>
                  <a:close/>
                  <a:moveTo>
                    <a:pt x="87" y="48"/>
                  </a:moveTo>
                  <a:cubicBezTo>
                    <a:pt x="71" y="48"/>
                    <a:pt x="71" y="48"/>
                    <a:pt x="71" y="48"/>
                  </a:cubicBezTo>
                  <a:cubicBezTo>
                    <a:pt x="70" y="48"/>
                    <a:pt x="68" y="46"/>
                    <a:pt x="68" y="43"/>
                  </a:cubicBezTo>
                  <a:cubicBezTo>
                    <a:pt x="68" y="41"/>
                    <a:pt x="70" y="39"/>
                    <a:pt x="71" y="39"/>
                  </a:cubicBezTo>
                  <a:cubicBezTo>
                    <a:pt x="87" y="39"/>
                    <a:pt x="87" y="39"/>
                    <a:pt x="87" y="39"/>
                  </a:cubicBezTo>
                  <a:cubicBezTo>
                    <a:pt x="89" y="39"/>
                    <a:pt x="90" y="41"/>
                    <a:pt x="90" y="43"/>
                  </a:cubicBezTo>
                  <a:cubicBezTo>
                    <a:pt x="90" y="46"/>
                    <a:pt x="89" y="48"/>
                    <a:pt x="87" y="48"/>
                  </a:cubicBezTo>
                  <a:close/>
                  <a:moveTo>
                    <a:pt x="94" y="27"/>
                  </a:moveTo>
                  <a:cubicBezTo>
                    <a:pt x="94" y="30"/>
                    <a:pt x="92" y="32"/>
                    <a:pt x="90" y="32"/>
                  </a:cubicBezTo>
                  <a:cubicBezTo>
                    <a:pt x="14" y="32"/>
                    <a:pt x="14" y="32"/>
                    <a:pt x="14" y="32"/>
                  </a:cubicBezTo>
                  <a:cubicBezTo>
                    <a:pt x="12" y="32"/>
                    <a:pt x="10" y="30"/>
                    <a:pt x="10" y="27"/>
                  </a:cubicBezTo>
                  <a:cubicBezTo>
                    <a:pt x="10" y="16"/>
                    <a:pt x="10" y="16"/>
                    <a:pt x="10" y="16"/>
                  </a:cubicBezTo>
                  <a:cubicBezTo>
                    <a:pt x="10" y="14"/>
                    <a:pt x="12" y="12"/>
                    <a:pt x="14" y="12"/>
                  </a:cubicBezTo>
                  <a:cubicBezTo>
                    <a:pt x="90" y="12"/>
                    <a:pt x="90" y="12"/>
                    <a:pt x="90" y="12"/>
                  </a:cubicBezTo>
                  <a:cubicBezTo>
                    <a:pt x="92" y="12"/>
                    <a:pt x="94" y="14"/>
                    <a:pt x="94" y="16"/>
                  </a:cubicBezTo>
                  <a:lnTo>
                    <a:pt x="9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 name="Freeform 256"/>
            <p:cNvSpPr/>
            <p:nvPr/>
          </p:nvSpPr>
          <p:spPr bwMode="auto">
            <a:xfrm>
              <a:off x="10977563" y="2100263"/>
              <a:ext cx="15875" cy="50800"/>
            </a:xfrm>
            <a:custGeom>
              <a:avLst/>
              <a:gdLst>
                <a:gd name="T0" fmla="*/ 5 w 5"/>
                <a:gd name="T1" fmla="*/ 14 h 16"/>
                <a:gd name="T2" fmla="*/ 2 w 5"/>
                <a:gd name="T3" fmla="*/ 16 h 16"/>
                <a:gd name="T4" fmla="*/ 2 w 5"/>
                <a:gd name="T5" fmla="*/ 16 h 16"/>
                <a:gd name="T6" fmla="*/ 0 w 5"/>
                <a:gd name="T7" fmla="*/ 14 h 16"/>
                <a:gd name="T8" fmla="*/ 0 w 5"/>
                <a:gd name="T9" fmla="*/ 2 h 16"/>
                <a:gd name="T10" fmla="*/ 2 w 5"/>
                <a:gd name="T11" fmla="*/ 0 h 16"/>
                <a:gd name="T12" fmla="*/ 2 w 5"/>
                <a:gd name="T13" fmla="*/ 0 h 16"/>
                <a:gd name="T14" fmla="*/ 5 w 5"/>
                <a:gd name="T15" fmla="*/ 2 h 16"/>
                <a:gd name="T16" fmla="*/ 5 w 5"/>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5" y="14"/>
                  </a:moveTo>
                  <a:cubicBezTo>
                    <a:pt x="5" y="15"/>
                    <a:pt x="4" y="16"/>
                    <a:pt x="2" y="16"/>
                  </a:cubicBezTo>
                  <a:cubicBezTo>
                    <a:pt x="2" y="16"/>
                    <a:pt x="2" y="16"/>
                    <a:pt x="2" y="16"/>
                  </a:cubicBezTo>
                  <a:cubicBezTo>
                    <a:pt x="1" y="16"/>
                    <a:pt x="0" y="15"/>
                    <a:pt x="0" y="14"/>
                  </a:cubicBezTo>
                  <a:cubicBezTo>
                    <a:pt x="0" y="2"/>
                    <a:pt x="0" y="2"/>
                    <a:pt x="0" y="2"/>
                  </a:cubicBezTo>
                  <a:cubicBezTo>
                    <a:pt x="0" y="1"/>
                    <a:pt x="1" y="0"/>
                    <a:pt x="2" y="0"/>
                  </a:cubicBezTo>
                  <a:cubicBezTo>
                    <a:pt x="2" y="0"/>
                    <a:pt x="2" y="0"/>
                    <a:pt x="2" y="0"/>
                  </a:cubicBezTo>
                  <a:cubicBezTo>
                    <a:pt x="4" y="0"/>
                    <a:pt x="5" y="1"/>
                    <a:pt x="5" y="2"/>
                  </a:cubicBezTo>
                  <a:lnTo>
                    <a:pt x="5"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25" name="Freeform 226"/>
          <p:cNvSpPr>
            <a:spLocks noEditPoints="1"/>
          </p:cNvSpPr>
          <p:nvPr/>
        </p:nvSpPr>
        <p:spPr bwMode="auto">
          <a:xfrm>
            <a:off x="4568030" y="4431149"/>
            <a:ext cx="557213" cy="506413"/>
          </a:xfrm>
          <a:custGeom>
            <a:avLst/>
            <a:gdLst>
              <a:gd name="T0" fmla="*/ 311 w 351"/>
              <a:gd name="T1" fmla="*/ 111 h 319"/>
              <a:gd name="T2" fmla="*/ 263 w 351"/>
              <a:gd name="T3" fmla="*/ 0 h 319"/>
              <a:gd name="T4" fmla="*/ 0 w 351"/>
              <a:gd name="T5" fmla="*/ 115 h 319"/>
              <a:gd name="T6" fmla="*/ 64 w 351"/>
              <a:gd name="T7" fmla="*/ 259 h 319"/>
              <a:gd name="T8" fmla="*/ 64 w 351"/>
              <a:gd name="T9" fmla="*/ 319 h 319"/>
              <a:gd name="T10" fmla="*/ 351 w 351"/>
              <a:gd name="T11" fmla="*/ 319 h 319"/>
              <a:gd name="T12" fmla="*/ 351 w 351"/>
              <a:gd name="T13" fmla="*/ 111 h 319"/>
              <a:gd name="T14" fmla="*/ 311 w 351"/>
              <a:gd name="T15" fmla="*/ 111 h 319"/>
              <a:gd name="T16" fmla="*/ 64 w 351"/>
              <a:gd name="T17" fmla="*/ 131 h 319"/>
              <a:gd name="T18" fmla="*/ 56 w 351"/>
              <a:gd name="T19" fmla="*/ 135 h 319"/>
              <a:gd name="T20" fmla="*/ 64 w 351"/>
              <a:gd name="T21" fmla="*/ 157 h 319"/>
              <a:gd name="T22" fmla="*/ 64 w 351"/>
              <a:gd name="T23" fmla="*/ 211 h 319"/>
              <a:gd name="T24" fmla="*/ 28 w 351"/>
              <a:gd name="T25" fmla="*/ 125 h 319"/>
              <a:gd name="T26" fmla="*/ 253 w 351"/>
              <a:gd name="T27" fmla="*/ 30 h 319"/>
              <a:gd name="T28" fmla="*/ 287 w 351"/>
              <a:gd name="T29" fmla="*/ 111 h 319"/>
              <a:gd name="T30" fmla="*/ 265 w 351"/>
              <a:gd name="T31" fmla="*/ 111 h 319"/>
              <a:gd name="T32" fmla="*/ 242 w 351"/>
              <a:gd name="T33" fmla="*/ 58 h 319"/>
              <a:gd name="T34" fmla="*/ 114 w 351"/>
              <a:gd name="T35" fmla="*/ 111 h 319"/>
              <a:gd name="T36" fmla="*/ 64 w 351"/>
              <a:gd name="T37" fmla="*/ 111 h 319"/>
              <a:gd name="T38" fmla="*/ 64 w 351"/>
              <a:gd name="T39" fmla="*/ 131 h 319"/>
              <a:gd name="T40" fmla="*/ 329 w 351"/>
              <a:gd name="T41" fmla="*/ 297 h 319"/>
              <a:gd name="T42" fmla="*/ 84 w 351"/>
              <a:gd name="T43" fmla="*/ 297 h 319"/>
              <a:gd name="T44" fmla="*/ 84 w 351"/>
              <a:gd name="T45" fmla="*/ 131 h 319"/>
              <a:gd name="T46" fmla="*/ 329 w 351"/>
              <a:gd name="T47" fmla="*/ 131 h 319"/>
              <a:gd name="T48" fmla="*/ 329 w 351"/>
              <a:gd name="T49" fmla="*/ 297 h 319"/>
              <a:gd name="T50" fmla="*/ 309 w 351"/>
              <a:gd name="T51" fmla="*/ 153 h 319"/>
              <a:gd name="T52" fmla="*/ 106 w 351"/>
              <a:gd name="T53" fmla="*/ 153 h 319"/>
              <a:gd name="T54" fmla="*/ 106 w 351"/>
              <a:gd name="T55" fmla="*/ 277 h 319"/>
              <a:gd name="T56" fmla="*/ 309 w 351"/>
              <a:gd name="T57" fmla="*/ 277 h 319"/>
              <a:gd name="T58" fmla="*/ 309 w 351"/>
              <a:gd name="T59" fmla="*/ 153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1" h="319">
                <a:moveTo>
                  <a:pt x="311" y="111"/>
                </a:moveTo>
                <a:lnTo>
                  <a:pt x="263" y="0"/>
                </a:lnTo>
                <a:lnTo>
                  <a:pt x="0" y="115"/>
                </a:lnTo>
                <a:lnTo>
                  <a:pt x="64" y="259"/>
                </a:lnTo>
                <a:lnTo>
                  <a:pt x="64" y="319"/>
                </a:lnTo>
                <a:lnTo>
                  <a:pt x="351" y="319"/>
                </a:lnTo>
                <a:lnTo>
                  <a:pt x="351" y="111"/>
                </a:lnTo>
                <a:lnTo>
                  <a:pt x="311" y="111"/>
                </a:lnTo>
                <a:close/>
                <a:moveTo>
                  <a:pt x="64" y="131"/>
                </a:moveTo>
                <a:lnTo>
                  <a:pt x="56" y="135"/>
                </a:lnTo>
                <a:lnTo>
                  <a:pt x="64" y="157"/>
                </a:lnTo>
                <a:lnTo>
                  <a:pt x="64" y="211"/>
                </a:lnTo>
                <a:lnTo>
                  <a:pt x="28" y="125"/>
                </a:lnTo>
                <a:lnTo>
                  <a:pt x="253" y="30"/>
                </a:lnTo>
                <a:lnTo>
                  <a:pt x="287" y="111"/>
                </a:lnTo>
                <a:lnTo>
                  <a:pt x="265" y="111"/>
                </a:lnTo>
                <a:lnTo>
                  <a:pt x="242" y="58"/>
                </a:lnTo>
                <a:lnTo>
                  <a:pt x="114" y="111"/>
                </a:lnTo>
                <a:lnTo>
                  <a:pt x="64" y="111"/>
                </a:lnTo>
                <a:lnTo>
                  <a:pt x="64" y="131"/>
                </a:lnTo>
                <a:close/>
                <a:moveTo>
                  <a:pt x="329" y="297"/>
                </a:moveTo>
                <a:lnTo>
                  <a:pt x="84" y="297"/>
                </a:lnTo>
                <a:lnTo>
                  <a:pt x="84" y="131"/>
                </a:lnTo>
                <a:lnTo>
                  <a:pt x="329" y="131"/>
                </a:lnTo>
                <a:lnTo>
                  <a:pt x="329" y="297"/>
                </a:lnTo>
                <a:close/>
                <a:moveTo>
                  <a:pt x="309" y="153"/>
                </a:moveTo>
                <a:lnTo>
                  <a:pt x="106" y="153"/>
                </a:lnTo>
                <a:lnTo>
                  <a:pt x="106" y="277"/>
                </a:lnTo>
                <a:lnTo>
                  <a:pt x="309" y="277"/>
                </a:lnTo>
                <a:lnTo>
                  <a:pt x="309" y="153"/>
                </a:lnTo>
                <a:close/>
              </a:path>
            </a:pathLst>
          </a:custGeom>
          <a:solidFill>
            <a:schemeClr val="accent5">
              <a:lumMod val="75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711"/>
              </a:solidFill>
              <a:effectLst/>
              <a:uLnTx/>
              <a:uFillTx/>
              <a:latin typeface="Calibri"/>
              <a:ea typeface="宋体" panose="02010600030101010101" pitchFamily="2" charset="-122"/>
              <a:cs typeface="+mn-cs"/>
            </a:endParaRPr>
          </a:p>
        </p:txBody>
      </p:sp>
      <p:grpSp>
        <p:nvGrpSpPr>
          <p:cNvPr id="26" name="组合 25"/>
          <p:cNvGrpSpPr/>
          <p:nvPr/>
        </p:nvGrpSpPr>
        <p:grpSpPr>
          <a:xfrm>
            <a:off x="6731794" y="2015424"/>
            <a:ext cx="722313" cy="501650"/>
            <a:chOff x="10083800" y="1362076"/>
            <a:chExt cx="722313" cy="501650"/>
          </a:xfrm>
          <a:solidFill>
            <a:schemeClr val="accent5">
              <a:lumMod val="75000"/>
            </a:schemeClr>
          </a:solidFill>
        </p:grpSpPr>
        <p:sp>
          <p:nvSpPr>
            <p:cNvPr id="27" name="Freeform 32"/>
            <p:cNvSpPr>
              <a:spLocks noEditPoints="1"/>
            </p:cNvSpPr>
            <p:nvPr/>
          </p:nvSpPr>
          <p:spPr bwMode="auto">
            <a:xfrm>
              <a:off x="10083800" y="1466851"/>
              <a:ext cx="722313" cy="361950"/>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711"/>
                </a:solidFill>
                <a:effectLst/>
                <a:uLnTx/>
                <a:uFillTx/>
                <a:latin typeface="Calibri"/>
                <a:ea typeface="宋体" panose="02010600030101010101" pitchFamily="2" charset="-122"/>
                <a:cs typeface="+mn-cs"/>
              </a:endParaRPr>
            </a:p>
          </p:txBody>
        </p:sp>
        <p:sp>
          <p:nvSpPr>
            <p:cNvPr id="28" name="Freeform 33"/>
            <p:cNvSpPr/>
            <p:nvPr/>
          </p:nvSpPr>
          <p:spPr bwMode="auto">
            <a:xfrm>
              <a:off x="10190163" y="1362076"/>
              <a:ext cx="509588" cy="501650"/>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711"/>
                </a:solidFill>
                <a:effectLst/>
                <a:uLnTx/>
                <a:uFillTx/>
                <a:latin typeface="Calibri"/>
                <a:ea typeface="宋体" panose="02010600030101010101" pitchFamily="2" charset="-122"/>
                <a:cs typeface="+mn-cs"/>
              </a:endParaRPr>
            </a:p>
          </p:txBody>
        </p:sp>
      </p:grpSp>
      <p:grpSp>
        <p:nvGrpSpPr>
          <p:cNvPr id="29" name="组合 28"/>
          <p:cNvGrpSpPr/>
          <p:nvPr/>
        </p:nvGrpSpPr>
        <p:grpSpPr>
          <a:xfrm>
            <a:off x="6989764" y="4556561"/>
            <a:ext cx="565150" cy="455613"/>
            <a:chOff x="7165975" y="4948238"/>
            <a:chExt cx="565150" cy="455613"/>
          </a:xfrm>
          <a:solidFill>
            <a:schemeClr val="bg1"/>
          </a:solidFill>
        </p:grpSpPr>
        <p:sp>
          <p:nvSpPr>
            <p:cNvPr id="30" name="Freeform 155"/>
            <p:cNvSpPr>
              <a:spLocks noEditPoints="1"/>
            </p:cNvSpPr>
            <p:nvPr/>
          </p:nvSpPr>
          <p:spPr bwMode="auto">
            <a:xfrm>
              <a:off x="7165975" y="5100638"/>
              <a:ext cx="509588" cy="303213"/>
            </a:xfrm>
            <a:custGeom>
              <a:avLst/>
              <a:gdLst>
                <a:gd name="T0" fmla="*/ 90 w 321"/>
                <a:gd name="T1" fmla="*/ 73 h 191"/>
                <a:gd name="T2" fmla="*/ 90 w 321"/>
                <a:gd name="T3" fmla="*/ 191 h 191"/>
                <a:gd name="T4" fmla="*/ 141 w 321"/>
                <a:gd name="T5" fmla="*/ 191 h 191"/>
                <a:gd name="T6" fmla="*/ 141 w 321"/>
                <a:gd name="T7" fmla="*/ 73 h 191"/>
                <a:gd name="T8" fmla="*/ 115 w 321"/>
                <a:gd name="T9" fmla="*/ 50 h 191"/>
                <a:gd name="T10" fmla="*/ 90 w 321"/>
                <a:gd name="T11" fmla="*/ 73 h 191"/>
                <a:gd name="T12" fmla="*/ 0 w 321"/>
                <a:gd name="T13" fmla="*/ 191 h 191"/>
                <a:gd name="T14" fmla="*/ 53 w 321"/>
                <a:gd name="T15" fmla="*/ 191 h 191"/>
                <a:gd name="T16" fmla="*/ 53 w 321"/>
                <a:gd name="T17" fmla="*/ 101 h 191"/>
                <a:gd name="T18" fmla="*/ 0 w 321"/>
                <a:gd name="T19" fmla="*/ 146 h 191"/>
                <a:gd name="T20" fmla="*/ 0 w 321"/>
                <a:gd name="T21" fmla="*/ 191 h 191"/>
                <a:gd name="T22" fmla="*/ 268 w 321"/>
                <a:gd name="T23" fmla="*/ 45 h 191"/>
                <a:gd name="T24" fmla="*/ 268 w 321"/>
                <a:gd name="T25" fmla="*/ 191 h 191"/>
                <a:gd name="T26" fmla="*/ 321 w 321"/>
                <a:gd name="T27" fmla="*/ 191 h 191"/>
                <a:gd name="T28" fmla="*/ 321 w 321"/>
                <a:gd name="T29" fmla="*/ 0 h 191"/>
                <a:gd name="T30" fmla="*/ 268 w 321"/>
                <a:gd name="T31" fmla="*/ 45 h 191"/>
                <a:gd name="T32" fmla="*/ 178 w 321"/>
                <a:gd name="T33" fmla="*/ 103 h 191"/>
                <a:gd name="T34" fmla="*/ 178 w 321"/>
                <a:gd name="T35" fmla="*/ 191 h 191"/>
                <a:gd name="T36" fmla="*/ 231 w 321"/>
                <a:gd name="T37" fmla="*/ 191 h 191"/>
                <a:gd name="T38" fmla="*/ 231 w 321"/>
                <a:gd name="T39" fmla="*/ 75 h 191"/>
                <a:gd name="T40" fmla="*/ 188 w 321"/>
                <a:gd name="T41" fmla="*/ 112 h 191"/>
                <a:gd name="T42" fmla="*/ 178 w 321"/>
                <a:gd name="T43" fmla="*/ 10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1" h="191">
                  <a:moveTo>
                    <a:pt x="90" y="73"/>
                  </a:moveTo>
                  <a:lnTo>
                    <a:pt x="90" y="191"/>
                  </a:lnTo>
                  <a:lnTo>
                    <a:pt x="141" y="191"/>
                  </a:lnTo>
                  <a:lnTo>
                    <a:pt x="141" y="73"/>
                  </a:lnTo>
                  <a:lnTo>
                    <a:pt x="115" y="50"/>
                  </a:lnTo>
                  <a:lnTo>
                    <a:pt x="90" y="73"/>
                  </a:lnTo>
                  <a:close/>
                  <a:moveTo>
                    <a:pt x="0" y="191"/>
                  </a:moveTo>
                  <a:lnTo>
                    <a:pt x="53" y="191"/>
                  </a:lnTo>
                  <a:lnTo>
                    <a:pt x="53" y="101"/>
                  </a:lnTo>
                  <a:lnTo>
                    <a:pt x="0" y="146"/>
                  </a:lnTo>
                  <a:lnTo>
                    <a:pt x="0" y="191"/>
                  </a:lnTo>
                  <a:close/>
                  <a:moveTo>
                    <a:pt x="268" y="45"/>
                  </a:moveTo>
                  <a:lnTo>
                    <a:pt x="268" y="191"/>
                  </a:lnTo>
                  <a:lnTo>
                    <a:pt x="321" y="191"/>
                  </a:lnTo>
                  <a:lnTo>
                    <a:pt x="321" y="0"/>
                  </a:lnTo>
                  <a:lnTo>
                    <a:pt x="268" y="45"/>
                  </a:lnTo>
                  <a:close/>
                  <a:moveTo>
                    <a:pt x="178" y="103"/>
                  </a:moveTo>
                  <a:lnTo>
                    <a:pt x="178" y="191"/>
                  </a:lnTo>
                  <a:lnTo>
                    <a:pt x="231" y="191"/>
                  </a:lnTo>
                  <a:lnTo>
                    <a:pt x="231" y="75"/>
                  </a:lnTo>
                  <a:lnTo>
                    <a:pt x="188" y="112"/>
                  </a:lnTo>
                  <a:lnTo>
                    <a:pt x="178"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1" name="Freeform 156"/>
            <p:cNvSpPr/>
            <p:nvPr/>
          </p:nvSpPr>
          <p:spPr bwMode="auto">
            <a:xfrm>
              <a:off x="7165975" y="4948238"/>
              <a:ext cx="565150" cy="330200"/>
            </a:xfrm>
            <a:custGeom>
              <a:avLst/>
              <a:gdLst>
                <a:gd name="T0" fmla="*/ 356 w 356"/>
                <a:gd name="T1" fmla="*/ 0 h 208"/>
                <a:gd name="T2" fmla="*/ 255 w 356"/>
                <a:gd name="T3" fmla="*/ 0 h 208"/>
                <a:gd name="T4" fmla="*/ 298 w 356"/>
                <a:gd name="T5" fmla="*/ 40 h 208"/>
                <a:gd name="T6" fmla="*/ 188 w 356"/>
                <a:gd name="T7" fmla="*/ 135 h 208"/>
                <a:gd name="T8" fmla="*/ 115 w 356"/>
                <a:gd name="T9" fmla="*/ 73 h 208"/>
                <a:gd name="T10" fmla="*/ 0 w 356"/>
                <a:gd name="T11" fmla="*/ 167 h 208"/>
                <a:gd name="T12" fmla="*/ 0 w 356"/>
                <a:gd name="T13" fmla="*/ 208 h 208"/>
                <a:gd name="T14" fmla="*/ 115 w 356"/>
                <a:gd name="T15" fmla="*/ 113 h 208"/>
                <a:gd name="T16" fmla="*/ 188 w 356"/>
                <a:gd name="T17" fmla="*/ 176 h 208"/>
                <a:gd name="T18" fmla="*/ 319 w 356"/>
                <a:gd name="T19" fmla="*/ 64 h 208"/>
                <a:gd name="T20" fmla="*/ 356 w 356"/>
                <a:gd name="T21" fmla="*/ 98 h 208"/>
                <a:gd name="T22" fmla="*/ 356 w 356"/>
                <a:gd name="T23"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6" h="208">
                  <a:moveTo>
                    <a:pt x="356" y="0"/>
                  </a:moveTo>
                  <a:lnTo>
                    <a:pt x="255" y="0"/>
                  </a:lnTo>
                  <a:lnTo>
                    <a:pt x="298" y="40"/>
                  </a:lnTo>
                  <a:lnTo>
                    <a:pt x="188" y="135"/>
                  </a:lnTo>
                  <a:lnTo>
                    <a:pt x="115" y="73"/>
                  </a:lnTo>
                  <a:lnTo>
                    <a:pt x="0" y="167"/>
                  </a:lnTo>
                  <a:lnTo>
                    <a:pt x="0" y="208"/>
                  </a:lnTo>
                  <a:lnTo>
                    <a:pt x="115" y="113"/>
                  </a:lnTo>
                  <a:lnTo>
                    <a:pt x="188" y="176"/>
                  </a:lnTo>
                  <a:lnTo>
                    <a:pt x="319" y="64"/>
                  </a:lnTo>
                  <a:lnTo>
                    <a:pt x="356" y="98"/>
                  </a:lnTo>
                  <a:lnTo>
                    <a:pt x="35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32" name="组合 31"/>
          <p:cNvGrpSpPr/>
          <p:nvPr/>
        </p:nvGrpSpPr>
        <p:grpSpPr>
          <a:xfrm>
            <a:off x="464951" y="1813362"/>
            <a:ext cx="3612678" cy="1960210"/>
            <a:chOff x="6795152" y="1901661"/>
            <a:chExt cx="3612678" cy="1960210"/>
          </a:xfrm>
        </p:grpSpPr>
        <p:sp>
          <p:nvSpPr>
            <p:cNvPr id="33" name="文本框 32"/>
            <p:cNvSpPr txBox="1"/>
            <p:nvPr/>
          </p:nvSpPr>
          <p:spPr>
            <a:xfrm>
              <a:off x="7702870" y="1901661"/>
              <a:ext cx="2674843" cy="46166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交易平台</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4" name="文本框 14"/>
            <p:cNvSpPr txBox="1"/>
            <p:nvPr/>
          </p:nvSpPr>
          <p:spPr>
            <a:xfrm>
              <a:off x="6795152" y="2384543"/>
              <a:ext cx="3612678" cy="1477328"/>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第三方建设运营，主要作用是搭建基础通讯架构，实现成员之间的连接和通讯；成员认证和接入管理；维护公共记录块链，实现对游戏资产的索引记录、交易记录；制定游戏资产规范和交易规则，维持交易秩序；协助交易方完成游戏道具的追溯维权。</a:t>
              </a:r>
              <a:endParaRPr kumimoji="0" lang="zh-CN"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35" name="组合 34"/>
          <p:cNvGrpSpPr/>
          <p:nvPr/>
        </p:nvGrpSpPr>
        <p:grpSpPr>
          <a:xfrm>
            <a:off x="7920831" y="1813362"/>
            <a:ext cx="3857881" cy="1311580"/>
            <a:chOff x="7702869" y="1901661"/>
            <a:chExt cx="3857881" cy="1311580"/>
          </a:xfrm>
        </p:grpSpPr>
        <p:sp>
          <p:nvSpPr>
            <p:cNvPr id="36" name="文本框 35"/>
            <p:cNvSpPr txBox="1"/>
            <p:nvPr/>
          </p:nvSpPr>
          <p:spPr>
            <a:xfrm>
              <a:off x="7702870" y="1901661"/>
              <a:ext cx="267484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用户</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7" name="文本框 14"/>
            <p:cNvSpPr txBox="1"/>
            <p:nvPr/>
          </p:nvSpPr>
          <p:spPr>
            <a:xfrm>
              <a:off x="7702869" y="2322548"/>
              <a:ext cx="3857881" cy="890693"/>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参与方数据区，游戏资产交易的主体。监督公共区的区块链记录的正确性；维护自己的游戏资产，能够发起查询。</a:t>
              </a:r>
              <a:endParaRPr kumimoji="0" lang="zh-CN"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nvGrpSpPr>
          <p:cNvPr id="38" name="组合 37"/>
          <p:cNvGrpSpPr/>
          <p:nvPr/>
        </p:nvGrpSpPr>
        <p:grpSpPr>
          <a:xfrm>
            <a:off x="263474" y="3997185"/>
            <a:ext cx="3861529" cy="1497556"/>
            <a:chOff x="6593675" y="1901661"/>
            <a:chExt cx="3861529" cy="1497556"/>
          </a:xfrm>
        </p:grpSpPr>
        <p:sp>
          <p:nvSpPr>
            <p:cNvPr id="39" name="文本框 38"/>
            <p:cNvSpPr txBox="1"/>
            <p:nvPr/>
          </p:nvSpPr>
          <p:spPr>
            <a:xfrm>
              <a:off x="7312993" y="1901661"/>
              <a:ext cx="3142211" cy="581057"/>
            </a:xfrm>
            <a:prstGeom prst="rect">
              <a:avLst/>
            </a:prstGeom>
            <a:noFill/>
          </p:spPr>
          <p:txBody>
            <a:bodyPr wrap="square" rtlCol="0">
              <a:spAutoFit/>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游戏公司</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0" name="文本框 14"/>
            <p:cNvSpPr txBox="1"/>
            <p:nvPr/>
          </p:nvSpPr>
          <p:spPr>
            <a:xfrm>
              <a:off x="6593675" y="2508524"/>
              <a:ext cx="3814154" cy="890693"/>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与区块链系统对接，生成并发售游戏道具；确认游戏资产交易过程中所有人的变更；提供对外的查询服务；负责区块链的节点的维护、交易的发起。</a:t>
              </a:r>
              <a:r>
                <a:rPr kumimoji="0" lang="zh-CN"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p>
          </p:txBody>
        </p:sp>
      </p:grpSp>
      <p:grpSp>
        <p:nvGrpSpPr>
          <p:cNvPr id="41" name="组合 40"/>
          <p:cNvGrpSpPr/>
          <p:nvPr/>
        </p:nvGrpSpPr>
        <p:grpSpPr>
          <a:xfrm>
            <a:off x="7920832" y="3997185"/>
            <a:ext cx="3857880" cy="1189245"/>
            <a:chOff x="7702870" y="1901661"/>
            <a:chExt cx="3857880" cy="1189245"/>
          </a:xfrm>
        </p:grpSpPr>
        <p:sp>
          <p:nvSpPr>
            <p:cNvPr id="42" name="文本框 41"/>
            <p:cNvSpPr txBox="1"/>
            <p:nvPr/>
          </p:nvSpPr>
          <p:spPr>
            <a:xfrm>
              <a:off x="7702870" y="1901661"/>
              <a:ext cx="2674843" cy="581057"/>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公证处</a:t>
              </a:r>
              <a:endParaRPr kumimoji="0" lang="en-US" altLang="zh-CN" sz="2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3" name="文本框 14"/>
            <p:cNvSpPr txBox="1"/>
            <p:nvPr/>
          </p:nvSpPr>
          <p:spPr>
            <a:xfrm>
              <a:off x="7702870" y="2477533"/>
              <a:ext cx="3857880" cy="613373"/>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主要保存公共区记录块链的备份，监督区块链记录的正确性；提供对外的查询服务；发起查询，获取外部数据。</a:t>
              </a:r>
              <a:endParaRPr kumimoji="0" lang="zh-CN" altLang="en-US" sz="1200" b="0" i="0" u="none" strike="noStrike" kern="1200" cap="none" spc="0" normalizeH="0" baseline="0" noProof="0" dirty="0">
                <a:ln>
                  <a:noFill/>
                </a:ln>
                <a:solidFill>
                  <a:prstClr val="white"/>
                </a:solidFill>
                <a:effectLst/>
                <a:uLnTx/>
                <a:uFillTx/>
                <a:latin typeface="Segoe UI" panose="020B0502040204020203" pitchFamily="34" charset="0"/>
                <a:ea typeface="冬青黑体简体中文 W3" panose="020B0300000000000000" pitchFamily="34" charset="-122"/>
                <a:cs typeface="Segoe UI" panose="020B0502040204020203" pitchFamily="34" charset="0"/>
              </a:endParaRPr>
            </a:p>
          </p:txBody>
        </p:sp>
      </p:grpSp>
      <p:sp>
        <p:nvSpPr>
          <p:cNvPr id="44" name="TextBox 39">
            <a:extLst>
              <a:ext uri="{FF2B5EF4-FFF2-40B4-BE49-F238E27FC236}">
                <a16:creationId xmlns:a16="http://schemas.microsoft.com/office/drawing/2014/main" id="{62778FE6-12EE-4C2F-B708-F591F23882A8}"/>
              </a:ext>
            </a:extLst>
          </p:cNvPr>
          <p:cNvSpPr txBox="1"/>
          <p:nvPr/>
        </p:nvSpPr>
        <p:spPr>
          <a:xfrm>
            <a:off x="319378" y="344615"/>
            <a:ext cx="1826141" cy="584775"/>
          </a:xfrm>
          <a:prstGeom prst="rect">
            <a:avLst/>
          </a:prstGeom>
          <a:noFill/>
        </p:spPr>
        <p:txBody>
          <a:bodyPr wrap="none" rtlCol="0">
            <a:spAutoFit/>
          </a:bodyPr>
          <a:lstStyle/>
          <a:p>
            <a:r>
              <a:rPr lang="zh-CN" altLang="en-US" sz="3200" b="1" dirty="0">
                <a:solidFill>
                  <a:schemeClr val="bg1"/>
                </a:solidFill>
                <a:latin typeface="微软雅黑" panose="020B0503020204020204" charset="-122"/>
                <a:ea typeface="微软雅黑" panose="020B0503020204020204" charset="-122"/>
                <a:sym typeface="+mn-ea"/>
              </a:rPr>
              <a:t>整体架构</a:t>
            </a:r>
          </a:p>
        </p:txBody>
      </p:sp>
    </p:spTree>
    <p:extLst>
      <p:ext uri="{BB962C8B-B14F-4D97-AF65-F5344CB8AC3E}">
        <p14:creationId xmlns:p14="http://schemas.microsoft.com/office/powerpoint/2010/main" val="401681651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ppt_x"/>
                                          </p:val>
                                        </p:tav>
                                        <p:tav tm="100000">
                                          <p:val>
                                            <p:strVal val="#ppt_x"/>
                                          </p:val>
                                        </p:tav>
                                      </p:tavLst>
                                    </p:anim>
                                    <p:anim calcmode="lin" valueType="num">
                                      <p:cBhvr additive="base">
                                        <p:cTn id="8" dur="10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1+#ppt_w/2"/>
                                          </p:val>
                                        </p:tav>
                                        <p:tav tm="100000">
                                          <p:val>
                                            <p:strVal val="#ppt_x"/>
                                          </p:val>
                                        </p:tav>
                                      </p:tavLst>
                                    </p:anim>
                                    <p:anim calcmode="lin" valueType="num">
                                      <p:cBhvr additive="base">
                                        <p:cTn id="16" dur="10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50" presetClass="entr" presetSubtype="0" decel="100000"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p:cTn id="23" dur="1000" fill="hold"/>
                                        <p:tgtEl>
                                          <p:spTgt spid="38"/>
                                        </p:tgtEl>
                                        <p:attrNameLst>
                                          <p:attrName>ppt_w</p:attrName>
                                        </p:attrNameLst>
                                      </p:cBhvr>
                                      <p:tavLst>
                                        <p:tav tm="0">
                                          <p:val>
                                            <p:strVal val="#ppt_w+.3"/>
                                          </p:val>
                                        </p:tav>
                                        <p:tav tm="100000">
                                          <p:val>
                                            <p:strVal val="#ppt_w"/>
                                          </p:val>
                                        </p:tav>
                                      </p:tavLst>
                                    </p:anim>
                                    <p:anim calcmode="lin" valueType="num">
                                      <p:cBhvr>
                                        <p:cTn id="24" dur="1000" fill="hold"/>
                                        <p:tgtEl>
                                          <p:spTgt spid="38"/>
                                        </p:tgtEl>
                                        <p:attrNameLst>
                                          <p:attrName>ppt_h</p:attrName>
                                        </p:attrNameLst>
                                      </p:cBhvr>
                                      <p:tavLst>
                                        <p:tav tm="0">
                                          <p:val>
                                            <p:strVal val="#ppt_h"/>
                                          </p:val>
                                        </p:tav>
                                        <p:tav tm="100000">
                                          <p:val>
                                            <p:strVal val="#ppt_h"/>
                                          </p:val>
                                        </p:tav>
                                      </p:tavLst>
                                    </p:anim>
                                    <p:animEffect transition="in" filter="fade">
                                      <p:cBhvr>
                                        <p:cTn id="25" dur="1000"/>
                                        <p:tgtEl>
                                          <p:spTgt spid="38"/>
                                        </p:tgtEl>
                                      </p:cBhvr>
                                    </p:animEffect>
                                  </p:childTnLst>
                                </p:cTn>
                              </p:par>
                              <p:par>
                                <p:cTn id="26" presetID="50" presetClass="entr" presetSubtype="0" decel="100000" fill="hold" nodeType="withEffect">
                                  <p:stCondLst>
                                    <p:cond delay="0"/>
                                  </p:stCondLst>
                                  <p:childTnLst>
                                    <p:set>
                                      <p:cBhvr>
                                        <p:cTn id="27" dur="1" fill="hold">
                                          <p:stCondLst>
                                            <p:cond delay="0"/>
                                          </p:stCondLst>
                                        </p:cTn>
                                        <p:tgtEl>
                                          <p:spTgt spid="32"/>
                                        </p:tgtEl>
                                        <p:attrNameLst>
                                          <p:attrName>style.visibility</p:attrName>
                                        </p:attrNameLst>
                                      </p:cBhvr>
                                      <p:to>
                                        <p:strVal val="visible"/>
                                      </p:to>
                                    </p:set>
                                    <p:anim calcmode="lin" valueType="num">
                                      <p:cBhvr>
                                        <p:cTn id="28" dur="1000" fill="hold"/>
                                        <p:tgtEl>
                                          <p:spTgt spid="32"/>
                                        </p:tgtEl>
                                        <p:attrNameLst>
                                          <p:attrName>ppt_w</p:attrName>
                                        </p:attrNameLst>
                                      </p:cBhvr>
                                      <p:tavLst>
                                        <p:tav tm="0">
                                          <p:val>
                                            <p:strVal val="#ppt_w+.3"/>
                                          </p:val>
                                        </p:tav>
                                        <p:tav tm="100000">
                                          <p:val>
                                            <p:strVal val="#ppt_w"/>
                                          </p:val>
                                        </p:tav>
                                      </p:tavLst>
                                    </p:anim>
                                    <p:anim calcmode="lin" valueType="num">
                                      <p:cBhvr>
                                        <p:cTn id="29" dur="1000" fill="hold"/>
                                        <p:tgtEl>
                                          <p:spTgt spid="32"/>
                                        </p:tgtEl>
                                        <p:attrNameLst>
                                          <p:attrName>ppt_h</p:attrName>
                                        </p:attrNameLst>
                                      </p:cBhvr>
                                      <p:tavLst>
                                        <p:tav tm="0">
                                          <p:val>
                                            <p:strVal val="#ppt_h"/>
                                          </p:val>
                                        </p:tav>
                                        <p:tav tm="100000">
                                          <p:val>
                                            <p:strVal val="#ppt_h"/>
                                          </p:val>
                                        </p:tav>
                                      </p:tavLst>
                                    </p:anim>
                                    <p:animEffect transition="in" filter="fade">
                                      <p:cBhvr>
                                        <p:cTn id="30" dur="1000"/>
                                        <p:tgtEl>
                                          <p:spTgt spid="32"/>
                                        </p:tgtEl>
                                      </p:cBhvr>
                                    </p:animEffect>
                                  </p:childTnLst>
                                </p:cTn>
                              </p:par>
                              <p:par>
                                <p:cTn id="31" presetID="50" presetClass="entr" presetSubtype="0" decel="100000"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p:cTn id="33" dur="1000" fill="hold"/>
                                        <p:tgtEl>
                                          <p:spTgt spid="35"/>
                                        </p:tgtEl>
                                        <p:attrNameLst>
                                          <p:attrName>ppt_w</p:attrName>
                                        </p:attrNameLst>
                                      </p:cBhvr>
                                      <p:tavLst>
                                        <p:tav tm="0">
                                          <p:val>
                                            <p:strVal val="#ppt_w+.3"/>
                                          </p:val>
                                        </p:tav>
                                        <p:tav tm="100000">
                                          <p:val>
                                            <p:strVal val="#ppt_w"/>
                                          </p:val>
                                        </p:tav>
                                      </p:tavLst>
                                    </p:anim>
                                    <p:anim calcmode="lin" valueType="num">
                                      <p:cBhvr>
                                        <p:cTn id="34" dur="1000" fill="hold"/>
                                        <p:tgtEl>
                                          <p:spTgt spid="35"/>
                                        </p:tgtEl>
                                        <p:attrNameLst>
                                          <p:attrName>ppt_h</p:attrName>
                                        </p:attrNameLst>
                                      </p:cBhvr>
                                      <p:tavLst>
                                        <p:tav tm="0">
                                          <p:val>
                                            <p:strVal val="#ppt_h"/>
                                          </p:val>
                                        </p:tav>
                                        <p:tav tm="100000">
                                          <p:val>
                                            <p:strVal val="#ppt_h"/>
                                          </p:val>
                                        </p:tav>
                                      </p:tavLst>
                                    </p:anim>
                                    <p:animEffect transition="in" filter="fade">
                                      <p:cBhvr>
                                        <p:cTn id="35" dur="1000"/>
                                        <p:tgtEl>
                                          <p:spTgt spid="35"/>
                                        </p:tgtEl>
                                      </p:cBhvr>
                                    </p:animEffect>
                                  </p:childTnLst>
                                </p:cTn>
                              </p:par>
                              <p:par>
                                <p:cTn id="36" presetID="50" presetClass="entr" presetSubtype="0" decel="100000" fill="hold" nodeType="withEffect">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cBhvr>
                                        <p:cTn id="38" dur="1000" fill="hold"/>
                                        <p:tgtEl>
                                          <p:spTgt spid="41"/>
                                        </p:tgtEl>
                                        <p:attrNameLst>
                                          <p:attrName>ppt_w</p:attrName>
                                        </p:attrNameLst>
                                      </p:cBhvr>
                                      <p:tavLst>
                                        <p:tav tm="0">
                                          <p:val>
                                            <p:strVal val="#ppt_w+.3"/>
                                          </p:val>
                                        </p:tav>
                                        <p:tav tm="100000">
                                          <p:val>
                                            <p:strVal val="#ppt_w"/>
                                          </p:val>
                                        </p:tav>
                                      </p:tavLst>
                                    </p:anim>
                                    <p:anim calcmode="lin" valueType="num">
                                      <p:cBhvr>
                                        <p:cTn id="39" dur="1000" fill="hold"/>
                                        <p:tgtEl>
                                          <p:spTgt spid="41"/>
                                        </p:tgtEl>
                                        <p:attrNameLst>
                                          <p:attrName>ppt_h</p:attrName>
                                        </p:attrNameLst>
                                      </p:cBhvr>
                                      <p:tavLst>
                                        <p:tav tm="0">
                                          <p:val>
                                            <p:strVal val="#ppt_h"/>
                                          </p:val>
                                        </p:tav>
                                        <p:tav tm="100000">
                                          <p:val>
                                            <p:strVal val="#ppt_h"/>
                                          </p:val>
                                        </p:tav>
                                      </p:tavLst>
                                    </p:anim>
                                    <p:animEffect transition="in" filter="fade">
                                      <p:cBhvr>
                                        <p:cTn id="40" dur="1000"/>
                                        <p:tgtEl>
                                          <p:spTgt spid="41"/>
                                        </p:tgtEl>
                                      </p:cBhvr>
                                    </p:animEffect>
                                  </p:childTnLst>
                                </p:cTn>
                              </p:par>
                              <p:par>
                                <p:cTn id="41" presetID="10" presetClass="entr" presetSubtype="0" fill="hold" grpId="0" nodeType="withEffect">
                                  <p:stCondLst>
                                    <p:cond delay="30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nodeType="withEffect">
                                  <p:stCondLst>
                                    <p:cond delay="30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par>
                                <p:cTn id="47" presetID="10" presetClass="entr" presetSubtype="0" fill="hold" nodeType="withEffect">
                                  <p:stCondLst>
                                    <p:cond delay="30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nodeType="withEffect">
                                  <p:stCondLst>
                                    <p:cond delay="30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1568450"/>
          </a:xfrm>
          <a:prstGeom prst="rect">
            <a:avLst/>
          </a:prstGeom>
          <a:noFill/>
        </p:spPr>
        <p:txBody>
          <a:bodyPr wrap="square" rtlCol="0">
            <a:spAutoFit/>
          </a:bodyPr>
          <a:lstStyle/>
          <a:p>
            <a:pPr algn="r"/>
            <a:r>
              <a:rPr lang="en-US" altLang="zh-CN" sz="9600" b="1" dirty="0">
                <a:solidFill>
                  <a:schemeClr val="bg1"/>
                </a:solidFill>
                <a:effectLst>
                  <a:outerShdw blurRad="38100" dist="38100" dir="2700000" algn="tl">
                    <a:srgbClr val="000000">
                      <a:alpha val="43137"/>
                    </a:srgbClr>
                  </a:outerShdw>
                </a:effectLst>
              </a:rPr>
              <a:t>03</a:t>
            </a: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功能实现</a:t>
            </a:r>
          </a:p>
        </p:txBody>
      </p:sp>
      <p:sp>
        <p:nvSpPr>
          <p:cNvPr id="359" name="矩形 358"/>
          <p:cNvSpPr/>
          <p:nvPr/>
        </p:nvSpPr>
        <p:spPr>
          <a:xfrm>
            <a:off x="5068962" y="3670652"/>
            <a:ext cx="4783455" cy="507831"/>
          </a:xfrm>
          <a:prstGeom prst="rect">
            <a:avLst/>
          </a:prstGeom>
        </p:spPr>
        <p:txBody>
          <a:bodyPr wrap="square">
            <a:spAutoFit/>
          </a:bodyPr>
          <a:lstStyle/>
          <a:p>
            <a:pPr>
              <a:lnSpc>
                <a:spcPct val="150000"/>
              </a:lnSpc>
            </a:pPr>
            <a:r>
              <a:rPr lang="en-US" altLang="zh-CN" sz="2000" dirty="0">
                <a:solidFill>
                  <a:schemeClr val="bg1"/>
                </a:solidFill>
              </a:rPr>
              <a:t>Block chain is introduced</a:t>
            </a:r>
            <a:endParaRPr lang="zh-CN" altLang="en-US" sz="2000" spc="300" dirty="0">
              <a:solidFill>
                <a:schemeClr val="bg1"/>
              </a:solidFill>
              <a:latin typeface="微软雅黑" panose="020B0503020204020204" charset="-122"/>
              <a:ea typeface="微软雅黑" panose="020B0503020204020204" charset="-122"/>
              <a:cs typeface="+mn-ea"/>
              <a:sym typeface="+mn-lt"/>
            </a:endParaRPr>
          </a:p>
        </p:txBody>
      </p:sp>
    </p:spTree>
    <p:extLst>
      <p:ext uri="{BB962C8B-B14F-4D97-AF65-F5344CB8AC3E}">
        <p14:creationId xmlns:p14="http://schemas.microsoft.com/office/powerpoint/2010/main" val="2695666800"/>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par>
                          <p:cTn id="18" fill="hold">
                            <p:stCondLst>
                              <p:cond delay="1150"/>
                            </p:stCondLst>
                            <p:childTnLst>
                              <p:par>
                                <p:cTn id="19" presetID="42" presetClass="entr" presetSubtype="0" fill="hold" grpId="0" nodeType="afterEffect">
                                  <p:stCondLst>
                                    <p:cond delay="0"/>
                                  </p:stCondLst>
                                  <p:childTnLst>
                                    <p:set>
                                      <p:cBhvr>
                                        <p:cTn id="20" dur="1" fill="hold">
                                          <p:stCondLst>
                                            <p:cond delay="0"/>
                                          </p:stCondLst>
                                        </p:cTn>
                                        <p:tgtEl>
                                          <p:spTgt spid="359"/>
                                        </p:tgtEl>
                                        <p:attrNameLst>
                                          <p:attrName>style.visibility</p:attrName>
                                        </p:attrNameLst>
                                      </p:cBhvr>
                                      <p:to>
                                        <p:strVal val="visible"/>
                                      </p:to>
                                    </p:set>
                                    <p:animEffect transition="in" filter="fade">
                                      <p:cBhvr>
                                        <p:cTn id="21" dur="500"/>
                                        <p:tgtEl>
                                          <p:spTgt spid="359"/>
                                        </p:tgtEl>
                                      </p:cBhvr>
                                    </p:animEffect>
                                    <p:anim calcmode="lin" valueType="num">
                                      <p:cBhvr>
                                        <p:cTn id="22" dur="500" fill="hold"/>
                                        <p:tgtEl>
                                          <p:spTgt spid="359"/>
                                        </p:tgtEl>
                                        <p:attrNameLst>
                                          <p:attrName>ppt_x</p:attrName>
                                        </p:attrNameLst>
                                      </p:cBhvr>
                                      <p:tavLst>
                                        <p:tav tm="0">
                                          <p:val>
                                            <p:strVal val="#ppt_x"/>
                                          </p:val>
                                        </p:tav>
                                        <p:tav tm="100000">
                                          <p:val>
                                            <p:strVal val="#ppt_x"/>
                                          </p:val>
                                        </p:tav>
                                      </p:tavLst>
                                    </p:anim>
                                    <p:anim calcmode="lin" valueType="num">
                                      <p:cBhvr>
                                        <p:cTn id="23" dur="500" fill="hold"/>
                                        <p:tgtEl>
                                          <p:spTgt spid="3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59"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51104112100"/>
  <p:tag name="MH_LIBRARY" val="GRAPHIC"/>
  <p:tag name="MH_TYPE" val="Text"/>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60219112043"/>
  <p:tag name="MH_LIBRARY" val="GRAPHIC"/>
  <p:tag name="MH_TYPE" val="SubTitle"/>
  <p:tag name="MH_ORDER" val="1"/>
</p:tagLst>
</file>

<file path=ppt/theme/theme1.xml><?xml version="1.0" encoding="utf-8"?>
<a:theme xmlns:a="http://schemas.openxmlformats.org/drawingml/2006/main" name="涂豆思">
  <a:themeElements>
    <a:clrScheme name="自定义 239">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FFFF"/>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2558</Words>
  <Application>Microsoft Office PowerPoint</Application>
  <PresentationFormat>宽屏</PresentationFormat>
  <Paragraphs>176</Paragraphs>
  <Slides>25</Slides>
  <Notes>25</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25</vt:i4>
      </vt:variant>
    </vt:vector>
  </HeadingPairs>
  <TitlesOfParts>
    <vt:vector size="39" baseType="lpstr">
      <vt:lpstr>Arial Unicode MS</vt:lpstr>
      <vt:lpstr>Gill Sans</vt:lpstr>
      <vt:lpstr>等线</vt:lpstr>
      <vt:lpstr>冬青黑体简体中文 W3</vt:lpstr>
      <vt:lpstr>宋体</vt:lpstr>
      <vt:lpstr>微软雅黑</vt:lpstr>
      <vt:lpstr>幼圆</vt:lpstr>
      <vt:lpstr>Arial</vt:lpstr>
      <vt:lpstr>Calibri</vt:lpstr>
      <vt:lpstr>Calibri Light</vt:lpstr>
      <vt:lpstr>Impact</vt:lpstr>
      <vt:lpstr>Kartika</vt:lpstr>
      <vt:lpstr>Segoe UI</vt:lpstr>
      <vt:lpstr>涂豆思</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2018-03-24T12:22:27Z</dcterms:created>
  <dcterms:modified xsi:type="dcterms:W3CDTF">2018-05-13T05:27:33Z</dcterms:modified>
</cp:coreProperties>
</file>

<file path=docProps/thumbnail.jpeg>
</file>